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256" r:id="rId2"/>
    <p:sldId id="335" r:id="rId3"/>
    <p:sldId id="497" r:id="rId4"/>
    <p:sldId id="482" r:id="rId5"/>
    <p:sldId id="483" r:id="rId6"/>
    <p:sldId id="484" r:id="rId7"/>
    <p:sldId id="486" r:id="rId8"/>
    <p:sldId id="485" r:id="rId9"/>
    <p:sldId id="487" r:id="rId10"/>
    <p:sldId id="488" r:id="rId11"/>
    <p:sldId id="489" r:id="rId12"/>
    <p:sldId id="490" r:id="rId13"/>
    <p:sldId id="491" r:id="rId14"/>
    <p:sldId id="492" r:id="rId15"/>
    <p:sldId id="493" r:id="rId16"/>
    <p:sldId id="494" r:id="rId17"/>
    <p:sldId id="498" r:id="rId18"/>
    <p:sldId id="495" r:id="rId19"/>
    <p:sldId id="496" r:id="rId20"/>
    <p:sldId id="499" r:id="rId21"/>
    <p:sldId id="503" r:id="rId22"/>
    <p:sldId id="535" r:id="rId23"/>
    <p:sldId id="500" r:id="rId24"/>
    <p:sldId id="502" r:id="rId25"/>
    <p:sldId id="501" r:id="rId26"/>
    <p:sldId id="507" r:id="rId27"/>
    <p:sldId id="504" r:id="rId28"/>
    <p:sldId id="509" r:id="rId29"/>
    <p:sldId id="508" r:id="rId30"/>
    <p:sldId id="505" r:id="rId31"/>
    <p:sldId id="506" r:id="rId32"/>
    <p:sldId id="513" r:id="rId33"/>
    <p:sldId id="511" r:id="rId34"/>
    <p:sldId id="510" r:id="rId35"/>
    <p:sldId id="515" r:id="rId36"/>
    <p:sldId id="516" r:id="rId37"/>
    <p:sldId id="518" r:id="rId38"/>
    <p:sldId id="517" r:id="rId39"/>
    <p:sldId id="520" r:id="rId40"/>
    <p:sldId id="521" r:id="rId41"/>
    <p:sldId id="522" r:id="rId42"/>
    <p:sldId id="523" r:id="rId43"/>
    <p:sldId id="524" r:id="rId44"/>
    <p:sldId id="525" r:id="rId45"/>
    <p:sldId id="512" r:id="rId46"/>
    <p:sldId id="514" r:id="rId47"/>
    <p:sldId id="519" r:id="rId48"/>
    <p:sldId id="536" r:id="rId49"/>
    <p:sldId id="526" r:id="rId50"/>
    <p:sldId id="527" r:id="rId51"/>
    <p:sldId id="528" r:id="rId52"/>
    <p:sldId id="529" r:id="rId53"/>
    <p:sldId id="531" r:id="rId54"/>
    <p:sldId id="530" r:id="rId55"/>
    <p:sldId id="532" r:id="rId56"/>
    <p:sldId id="533" r:id="rId57"/>
    <p:sldId id="534" r:id="rId5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 dr" initials="pd" lastIdx="4" clrIdx="0">
    <p:extLst>
      <p:ext uri="{19B8F6BF-5375-455C-9EA6-DF929625EA0E}">
        <p15:presenceInfo xmlns:p15="http://schemas.microsoft.com/office/powerpoint/2012/main" xmlns="" userId="42a11bf7cfd41e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8AD86"/>
    <a:srgbClr val="FF9933"/>
    <a:srgbClr val="FFFFFF"/>
    <a:srgbClr val="003352"/>
    <a:srgbClr val="1E2E60"/>
    <a:srgbClr val="E8EDC7"/>
    <a:srgbClr val="F9D406"/>
    <a:srgbClr val="FCBB15"/>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78040" autoAdjust="0"/>
  </p:normalViewPr>
  <p:slideViewPr>
    <p:cSldViewPr>
      <p:cViewPr varScale="1">
        <p:scale>
          <a:sx n="40" d="100"/>
          <a:sy n="40" d="100"/>
        </p:scale>
        <p:origin x="-1876" y="-68"/>
      </p:cViewPr>
      <p:guideLst>
        <p:guide orient="horz" pos="2160"/>
        <p:guide pos="2880"/>
      </p:guideLst>
    </p:cSldViewPr>
  </p:slideViewPr>
  <p:notesTextViewPr>
    <p:cViewPr>
      <p:scale>
        <a:sx n="100" d="100"/>
        <a:sy n="100" d="100"/>
      </p:scale>
      <p:origin x="0" y="0"/>
    </p:cViewPr>
  </p:notesTextViewPr>
  <p:notesViewPr>
    <p:cSldViewPr>
      <p:cViewPr varScale="1">
        <p:scale>
          <a:sx n="47" d="100"/>
          <a:sy n="47" d="100"/>
        </p:scale>
        <p:origin x="-2328" y="-8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71C902A-241A-E243-8F10-6287602295B0}" type="doc">
      <dgm:prSet loTypeId="urn:microsoft.com/office/officeart/2005/8/layout/default#2" loCatId="list" qsTypeId="urn:microsoft.com/office/officeart/2005/8/quickstyle/simple4#3" qsCatId="simple" csTypeId="urn:microsoft.com/office/officeart/2005/8/colors/accent1_2#3" csCatId="accent1" phldr="1"/>
      <dgm:spPr/>
      <dgm:t>
        <a:bodyPr/>
        <a:lstStyle/>
        <a:p>
          <a:endParaRPr lang="en-US"/>
        </a:p>
      </dgm:t>
    </dgm:pt>
    <dgm:pt modelId="{3F684D2B-3E08-504F-B24E-DB75EE701481}">
      <dgm:prSet phldr="0" custT="0"/>
      <dgm:spPr>
        <a:xfrm>
          <a:off x="398621" y="1488"/>
          <a:ext cx="2322611" cy="1393567"/>
        </a:xfrm>
        <a:prstGeom prst="rect">
          <a:avLst/>
        </a:prstGeom>
        <a:solidFill>
          <a:srgbClr val="CCB400"/>
        </a:solidFill>
        <a:ln>
          <a:noFill/>
        </a:ln>
        <a:effectLst>
          <a:outerShdw blurRad="40000" dist="23000" dir="5400000" rotWithShape="0">
            <a:srgbClr val="000000">
              <a:alpha val="35000"/>
            </a:srgbClr>
          </a:outerShdw>
        </a:effectLst>
      </dgm:spPr>
      <dgm:t>
        <a:bodyPr vert="horz" wrap="square"/>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rtl="0">
            <a:lnSpc>
              <a:spcPct val="100000"/>
            </a:lnSpc>
            <a:spcBef>
              <a:spcPct val="0"/>
            </a:spcBef>
            <a:spcAft>
              <a:spcPct val="35000"/>
            </a:spcAft>
            <a:buNone/>
          </a:pPr>
          <a:r>
            <a:rPr lang="zh-CN" altLang="en-US" sz="2700" b="1" dirty="0">
              <a:solidFill>
                <a:srgbClr val="800000"/>
              </a:solidFill>
              <a:latin typeface="Century Gothic"/>
              <a:ea typeface="宋体" panose="02010600030101010101" pitchFamily="2" charset="-122"/>
              <a:cs typeface="+mn-cs"/>
            </a:rPr>
            <a:t>不间断运行</a:t>
          </a:r>
          <a:endParaRPr lang="zh-CN" altLang="en-US" sz="2700" dirty="0">
            <a:solidFill>
              <a:srgbClr val="800000"/>
            </a:solidFill>
            <a:latin typeface="Century Gothic"/>
            <a:ea typeface="宋体" panose="02010600030101010101" pitchFamily="2" charset="-122"/>
            <a:cs typeface="+mn-cs"/>
          </a:endParaRPr>
        </a:p>
      </dgm:t>
    </dgm:pt>
    <dgm:pt modelId="{E7F246E6-C4F1-774E-9BCC-40AF91953ACC}" type="parTrans" cxnId="{9B055BEB-EC37-450F-8083-0B6A3BA68C6A}">
      <dgm:prSet/>
      <dgm:spPr/>
      <dgm:t>
        <a:bodyPr/>
        <a:lstStyle/>
        <a:p>
          <a:endParaRPr lang="en-US"/>
        </a:p>
      </dgm:t>
    </dgm:pt>
    <dgm:pt modelId="{245923E1-01E7-4040-BBCD-78E45BBCA7FA}" type="sibTrans" cxnId="{9B055BEB-EC37-450F-8083-0B6A3BA68C6A}">
      <dgm:prSet/>
      <dgm:spPr/>
      <dgm:t>
        <a:bodyPr/>
        <a:lstStyle/>
        <a:p>
          <a:endParaRPr lang="en-US"/>
        </a:p>
      </dgm:t>
    </dgm:pt>
    <dgm:pt modelId="{F7157DCF-AC89-2E45-A587-DB222039262F}">
      <dgm:prSet phldr="0" custT="0"/>
      <dgm:spPr>
        <a:xfrm>
          <a:off x="2953494" y="1488"/>
          <a:ext cx="2322611" cy="1393567"/>
        </a:xfrm>
        <a:prstGeom prst="rect">
          <a:avLst/>
        </a:prstGeom>
        <a:gradFill rotWithShape="0">
          <a:gsLst>
            <a:gs pos="0">
              <a:srgbClr val="D16349">
                <a:hueOff val="0"/>
                <a:satOff val="0"/>
                <a:lumOff val="0"/>
                <a:alphaOff val="0"/>
                <a:shade val="51000"/>
                <a:satMod val="130000"/>
              </a:srgbClr>
            </a:gs>
            <a:gs pos="80000">
              <a:srgbClr val="D16349">
                <a:hueOff val="0"/>
                <a:satOff val="0"/>
                <a:lumOff val="0"/>
                <a:alphaOff val="0"/>
                <a:shade val="93000"/>
                <a:satMod val="130000"/>
              </a:srgbClr>
            </a:gs>
            <a:gs pos="100000">
              <a:srgbClr val="D16349">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vert="horz" wrap="square"/>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rtl="0">
            <a:lnSpc>
              <a:spcPct val="100000"/>
            </a:lnSpc>
            <a:spcBef>
              <a:spcPct val="0"/>
            </a:spcBef>
            <a:spcAft>
              <a:spcPct val="35000"/>
            </a:spcAft>
            <a:buNone/>
          </a:pPr>
          <a:r>
            <a:rPr lang="zh-CN" altLang="en-US" sz="2700" b="1" dirty="0">
              <a:solidFill>
                <a:sysClr val="windowText" lastClr="000000"/>
              </a:solidFill>
              <a:latin typeface="Century Gothic"/>
              <a:ea typeface="宋体" panose="02010600030101010101" pitchFamily="2" charset="-122"/>
              <a:cs typeface="+mn-cs"/>
            </a:rPr>
            <a:t>具有容错功能</a:t>
          </a:r>
        </a:p>
      </dgm:t>
    </dgm:pt>
    <dgm:pt modelId="{352C1561-D09E-CB48-9DC4-3ABF43E0986A}" type="parTrans" cxnId="{3C7E06F7-189E-457F-8B04-F64814E65DE0}">
      <dgm:prSet/>
      <dgm:spPr/>
      <dgm:t>
        <a:bodyPr/>
        <a:lstStyle/>
        <a:p>
          <a:endParaRPr lang="en-US"/>
        </a:p>
      </dgm:t>
    </dgm:pt>
    <dgm:pt modelId="{5F439F46-B063-7B46-A9C2-55F7471404BC}" type="sibTrans" cxnId="{3C7E06F7-189E-457F-8B04-F64814E65DE0}">
      <dgm:prSet/>
      <dgm:spPr/>
      <dgm:t>
        <a:bodyPr/>
        <a:lstStyle/>
        <a:p>
          <a:endParaRPr lang="en-US"/>
        </a:p>
      </dgm:t>
    </dgm:pt>
    <dgm:pt modelId="{0D89F797-D455-354E-A873-0FAA5147E848}">
      <dgm:prSet phldr="0" custT="0"/>
      <dgm:spPr>
        <a:xfrm>
          <a:off x="5508367" y="1488"/>
          <a:ext cx="2322611" cy="1393567"/>
        </a:xfrm>
        <a:prstGeom prst="rect">
          <a:avLst/>
        </a:prstGeom>
        <a:solidFill>
          <a:srgbClr val="CCB400"/>
        </a:solidFill>
        <a:ln>
          <a:noFill/>
        </a:ln>
        <a:effectLst>
          <a:outerShdw blurRad="40000" dist="23000" dir="5400000" rotWithShape="0">
            <a:srgbClr val="000000">
              <a:alpha val="35000"/>
            </a:srgbClr>
          </a:outerShdw>
        </a:effectLst>
      </dgm:spPr>
      <dgm:t>
        <a:bodyPr vert="horz" wrap="square"/>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rtl="0">
            <a:lnSpc>
              <a:spcPct val="100000"/>
            </a:lnSpc>
            <a:spcBef>
              <a:spcPct val="0"/>
            </a:spcBef>
            <a:spcAft>
              <a:spcPct val="35000"/>
            </a:spcAft>
            <a:buNone/>
          </a:pPr>
          <a:r>
            <a:rPr lang="zh-CN" altLang="en-US" sz="2700" b="1" dirty="0">
              <a:solidFill>
                <a:srgbClr val="800000"/>
              </a:solidFill>
              <a:latin typeface="Century Gothic"/>
              <a:ea typeface="宋体" panose="02010600030101010101" pitchFamily="2" charset="-122"/>
              <a:cs typeface="+mn-cs"/>
            </a:rPr>
            <a:t>抵御破坏</a:t>
          </a:r>
          <a:endParaRPr lang="zh-CN" altLang="en-US" sz="2700" dirty="0">
            <a:solidFill>
              <a:srgbClr val="800000"/>
            </a:solidFill>
            <a:latin typeface="Century Gothic"/>
            <a:ea typeface="宋体" panose="02010600030101010101" pitchFamily="2" charset="-122"/>
            <a:cs typeface="+mn-cs"/>
          </a:endParaRPr>
        </a:p>
      </dgm:t>
    </dgm:pt>
    <dgm:pt modelId="{84E3BB8C-46E9-2546-A3BA-C5D90DB2187E}" type="parTrans" cxnId="{E9DE5E0F-FD17-472A-B52C-303B3BE3C0B9}">
      <dgm:prSet/>
      <dgm:spPr/>
      <dgm:t>
        <a:bodyPr/>
        <a:lstStyle/>
        <a:p>
          <a:endParaRPr lang="en-US"/>
        </a:p>
      </dgm:t>
    </dgm:pt>
    <dgm:pt modelId="{006EC730-9D11-AD4B-94A7-66B1B07606D3}" type="sibTrans" cxnId="{E9DE5E0F-FD17-472A-B52C-303B3BE3C0B9}">
      <dgm:prSet/>
      <dgm:spPr/>
      <dgm:t>
        <a:bodyPr/>
        <a:lstStyle/>
        <a:p>
          <a:endParaRPr lang="en-US"/>
        </a:p>
      </dgm:t>
    </dgm:pt>
    <dgm:pt modelId="{E6E56E67-3EAF-B84F-BDC8-09B082B6BEC0}">
      <dgm:prSet phldr="0" custT="0"/>
      <dgm:spPr>
        <a:xfrm>
          <a:off x="398621" y="1627316"/>
          <a:ext cx="2322611" cy="1393567"/>
        </a:xfrm>
        <a:prstGeom prst="rect">
          <a:avLst/>
        </a:prstGeom>
        <a:gradFill rotWithShape="0">
          <a:gsLst>
            <a:gs pos="0">
              <a:srgbClr val="D16349">
                <a:hueOff val="0"/>
                <a:satOff val="0"/>
                <a:lumOff val="0"/>
                <a:alphaOff val="0"/>
                <a:shade val="51000"/>
                <a:satMod val="130000"/>
              </a:srgbClr>
            </a:gs>
            <a:gs pos="80000">
              <a:srgbClr val="D16349">
                <a:hueOff val="0"/>
                <a:satOff val="0"/>
                <a:lumOff val="0"/>
                <a:alphaOff val="0"/>
                <a:shade val="93000"/>
                <a:satMod val="130000"/>
              </a:srgbClr>
            </a:gs>
            <a:gs pos="100000">
              <a:srgbClr val="D16349">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vert="horz" wrap="square"/>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rtl="0">
            <a:lnSpc>
              <a:spcPct val="100000"/>
            </a:lnSpc>
            <a:spcBef>
              <a:spcPct val="0"/>
            </a:spcBef>
            <a:spcAft>
              <a:spcPct val="35000"/>
            </a:spcAft>
            <a:buNone/>
          </a:pPr>
          <a:r>
            <a:rPr lang="zh-CN" altLang="en-US" sz="2700" b="1" dirty="0">
              <a:solidFill>
                <a:srgbClr val="000000"/>
              </a:solidFill>
              <a:latin typeface="Century Gothic"/>
              <a:ea typeface="宋体" panose="02010600030101010101" pitchFamily="2" charset="-122"/>
              <a:cs typeface="+mn-cs"/>
            </a:rPr>
            <a:t>对系统增加最小的开销</a:t>
          </a:r>
          <a:endParaRPr lang="zh-CN" altLang="en-US" sz="2700" dirty="0">
            <a:solidFill>
              <a:srgbClr val="000000"/>
            </a:solidFill>
            <a:latin typeface="Century Gothic"/>
            <a:ea typeface="宋体" panose="02010600030101010101" pitchFamily="2" charset="-122"/>
            <a:cs typeface="+mn-cs"/>
          </a:endParaRPr>
        </a:p>
      </dgm:t>
    </dgm:pt>
    <dgm:pt modelId="{81A924E1-F3EE-F148-814A-B36F2A747E93}" type="parTrans" cxnId="{D305DD9F-7056-401B-A1D6-6D852A649FA7}">
      <dgm:prSet/>
      <dgm:spPr/>
      <dgm:t>
        <a:bodyPr/>
        <a:lstStyle/>
        <a:p>
          <a:endParaRPr lang="en-US"/>
        </a:p>
      </dgm:t>
    </dgm:pt>
    <dgm:pt modelId="{4B6C2208-0D8C-B241-A709-460B0ADDB9B8}" type="sibTrans" cxnId="{D305DD9F-7056-401B-A1D6-6D852A649FA7}">
      <dgm:prSet/>
      <dgm:spPr/>
      <dgm:t>
        <a:bodyPr/>
        <a:lstStyle/>
        <a:p>
          <a:endParaRPr lang="en-US"/>
        </a:p>
      </dgm:t>
    </dgm:pt>
    <dgm:pt modelId="{9427C1D1-694E-CD40-AD10-757C16FF7C99}">
      <dgm:prSet phldr="0" custT="0"/>
      <dgm:spPr>
        <a:xfrm>
          <a:off x="2953494" y="1627316"/>
          <a:ext cx="2322611" cy="1393567"/>
        </a:xfrm>
        <a:prstGeom prst="rect">
          <a:avLst/>
        </a:prstGeom>
        <a:solidFill>
          <a:srgbClr val="CCB400"/>
        </a:solidFill>
        <a:ln>
          <a:noFill/>
        </a:ln>
        <a:effectLst>
          <a:outerShdw blurRad="40000" dist="23000" dir="5400000" rotWithShape="0">
            <a:srgbClr val="000000">
              <a:alpha val="35000"/>
            </a:srgbClr>
          </a:outerShdw>
        </a:effectLst>
      </dgm:spPr>
      <dgm:t>
        <a:bodyPr vert="horz" wrap="square"/>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rtl="0">
            <a:lnSpc>
              <a:spcPct val="100000"/>
            </a:lnSpc>
            <a:spcBef>
              <a:spcPct val="0"/>
            </a:spcBef>
            <a:spcAft>
              <a:spcPct val="35000"/>
            </a:spcAft>
            <a:buNone/>
          </a:pPr>
          <a:r>
            <a:rPr lang="en-US" sz="2700" b="1" dirty="0">
              <a:solidFill>
                <a:srgbClr val="800000"/>
              </a:solidFill>
              <a:latin typeface="Century Gothic"/>
              <a:ea typeface="+mn-ea"/>
              <a:cs typeface="+mn-cs"/>
            </a:rPr>
            <a:t>根据系统安全策略配置</a:t>
          </a:r>
        </a:p>
      </dgm:t>
    </dgm:pt>
    <dgm:pt modelId="{7AB4761E-33E4-D947-AD0F-6BCE5F1633AE}" type="parTrans" cxnId="{CB4CD98B-A23B-4B07-BDA6-E4C3A435BF20}">
      <dgm:prSet/>
      <dgm:spPr/>
      <dgm:t>
        <a:bodyPr/>
        <a:lstStyle/>
        <a:p>
          <a:endParaRPr lang="en-US"/>
        </a:p>
      </dgm:t>
    </dgm:pt>
    <dgm:pt modelId="{851007C6-1E78-AD40-82A2-CC1A4CF28C73}" type="sibTrans" cxnId="{CB4CD98B-A23B-4B07-BDA6-E4C3A435BF20}">
      <dgm:prSet/>
      <dgm:spPr/>
      <dgm:t>
        <a:bodyPr/>
        <a:lstStyle/>
        <a:p>
          <a:endParaRPr lang="en-US"/>
        </a:p>
      </dgm:t>
    </dgm:pt>
    <dgm:pt modelId="{2628ED80-5703-E846-8E50-DD20AAE37373}">
      <dgm:prSet phldr="0" custT="0"/>
      <dgm:spPr>
        <a:xfrm>
          <a:off x="5508367" y="1627316"/>
          <a:ext cx="2322611" cy="1393567"/>
        </a:xfrm>
        <a:prstGeom prst="rect">
          <a:avLst/>
        </a:prstGeom>
        <a:gradFill rotWithShape="0">
          <a:gsLst>
            <a:gs pos="0">
              <a:srgbClr val="D16349">
                <a:hueOff val="0"/>
                <a:satOff val="0"/>
                <a:lumOff val="0"/>
                <a:alphaOff val="0"/>
                <a:shade val="51000"/>
                <a:satMod val="130000"/>
              </a:srgbClr>
            </a:gs>
            <a:gs pos="80000">
              <a:srgbClr val="D16349">
                <a:hueOff val="0"/>
                <a:satOff val="0"/>
                <a:lumOff val="0"/>
                <a:alphaOff val="0"/>
                <a:shade val="93000"/>
                <a:satMod val="130000"/>
              </a:srgbClr>
            </a:gs>
            <a:gs pos="100000">
              <a:srgbClr val="D16349">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vert="horz" wrap="square"/>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rtl="0">
            <a:lnSpc>
              <a:spcPct val="100000"/>
            </a:lnSpc>
            <a:spcBef>
              <a:spcPct val="0"/>
            </a:spcBef>
            <a:spcAft>
              <a:spcPct val="35000"/>
            </a:spcAft>
            <a:buNone/>
          </a:pPr>
          <a:r>
            <a:rPr lang="en-US" sz="2700" b="1" dirty="0">
              <a:solidFill>
                <a:srgbClr val="000000"/>
              </a:solidFill>
              <a:latin typeface="Century Gothic"/>
              <a:ea typeface="+mn-ea"/>
              <a:cs typeface="+mn-cs"/>
            </a:rPr>
            <a:t>适应系统和用户</a:t>
          </a:r>
          <a:r>
            <a:rPr lang="zh-CN" altLang="en-US" sz="2700" b="1" dirty="0">
              <a:solidFill>
                <a:srgbClr val="000000"/>
              </a:solidFill>
              <a:latin typeface="Century Gothic"/>
              <a:ea typeface="宋体" panose="02010600030101010101" pitchFamily="2" charset="-122"/>
              <a:cs typeface="+mn-cs"/>
            </a:rPr>
            <a:t>行为</a:t>
          </a:r>
          <a:r>
            <a:rPr lang="en-US" sz="2700" b="1" dirty="0">
              <a:solidFill>
                <a:srgbClr val="000000"/>
              </a:solidFill>
              <a:latin typeface="Century Gothic"/>
              <a:ea typeface="+mn-ea"/>
              <a:cs typeface="+mn-cs"/>
            </a:rPr>
            <a:t>变化</a:t>
          </a:r>
        </a:p>
      </dgm:t>
    </dgm:pt>
    <dgm:pt modelId="{502561ED-03C2-E049-A04A-8E349E314581}" type="parTrans" cxnId="{ED41AB86-33B0-4756-B793-A36DB0BF6094}">
      <dgm:prSet/>
      <dgm:spPr/>
      <dgm:t>
        <a:bodyPr/>
        <a:lstStyle/>
        <a:p>
          <a:endParaRPr lang="en-US"/>
        </a:p>
      </dgm:t>
    </dgm:pt>
    <dgm:pt modelId="{8D85E76B-0770-4A4D-B58B-2043C0275D97}" type="sibTrans" cxnId="{ED41AB86-33B0-4756-B793-A36DB0BF6094}">
      <dgm:prSet/>
      <dgm:spPr/>
      <dgm:t>
        <a:bodyPr/>
        <a:lstStyle/>
        <a:p>
          <a:endParaRPr lang="en-US"/>
        </a:p>
      </dgm:t>
    </dgm:pt>
    <dgm:pt modelId="{AC758EC6-86DA-DE4C-BE66-287E086CAAF6}">
      <dgm:prSet phldr="0" custT="0"/>
      <dgm:spPr>
        <a:xfrm>
          <a:off x="398621" y="3253144"/>
          <a:ext cx="2322611" cy="1393567"/>
        </a:xfrm>
        <a:prstGeom prst="rect">
          <a:avLst/>
        </a:prstGeom>
        <a:solidFill>
          <a:srgbClr val="CCB400"/>
        </a:solidFill>
        <a:ln>
          <a:noFill/>
        </a:ln>
        <a:effectLst>
          <a:outerShdw blurRad="40000" dist="23000" dir="5400000" rotWithShape="0">
            <a:srgbClr val="000000">
              <a:alpha val="35000"/>
            </a:srgbClr>
          </a:outerShdw>
        </a:effectLst>
      </dgm:spPr>
      <dgm:t>
        <a:bodyPr vert="horz" wrap="square"/>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rtl="0">
            <a:lnSpc>
              <a:spcPct val="100000"/>
            </a:lnSpc>
            <a:spcBef>
              <a:spcPct val="0"/>
            </a:spcBef>
            <a:spcAft>
              <a:spcPct val="35000"/>
            </a:spcAft>
            <a:buNone/>
          </a:pPr>
          <a:r>
            <a:rPr lang="zh-CN" altLang="en-US" sz="2700" b="1" dirty="0">
              <a:solidFill>
                <a:srgbClr val="800000"/>
              </a:solidFill>
              <a:latin typeface="Century Gothic"/>
              <a:ea typeface="宋体" panose="02010600030101010101" pitchFamily="2" charset="-122"/>
              <a:cs typeface="+mn-cs"/>
            </a:rPr>
            <a:t>监测更多主机</a:t>
          </a:r>
          <a:endParaRPr lang="zh-CN" altLang="en-US" sz="2700" dirty="0">
            <a:solidFill>
              <a:srgbClr val="800000"/>
            </a:solidFill>
            <a:latin typeface="Century Gothic"/>
            <a:ea typeface="宋体" panose="02010600030101010101" pitchFamily="2" charset="-122"/>
            <a:cs typeface="+mn-cs"/>
          </a:endParaRPr>
        </a:p>
      </dgm:t>
    </dgm:pt>
    <dgm:pt modelId="{5D2DE31C-1FFF-E448-96D9-BD22604689B6}" type="parTrans" cxnId="{A6654C84-7683-44F1-A389-B7512830874B}">
      <dgm:prSet/>
      <dgm:spPr/>
      <dgm:t>
        <a:bodyPr/>
        <a:lstStyle/>
        <a:p>
          <a:endParaRPr lang="en-US"/>
        </a:p>
      </dgm:t>
    </dgm:pt>
    <dgm:pt modelId="{0A3FCAD1-8F36-9141-BBA8-356156384C38}" type="sibTrans" cxnId="{A6654C84-7683-44F1-A389-B7512830874B}">
      <dgm:prSet/>
      <dgm:spPr/>
      <dgm:t>
        <a:bodyPr/>
        <a:lstStyle/>
        <a:p>
          <a:endParaRPr lang="en-US"/>
        </a:p>
      </dgm:t>
    </dgm:pt>
    <dgm:pt modelId="{1FEDD5C8-641D-B44C-B8D7-DF758ADBCC86}">
      <dgm:prSet phldr="0" custT="0"/>
      <dgm:spPr>
        <a:xfrm>
          <a:off x="2953494" y="3253144"/>
          <a:ext cx="2322611" cy="1393567"/>
        </a:xfrm>
        <a:prstGeom prst="rect">
          <a:avLst/>
        </a:prstGeom>
        <a:gradFill rotWithShape="0">
          <a:gsLst>
            <a:gs pos="0">
              <a:srgbClr val="D16349">
                <a:hueOff val="0"/>
                <a:satOff val="0"/>
                <a:lumOff val="0"/>
                <a:alphaOff val="0"/>
                <a:shade val="51000"/>
                <a:satMod val="130000"/>
              </a:srgbClr>
            </a:gs>
            <a:gs pos="80000">
              <a:srgbClr val="D16349">
                <a:hueOff val="0"/>
                <a:satOff val="0"/>
                <a:lumOff val="0"/>
                <a:alphaOff val="0"/>
                <a:shade val="93000"/>
                <a:satMod val="130000"/>
              </a:srgbClr>
            </a:gs>
            <a:gs pos="100000">
              <a:srgbClr val="D16349">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vert="horz" wrap="square"/>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rtl="0">
            <a:lnSpc>
              <a:spcPct val="100000"/>
            </a:lnSpc>
            <a:spcBef>
              <a:spcPct val="0"/>
            </a:spcBef>
            <a:spcAft>
              <a:spcPct val="35000"/>
            </a:spcAft>
            <a:buNone/>
          </a:pPr>
          <a:r>
            <a:rPr lang="zh-CN" altLang="en-US" sz="2700" b="1" dirty="0">
              <a:solidFill>
                <a:srgbClr val="000000"/>
              </a:solidFill>
              <a:latin typeface="Century Gothic"/>
              <a:ea typeface="宋体" panose="02010600030101010101" pitchFamily="2" charset="-122"/>
              <a:cs typeface="+mn-cs"/>
            </a:rPr>
            <a:t>提供很好的服务降级</a:t>
          </a:r>
        </a:p>
      </dgm:t>
    </dgm:pt>
    <dgm:pt modelId="{3D7C7D92-133B-6A48-B146-53F13B58F280}" type="parTrans" cxnId="{6CA594DC-31F2-4B16-9A77-9ED109262EB6}">
      <dgm:prSet/>
      <dgm:spPr/>
      <dgm:t>
        <a:bodyPr/>
        <a:lstStyle/>
        <a:p>
          <a:endParaRPr lang="en-US"/>
        </a:p>
      </dgm:t>
    </dgm:pt>
    <dgm:pt modelId="{59FCB40B-BC9C-C34F-A4F1-4993580923A0}" type="sibTrans" cxnId="{6CA594DC-31F2-4B16-9A77-9ED109262EB6}">
      <dgm:prSet/>
      <dgm:spPr/>
      <dgm:t>
        <a:bodyPr/>
        <a:lstStyle/>
        <a:p>
          <a:endParaRPr lang="en-US"/>
        </a:p>
      </dgm:t>
    </dgm:pt>
    <dgm:pt modelId="{8DC12D2E-8288-3E45-AEF6-E7B545BFC920}">
      <dgm:prSet phldr="0" custT="0"/>
      <dgm:spPr>
        <a:xfrm>
          <a:off x="5508367" y="3253144"/>
          <a:ext cx="2322611" cy="1393567"/>
        </a:xfrm>
        <a:prstGeom prst="rect">
          <a:avLst/>
        </a:prstGeom>
        <a:solidFill>
          <a:srgbClr val="CCB400"/>
        </a:solidFill>
        <a:ln>
          <a:noFill/>
        </a:ln>
        <a:effectLst>
          <a:outerShdw blurRad="40000" dist="23000" dir="5400000" rotWithShape="0">
            <a:srgbClr val="000000">
              <a:alpha val="35000"/>
            </a:srgbClr>
          </a:outerShdw>
        </a:effectLst>
      </dgm:spPr>
      <dgm:t>
        <a:bodyPr vert="horz" wrap="square"/>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rtl="0">
            <a:lnSpc>
              <a:spcPct val="100000"/>
            </a:lnSpc>
            <a:spcBef>
              <a:spcPct val="0"/>
            </a:spcBef>
            <a:spcAft>
              <a:spcPct val="35000"/>
            </a:spcAft>
            <a:buNone/>
          </a:pPr>
          <a:r>
            <a:rPr lang="en-US" sz="2700" b="1" dirty="0">
              <a:solidFill>
                <a:srgbClr val="800000"/>
              </a:solidFill>
              <a:latin typeface="Century Gothic"/>
              <a:ea typeface="+mn-ea"/>
              <a:cs typeface="+mn-cs"/>
            </a:rPr>
            <a:t>允许动态重新配置</a:t>
          </a:r>
        </a:p>
      </dgm:t>
    </dgm:pt>
    <dgm:pt modelId="{397795C4-59EE-3D48-9B5A-023639E385F0}" type="parTrans" cxnId="{F50A266D-A60E-49BF-9DC0-95B426DD4151}">
      <dgm:prSet/>
      <dgm:spPr/>
      <dgm:t>
        <a:bodyPr/>
        <a:lstStyle/>
        <a:p>
          <a:endParaRPr lang="en-US"/>
        </a:p>
      </dgm:t>
    </dgm:pt>
    <dgm:pt modelId="{518E938A-A482-CB4F-B24B-BE6237471DBE}" type="sibTrans" cxnId="{F50A266D-A60E-49BF-9DC0-95B426DD4151}">
      <dgm:prSet/>
      <dgm:spPr/>
      <dgm:t>
        <a:bodyPr/>
        <a:lstStyle/>
        <a:p>
          <a:endParaRPr lang="en-US"/>
        </a:p>
      </dgm:t>
    </dgm:pt>
    <dgm:pt modelId="{3F0DBDC0-4F02-3D4C-8ECD-B9A0C16B0791}" type="pres">
      <dgm:prSet presAssocID="{D71C902A-241A-E243-8F10-6287602295B0}" presName="diagram" presStyleCnt="0">
        <dgm:presLayoutVars>
          <dgm:dir/>
          <dgm:resizeHandles val="exact"/>
        </dgm:presLayoutVars>
      </dgm:prSet>
      <dgm:spPr/>
      <dgm:t>
        <a:bodyPr/>
        <a:lstStyle/>
        <a:p>
          <a:endParaRPr lang="zh-CN" altLang="en-US"/>
        </a:p>
      </dgm:t>
    </dgm:pt>
    <dgm:pt modelId="{387EA7BD-890D-0A43-8230-D60B72533270}" type="pres">
      <dgm:prSet presAssocID="{3F684D2B-3E08-504F-B24E-DB75EE701481}" presName="node" presStyleLbl="node1" presStyleIdx="0" presStyleCnt="9">
        <dgm:presLayoutVars>
          <dgm:bulletEnabled val="1"/>
        </dgm:presLayoutVars>
      </dgm:prSet>
      <dgm:spPr/>
      <dgm:t>
        <a:bodyPr/>
        <a:lstStyle/>
        <a:p>
          <a:endParaRPr lang="zh-CN" altLang="en-US"/>
        </a:p>
      </dgm:t>
    </dgm:pt>
    <dgm:pt modelId="{4B7C2F0E-C5A5-8A42-9953-B567EF395799}" type="pres">
      <dgm:prSet presAssocID="{245923E1-01E7-4040-BBCD-78E45BBCA7FA}" presName="sibTrans" presStyleCnt="0"/>
      <dgm:spPr/>
    </dgm:pt>
    <dgm:pt modelId="{8EE9502E-03AF-0746-BFA8-8E5DAF94269E}" type="pres">
      <dgm:prSet presAssocID="{F7157DCF-AC89-2E45-A587-DB222039262F}" presName="node" presStyleLbl="node1" presStyleIdx="1" presStyleCnt="9">
        <dgm:presLayoutVars>
          <dgm:bulletEnabled val="1"/>
        </dgm:presLayoutVars>
      </dgm:prSet>
      <dgm:spPr/>
      <dgm:t>
        <a:bodyPr/>
        <a:lstStyle/>
        <a:p>
          <a:endParaRPr lang="zh-CN" altLang="en-US"/>
        </a:p>
      </dgm:t>
    </dgm:pt>
    <dgm:pt modelId="{16244CAF-7B4F-FF4C-AFE3-121789FBB6FD}" type="pres">
      <dgm:prSet presAssocID="{5F439F46-B063-7B46-A9C2-55F7471404BC}" presName="sibTrans" presStyleCnt="0"/>
      <dgm:spPr/>
    </dgm:pt>
    <dgm:pt modelId="{DAE9D56B-A40B-9D4E-9D3D-47526B8CE6E3}" type="pres">
      <dgm:prSet presAssocID="{0D89F797-D455-354E-A873-0FAA5147E848}" presName="node" presStyleLbl="node1" presStyleIdx="2" presStyleCnt="9">
        <dgm:presLayoutVars>
          <dgm:bulletEnabled val="1"/>
        </dgm:presLayoutVars>
      </dgm:prSet>
      <dgm:spPr/>
      <dgm:t>
        <a:bodyPr/>
        <a:lstStyle/>
        <a:p>
          <a:endParaRPr lang="zh-CN" altLang="en-US"/>
        </a:p>
      </dgm:t>
    </dgm:pt>
    <dgm:pt modelId="{3894B496-16E4-F342-B518-3CCA4AC3F28A}" type="pres">
      <dgm:prSet presAssocID="{006EC730-9D11-AD4B-94A7-66B1B07606D3}" presName="sibTrans" presStyleCnt="0"/>
      <dgm:spPr/>
    </dgm:pt>
    <dgm:pt modelId="{8FA5374D-7395-D24D-A209-DA869DB5606C}" type="pres">
      <dgm:prSet presAssocID="{E6E56E67-3EAF-B84F-BDC8-09B082B6BEC0}" presName="node" presStyleLbl="node1" presStyleIdx="3" presStyleCnt="9">
        <dgm:presLayoutVars>
          <dgm:bulletEnabled val="1"/>
        </dgm:presLayoutVars>
      </dgm:prSet>
      <dgm:spPr/>
      <dgm:t>
        <a:bodyPr/>
        <a:lstStyle/>
        <a:p>
          <a:endParaRPr lang="zh-CN" altLang="en-US"/>
        </a:p>
      </dgm:t>
    </dgm:pt>
    <dgm:pt modelId="{30F9C62E-C51D-A345-86D8-CA1667101079}" type="pres">
      <dgm:prSet presAssocID="{4B6C2208-0D8C-B241-A709-460B0ADDB9B8}" presName="sibTrans" presStyleCnt="0"/>
      <dgm:spPr/>
    </dgm:pt>
    <dgm:pt modelId="{12BB12E3-2327-634A-A624-6B6CCEB7B841}" type="pres">
      <dgm:prSet presAssocID="{9427C1D1-694E-CD40-AD10-757C16FF7C99}" presName="node" presStyleLbl="node1" presStyleIdx="4" presStyleCnt="9">
        <dgm:presLayoutVars>
          <dgm:bulletEnabled val="1"/>
        </dgm:presLayoutVars>
      </dgm:prSet>
      <dgm:spPr/>
      <dgm:t>
        <a:bodyPr/>
        <a:lstStyle/>
        <a:p>
          <a:endParaRPr lang="zh-CN" altLang="en-US"/>
        </a:p>
      </dgm:t>
    </dgm:pt>
    <dgm:pt modelId="{6F8EBD78-8541-2E45-A146-618C9CE2D3A3}" type="pres">
      <dgm:prSet presAssocID="{851007C6-1E78-AD40-82A2-CC1A4CF28C73}" presName="sibTrans" presStyleCnt="0"/>
      <dgm:spPr/>
    </dgm:pt>
    <dgm:pt modelId="{3B565460-ED5A-BC49-906F-F9CB70F5392C}" type="pres">
      <dgm:prSet presAssocID="{2628ED80-5703-E846-8E50-DD20AAE37373}" presName="node" presStyleLbl="node1" presStyleIdx="5" presStyleCnt="9">
        <dgm:presLayoutVars>
          <dgm:bulletEnabled val="1"/>
        </dgm:presLayoutVars>
      </dgm:prSet>
      <dgm:spPr/>
      <dgm:t>
        <a:bodyPr/>
        <a:lstStyle/>
        <a:p>
          <a:endParaRPr lang="zh-CN" altLang="en-US"/>
        </a:p>
      </dgm:t>
    </dgm:pt>
    <dgm:pt modelId="{ED7619D5-801F-0046-8B97-B0D8FAC6DABD}" type="pres">
      <dgm:prSet presAssocID="{8D85E76B-0770-4A4D-B58B-2043C0275D97}" presName="sibTrans" presStyleCnt="0"/>
      <dgm:spPr/>
    </dgm:pt>
    <dgm:pt modelId="{A91DF16B-99C4-1245-A6E0-771DA593FD5D}" type="pres">
      <dgm:prSet presAssocID="{AC758EC6-86DA-DE4C-BE66-287E086CAAF6}" presName="node" presStyleLbl="node1" presStyleIdx="6" presStyleCnt="9">
        <dgm:presLayoutVars>
          <dgm:bulletEnabled val="1"/>
        </dgm:presLayoutVars>
      </dgm:prSet>
      <dgm:spPr/>
      <dgm:t>
        <a:bodyPr/>
        <a:lstStyle/>
        <a:p>
          <a:endParaRPr lang="zh-CN" altLang="en-US"/>
        </a:p>
      </dgm:t>
    </dgm:pt>
    <dgm:pt modelId="{6D5501E7-7628-8D46-82B9-D0A0AF734B9D}" type="pres">
      <dgm:prSet presAssocID="{0A3FCAD1-8F36-9141-BBA8-356156384C38}" presName="sibTrans" presStyleCnt="0"/>
      <dgm:spPr/>
    </dgm:pt>
    <dgm:pt modelId="{F48B1560-066D-FA45-B0B7-5DAA5CF51066}" type="pres">
      <dgm:prSet presAssocID="{1FEDD5C8-641D-B44C-B8D7-DF758ADBCC86}" presName="node" presStyleLbl="node1" presStyleIdx="7" presStyleCnt="9">
        <dgm:presLayoutVars>
          <dgm:bulletEnabled val="1"/>
        </dgm:presLayoutVars>
      </dgm:prSet>
      <dgm:spPr/>
      <dgm:t>
        <a:bodyPr/>
        <a:lstStyle/>
        <a:p>
          <a:endParaRPr lang="zh-CN" altLang="en-US"/>
        </a:p>
      </dgm:t>
    </dgm:pt>
    <dgm:pt modelId="{763654B4-9DEB-7341-B6D7-7AAB85E52C1B}" type="pres">
      <dgm:prSet presAssocID="{59FCB40B-BC9C-C34F-A4F1-4993580923A0}" presName="sibTrans" presStyleCnt="0"/>
      <dgm:spPr/>
    </dgm:pt>
    <dgm:pt modelId="{4778EED3-BA90-4C45-9E4F-2698A499BF27}" type="pres">
      <dgm:prSet presAssocID="{8DC12D2E-8288-3E45-AEF6-E7B545BFC920}" presName="node" presStyleLbl="node1" presStyleIdx="8" presStyleCnt="9">
        <dgm:presLayoutVars>
          <dgm:bulletEnabled val="1"/>
        </dgm:presLayoutVars>
      </dgm:prSet>
      <dgm:spPr/>
      <dgm:t>
        <a:bodyPr/>
        <a:lstStyle/>
        <a:p>
          <a:endParaRPr lang="zh-CN" altLang="en-US"/>
        </a:p>
      </dgm:t>
    </dgm:pt>
  </dgm:ptLst>
  <dgm:cxnLst>
    <dgm:cxn modelId="{42E9FA15-57AF-49D1-99D4-BE5937725482}" type="presOf" srcId="{AC758EC6-86DA-DE4C-BE66-287E086CAAF6}" destId="{A91DF16B-99C4-1245-A6E0-771DA593FD5D}" srcOrd="0" destOrd="0" presId="urn:microsoft.com/office/officeart/2005/8/layout/default#2"/>
    <dgm:cxn modelId="{EF2ABF31-84FD-4A1A-A2BB-BE291A3FA131}" type="presOf" srcId="{2628ED80-5703-E846-8E50-DD20AAE37373}" destId="{3B565460-ED5A-BC49-906F-F9CB70F5392C}" srcOrd="0" destOrd="0" presId="urn:microsoft.com/office/officeart/2005/8/layout/default#2"/>
    <dgm:cxn modelId="{792C0D5B-8F7C-4330-8373-CC08369F74F8}" type="presOf" srcId="{1FEDD5C8-641D-B44C-B8D7-DF758ADBCC86}" destId="{F48B1560-066D-FA45-B0B7-5DAA5CF51066}" srcOrd="0" destOrd="0" presId="urn:microsoft.com/office/officeart/2005/8/layout/default#2"/>
    <dgm:cxn modelId="{1B5E4001-538D-45C3-AE08-F7A35F6D0372}" type="presOf" srcId="{9427C1D1-694E-CD40-AD10-757C16FF7C99}" destId="{12BB12E3-2327-634A-A624-6B6CCEB7B841}" srcOrd="0" destOrd="0" presId="urn:microsoft.com/office/officeart/2005/8/layout/default#2"/>
    <dgm:cxn modelId="{03CC7C9F-2B97-4B9B-9593-958231F79F81}" type="presOf" srcId="{D71C902A-241A-E243-8F10-6287602295B0}" destId="{3F0DBDC0-4F02-3D4C-8ECD-B9A0C16B0791}" srcOrd="0" destOrd="0" presId="urn:microsoft.com/office/officeart/2005/8/layout/default#2"/>
    <dgm:cxn modelId="{FF0BB52C-B82E-4960-88A4-43151821050B}" type="presOf" srcId="{E6E56E67-3EAF-B84F-BDC8-09B082B6BEC0}" destId="{8FA5374D-7395-D24D-A209-DA869DB5606C}" srcOrd="0" destOrd="0" presId="urn:microsoft.com/office/officeart/2005/8/layout/default#2"/>
    <dgm:cxn modelId="{48ABC850-8707-40D4-B450-51266C408C30}" type="presOf" srcId="{8DC12D2E-8288-3E45-AEF6-E7B545BFC920}" destId="{4778EED3-BA90-4C45-9E4F-2698A499BF27}" srcOrd="0" destOrd="0" presId="urn:microsoft.com/office/officeart/2005/8/layout/default#2"/>
    <dgm:cxn modelId="{1C5F5C3D-F025-4B26-BC4B-997E276E095D}" type="presOf" srcId="{3F684D2B-3E08-504F-B24E-DB75EE701481}" destId="{387EA7BD-890D-0A43-8230-D60B72533270}" srcOrd="0" destOrd="0" presId="urn:microsoft.com/office/officeart/2005/8/layout/default#2"/>
    <dgm:cxn modelId="{9B055BEB-EC37-450F-8083-0B6A3BA68C6A}" srcId="{D71C902A-241A-E243-8F10-6287602295B0}" destId="{3F684D2B-3E08-504F-B24E-DB75EE701481}" srcOrd="0" destOrd="0" parTransId="{E7F246E6-C4F1-774E-9BCC-40AF91953ACC}" sibTransId="{245923E1-01E7-4040-BBCD-78E45BBCA7FA}"/>
    <dgm:cxn modelId="{A6654C84-7683-44F1-A389-B7512830874B}" srcId="{D71C902A-241A-E243-8F10-6287602295B0}" destId="{AC758EC6-86DA-DE4C-BE66-287E086CAAF6}" srcOrd="6" destOrd="0" parTransId="{5D2DE31C-1FFF-E448-96D9-BD22604689B6}" sibTransId="{0A3FCAD1-8F36-9141-BBA8-356156384C38}"/>
    <dgm:cxn modelId="{6CA594DC-31F2-4B16-9A77-9ED109262EB6}" srcId="{D71C902A-241A-E243-8F10-6287602295B0}" destId="{1FEDD5C8-641D-B44C-B8D7-DF758ADBCC86}" srcOrd="7" destOrd="0" parTransId="{3D7C7D92-133B-6A48-B146-53F13B58F280}" sibTransId="{59FCB40B-BC9C-C34F-A4F1-4993580923A0}"/>
    <dgm:cxn modelId="{CB4CD98B-A23B-4B07-BDA6-E4C3A435BF20}" srcId="{D71C902A-241A-E243-8F10-6287602295B0}" destId="{9427C1D1-694E-CD40-AD10-757C16FF7C99}" srcOrd="4" destOrd="0" parTransId="{7AB4761E-33E4-D947-AD0F-6BCE5F1633AE}" sibTransId="{851007C6-1E78-AD40-82A2-CC1A4CF28C73}"/>
    <dgm:cxn modelId="{E9DE5E0F-FD17-472A-B52C-303B3BE3C0B9}" srcId="{D71C902A-241A-E243-8F10-6287602295B0}" destId="{0D89F797-D455-354E-A873-0FAA5147E848}" srcOrd="2" destOrd="0" parTransId="{84E3BB8C-46E9-2546-A3BA-C5D90DB2187E}" sibTransId="{006EC730-9D11-AD4B-94A7-66B1B07606D3}"/>
    <dgm:cxn modelId="{987B7C8B-31F0-4CFB-A9DD-29B3CBF19D36}" type="presOf" srcId="{F7157DCF-AC89-2E45-A587-DB222039262F}" destId="{8EE9502E-03AF-0746-BFA8-8E5DAF94269E}" srcOrd="0" destOrd="0" presId="urn:microsoft.com/office/officeart/2005/8/layout/default#2"/>
    <dgm:cxn modelId="{D305DD9F-7056-401B-A1D6-6D852A649FA7}" srcId="{D71C902A-241A-E243-8F10-6287602295B0}" destId="{E6E56E67-3EAF-B84F-BDC8-09B082B6BEC0}" srcOrd="3" destOrd="0" parTransId="{81A924E1-F3EE-F148-814A-B36F2A747E93}" sibTransId="{4B6C2208-0D8C-B241-A709-460B0ADDB9B8}"/>
    <dgm:cxn modelId="{8E509BDB-6C9B-4622-86C5-B18997DFD16D}" type="presOf" srcId="{0D89F797-D455-354E-A873-0FAA5147E848}" destId="{DAE9D56B-A40B-9D4E-9D3D-47526B8CE6E3}" srcOrd="0" destOrd="0" presId="urn:microsoft.com/office/officeart/2005/8/layout/default#2"/>
    <dgm:cxn modelId="{3C7E06F7-189E-457F-8B04-F64814E65DE0}" srcId="{D71C902A-241A-E243-8F10-6287602295B0}" destId="{F7157DCF-AC89-2E45-A587-DB222039262F}" srcOrd="1" destOrd="0" parTransId="{352C1561-D09E-CB48-9DC4-3ABF43E0986A}" sibTransId="{5F439F46-B063-7B46-A9C2-55F7471404BC}"/>
    <dgm:cxn modelId="{ED41AB86-33B0-4756-B793-A36DB0BF6094}" srcId="{D71C902A-241A-E243-8F10-6287602295B0}" destId="{2628ED80-5703-E846-8E50-DD20AAE37373}" srcOrd="5" destOrd="0" parTransId="{502561ED-03C2-E049-A04A-8E349E314581}" sibTransId="{8D85E76B-0770-4A4D-B58B-2043C0275D97}"/>
    <dgm:cxn modelId="{F50A266D-A60E-49BF-9DC0-95B426DD4151}" srcId="{D71C902A-241A-E243-8F10-6287602295B0}" destId="{8DC12D2E-8288-3E45-AEF6-E7B545BFC920}" srcOrd="8" destOrd="0" parTransId="{397795C4-59EE-3D48-9B5A-023639E385F0}" sibTransId="{518E938A-A482-CB4F-B24B-BE6237471DBE}"/>
    <dgm:cxn modelId="{A5159E1F-598D-4DE0-BE3A-64083DC721C5}" type="presParOf" srcId="{3F0DBDC0-4F02-3D4C-8ECD-B9A0C16B0791}" destId="{387EA7BD-890D-0A43-8230-D60B72533270}" srcOrd="0" destOrd="0" presId="urn:microsoft.com/office/officeart/2005/8/layout/default#2"/>
    <dgm:cxn modelId="{089A2EFC-7DA9-41F3-9B31-A8B9ECBD2D69}" type="presParOf" srcId="{3F0DBDC0-4F02-3D4C-8ECD-B9A0C16B0791}" destId="{4B7C2F0E-C5A5-8A42-9953-B567EF395799}" srcOrd="1" destOrd="0" presId="urn:microsoft.com/office/officeart/2005/8/layout/default#2"/>
    <dgm:cxn modelId="{70D90C5C-FFE4-458E-BB91-D0BCAD26C6F0}" type="presParOf" srcId="{3F0DBDC0-4F02-3D4C-8ECD-B9A0C16B0791}" destId="{8EE9502E-03AF-0746-BFA8-8E5DAF94269E}" srcOrd="2" destOrd="0" presId="urn:microsoft.com/office/officeart/2005/8/layout/default#2"/>
    <dgm:cxn modelId="{F52E528F-819E-4A8C-B52E-5E713070CD55}" type="presParOf" srcId="{3F0DBDC0-4F02-3D4C-8ECD-B9A0C16B0791}" destId="{16244CAF-7B4F-FF4C-AFE3-121789FBB6FD}" srcOrd="3" destOrd="0" presId="urn:microsoft.com/office/officeart/2005/8/layout/default#2"/>
    <dgm:cxn modelId="{EC8F29EF-B3B8-4AC1-9C72-1C4329E207D7}" type="presParOf" srcId="{3F0DBDC0-4F02-3D4C-8ECD-B9A0C16B0791}" destId="{DAE9D56B-A40B-9D4E-9D3D-47526B8CE6E3}" srcOrd="4" destOrd="0" presId="urn:microsoft.com/office/officeart/2005/8/layout/default#2"/>
    <dgm:cxn modelId="{21CA996A-5425-4285-BE0D-91D162388ED3}" type="presParOf" srcId="{3F0DBDC0-4F02-3D4C-8ECD-B9A0C16B0791}" destId="{3894B496-16E4-F342-B518-3CCA4AC3F28A}" srcOrd="5" destOrd="0" presId="urn:microsoft.com/office/officeart/2005/8/layout/default#2"/>
    <dgm:cxn modelId="{138B3097-3A06-4E0D-986A-D4CB4A3B2B4F}" type="presParOf" srcId="{3F0DBDC0-4F02-3D4C-8ECD-B9A0C16B0791}" destId="{8FA5374D-7395-D24D-A209-DA869DB5606C}" srcOrd="6" destOrd="0" presId="urn:microsoft.com/office/officeart/2005/8/layout/default#2"/>
    <dgm:cxn modelId="{C8F1CB4D-002D-401F-955F-F6070AC92805}" type="presParOf" srcId="{3F0DBDC0-4F02-3D4C-8ECD-B9A0C16B0791}" destId="{30F9C62E-C51D-A345-86D8-CA1667101079}" srcOrd="7" destOrd="0" presId="urn:microsoft.com/office/officeart/2005/8/layout/default#2"/>
    <dgm:cxn modelId="{0269436D-3A5D-493A-A1C1-F67E491524A5}" type="presParOf" srcId="{3F0DBDC0-4F02-3D4C-8ECD-B9A0C16B0791}" destId="{12BB12E3-2327-634A-A624-6B6CCEB7B841}" srcOrd="8" destOrd="0" presId="urn:microsoft.com/office/officeart/2005/8/layout/default#2"/>
    <dgm:cxn modelId="{8D22A27E-A20C-4500-94F4-E72EA9FF0EC0}" type="presParOf" srcId="{3F0DBDC0-4F02-3D4C-8ECD-B9A0C16B0791}" destId="{6F8EBD78-8541-2E45-A146-618C9CE2D3A3}" srcOrd="9" destOrd="0" presId="urn:microsoft.com/office/officeart/2005/8/layout/default#2"/>
    <dgm:cxn modelId="{F5C5D6E2-699A-4900-8D6A-57523449E048}" type="presParOf" srcId="{3F0DBDC0-4F02-3D4C-8ECD-B9A0C16B0791}" destId="{3B565460-ED5A-BC49-906F-F9CB70F5392C}" srcOrd="10" destOrd="0" presId="urn:microsoft.com/office/officeart/2005/8/layout/default#2"/>
    <dgm:cxn modelId="{95783359-1BE0-4B04-B3A9-D9472720F85E}" type="presParOf" srcId="{3F0DBDC0-4F02-3D4C-8ECD-B9A0C16B0791}" destId="{ED7619D5-801F-0046-8B97-B0D8FAC6DABD}" srcOrd="11" destOrd="0" presId="urn:microsoft.com/office/officeart/2005/8/layout/default#2"/>
    <dgm:cxn modelId="{19435B03-E770-4005-8D32-5E30DFD09F06}" type="presParOf" srcId="{3F0DBDC0-4F02-3D4C-8ECD-B9A0C16B0791}" destId="{A91DF16B-99C4-1245-A6E0-771DA593FD5D}" srcOrd="12" destOrd="0" presId="urn:microsoft.com/office/officeart/2005/8/layout/default#2"/>
    <dgm:cxn modelId="{BE3AAAA4-BBBA-4671-8024-1B118970CC51}" type="presParOf" srcId="{3F0DBDC0-4F02-3D4C-8ECD-B9A0C16B0791}" destId="{6D5501E7-7628-8D46-82B9-D0A0AF734B9D}" srcOrd="13" destOrd="0" presId="urn:microsoft.com/office/officeart/2005/8/layout/default#2"/>
    <dgm:cxn modelId="{86BCE4E2-76B5-4BC4-A970-D77BFA9F276E}" type="presParOf" srcId="{3F0DBDC0-4F02-3D4C-8ECD-B9A0C16B0791}" destId="{F48B1560-066D-FA45-B0B7-5DAA5CF51066}" srcOrd="14" destOrd="0" presId="urn:microsoft.com/office/officeart/2005/8/layout/default#2"/>
    <dgm:cxn modelId="{364CDF22-F20F-4606-8DFC-1494447413D7}" type="presParOf" srcId="{3F0DBDC0-4F02-3D4C-8ECD-B9A0C16B0791}" destId="{763654B4-9DEB-7341-B6D7-7AAB85E52C1B}" srcOrd="15" destOrd="0" presId="urn:microsoft.com/office/officeart/2005/8/layout/default#2"/>
    <dgm:cxn modelId="{C249CB26-5760-4057-BC48-0D53BBAB7828}" type="presParOf" srcId="{3F0DBDC0-4F02-3D4C-8ECD-B9A0C16B0791}" destId="{4778EED3-BA90-4C45-9E4F-2698A499BF27}" srcOrd="16" destOrd="0" presId="urn:microsoft.com/office/officeart/2005/8/layout/defaul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EA7BD-890D-0A43-8230-D60B72533270}">
      <dsp:nvSpPr>
        <dsp:cNvPr id="0" name=""/>
        <dsp:cNvSpPr/>
      </dsp:nvSpPr>
      <dsp:spPr>
        <a:xfrm>
          <a:off x="398621" y="1488"/>
          <a:ext cx="2322611" cy="1393567"/>
        </a:xfrm>
        <a:prstGeom prst="rect">
          <a:avLst/>
        </a:prstGeom>
        <a:solidFill>
          <a:srgbClr val="CCB4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100000"/>
            </a:lnSpc>
            <a:spcBef>
              <a:spcPct val="0"/>
            </a:spcBef>
            <a:spcAft>
              <a:spcPct val="35000"/>
            </a:spcAft>
            <a:buNone/>
          </a:pPr>
          <a:r>
            <a:rPr lang="zh-CN" altLang="en-US" sz="2700" b="1" kern="1200" dirty="0">
              <a:solidFill>
                <a:srgbClr val="800000"/>
              </a:solidFill>
              <a:latin typeface="Century Gothic"/>
              <a:ea typeface="宋体" panose="02010600030101010101" pitchFamily="2" charset="-122"/>
              <a:cs typeface="+mn-cs"/>
            </a:rPr>
            <a:t>不间断运行</a:t>
          </a:r>
          <a:endParaRPr lang="zh-CN" altLang="en-US" sz="2700" kern="1200" dirty="0">
            <a:solidFill>
              <a:srgbClr val="800000"/>
            </a:solidFill>
            <a:latin typeface="Century Gothic"/>
            <a:ea typeface="宋体" panose="02010600030101010101" pitchFamily="2" charset="-122"/>
            <a:cs typeface="+mn-cs"/>
          </a:endParaRPr>
        </a:p>
      </dsp:txBody>
      <dsp:txXfrm>
        <a:off x="398621" y="1488"/>
        <a:ext cx="2322611" cy="1393567"/>
      </dsp:txXfrm>
    </dsp:sp>
    <dsp:sp modelId="{8EE9502E-03AF-0746-BFA8-8E5DAF94269E}">
      <dsp:nvSpPr>
        <dsp:cNvPr id="0" name=""/>
        <dsp:cNvSpPr/>
      </dsp:nvSpPr>
      <dsp:spPr>
        <a:xfrm>
          <a:off x="2953494" y="1488"/>
          <a:ext cx="2322611" cy="1393567"/>
        </a:xfrm>
        <a:prstGeom prst="rect">
          <a:avLst/>
        </a:prstGeom>
        <a:gradFill rotWithShape="0">
          <a:gsLst>
            <a:gs pos="0">
              <a:srgbClr val="D16349">
                <a:hueOff val="0"/>
                <a:satOff val="0"/>
                <a:lumOff val="0"/>
                <a:alphaOff val="0"/>
                <a:shade val="51000"/>
                <a:satMod val="130000"/>
              </a:srgbClr>
            </a:gs>
            <a:gs pos="80000">
              <a:srgbClr val="D16349">
                <a:hueOff val="0"/>
                <a:satOff val="0"/>
                <a:lumOff val="0"/>
                <a:alphaOff val="0"/>
                <a:shade val="93000"/>
                <a:satMod val="130000"/>
              </a:srgbClr>
            </a:gs>
            <a:gs pos="100000">
              <a:srgbClr val="D16349">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100000"/>
            </a:lnSpc>
            <a:spcBef>
              <a:spcPct val="0"/>
            </a:spcBef>
            <a:spcAft>
              <a:spcPct val="35000"/>
            </a:spcAft>
            <a:buNone/>
          </a:pPr>
          <a:r>
            <a:rPr lang="zh-CN" altLang="en-US" sz="2700" b="1" kern="1200" dirty="0">
              <a:solidFill>
                <a:sysClr val="windowText" lastClr="000000"/>
              </a:solidFill>
              <a:latin typeface="Century Gothic"/>
              <a:ea typeface="宋体" panose="02010600030101010101" pitchFamily="2" charset="-122"/>
              <a:cs typeface="+mn-cs"/>
            </a:rPr>
            <a:t>具有容错功能</a:t>
          </a:r>
        </a:p>
      </dsp:txBody>
      <dsp:txXfrm>
        <a:off x="2953494" y="1488"/>
        <a:ext cx="2322611" cy="1393567"/>
      </dsp:txXfrm>
    </dsp:sp>
    <dsp:sp modelId="{DAE9D56B-A40B-9D4E-9D3D-47526B8CE6E3}">
      <dsp:nvSpPr>
        <dsp:cNvPr id="0" name=""/>
        <dsp:cNvSpPr/>
      </dsp:nvSpPr>
      <dsp:spPr>
        <a:xfrm>
          <a:off x="5508367" y="1488"/>
          <a:ext cx="2322611" cy="1393567"/>
        </a:xfrm>
        <a:prstGeom prst="rect">
          <a:avLst/>
        </a:prstGeom>
        <a:solidFill>
          <a:srgbClr val="CCB4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100000"/>
            </a:lnSpc>
            <a:spcBef>
              <a:spcPct val="0"/>
            </a:spcBef>
            <a:spcAft>
              <a:spcPct val="35000"/>
            </a:spcAft>
            <a:buNone/>
          </a:pPr>
          <a:r>
            <a:rPr lang="zh-CN" altLang="en-US" sz="2700" b="1" kern="1200" dirty="0">
              <a:solidFill>
                <a:srgbClr val="800000"/>
              </a:solidFill>
              <a:latin typeface="Century Gothic"/>
              <a:ea typeface="宋体" panose="02010600030101010101" pitchFamily="2" charset="-122"/>
              <a:cs typeface="+mn-cs"/>
            </a:rPr>
            <a:t>抵御破坏</a:t>
          </a:r>
          <a:endParaRPr lang="zh-CN" altLang="en-US" sz="2700" kern="1200" dirty="0">
            <a:solidFill>
              <a:srgbClr val="800000"/>
            </a:solidFill>
            <a:latin typeface="Century Gothic"/>
            <a:ea typeface="宋体" panose="02010600030101010101" pitchFamily="2" charset="-122"/>
            <a:cs typeface="+mn-cs"/>
          </a:endParaRPr>
        </a:p>
      </dsp:txBody>
      <dsp:txXfrm>
        <a:off x="5508367" y="1488"/>
        <a:ext cx="2322611" cy="1393567"/>
      </dsp:txXfrm>
    </dsp:sp>
    <dsp:sp modelId="{8FA5374D-7395-D24D-A209-DA869DB5606C}">
      <dsp:nvSpPr>
        <dsp:cNvPr id="0" name=""/>
        <dsp:cNvSpPr/>
      </dsp:nvSpPr>
      <dsp:spPr>
        <a:xfrm>
          <a:off x="398621" y="1627316"/>
          <a:ext cx="2322611" cy="1393567"/>
        </a:xfrm>
        <a:prstGeom prst="rect">
          <a:avLst/>
        </a:prstGeom>
        <a:gradFill rotWithShape="0">
          <a:gsLst>
            <a:gs pos="0">
              <a:srgbClr val="D16349">
                <a:hueOff val="0"/>
                <a:satOff val="0"/>
                <a:lumOff val="0"/>
                <a:alphaOff val="0"/>
                <a:shade val="51000"/>
                <a:satMod val="130000"/>
              </a:srgbClr>
            </a:gs>
            <a:gs pos="80000">
              <a:srgbClr val="D16349">
                <a:hueOff val="0"/>
                <a:satOff val="0"/>
                <a:lumOff val="0"/>
                <a:alphaOff val="0"/>
                <a:shade val="93000"/>
                <a:satMod val="130000"/>
              </a:srgbClr>
            </a:gs>
            <a:gs pos="100000">
              <a:srgbClr val="D16349">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100000"/>
            </a:lnSpc>
            <a:spcBef>
              <a:spcPct val="0"/>
            </a:spcBef>
            <a:spcAft>
              <a:spcPct val="35000"/>
            </a:spcAft>
            <a:buNone/>
          </a:pPr>
          <a:r>
            <a:rPr lang="zh-CN" altLang="en-US" sz="2700" b="1" kern="1200" dirty="0">
              <a:solidFill>
                <a:srgbClr val="000000"/>
              </a:solidFill>
              <a:latin typeface="Century Gothic"/>
              <a:ea typeface="宋体" panose="02010600030101010101" pitchFamily="2" charset="-122"/>
              <a:cs typeface="+mn-cs"/>
            </a:rPr>
            <a:t>对系统增加最小的开销</a:t>
          </a:r>
          <a:endParaRPr lang="zh-CN" altLang="en-US" sz="2700" kern="1200" dirty="0">
            <a:solidFill>
              <a:srgbClr val="000000"/>
            </a:solidFill>
            <a:latin typeface="Century Gothic"/>
            <a:ea typeface="宋体" panose="02010600030101010101" pitchFamily="2" charset="-122"/>
            <a:cs typeface="+mn-cs"/>
          </a:endParaRPr>
        </a:p>
      </dsp:txBody>
      <dsp:txXfrm>
        <a:off x="398621" y="1627316"/>
        <a:ext cx="2322611" cy="1393567"/>
      </dsp:txXfrm>
    </dsp:sp>
    <dsp:sp modelId="{12BB12E3-2327-634A-A624-6B6CCEB7B841}">
      <dsp:nvSpPr>
        <dsp:cNvPr id="0" name=""/>
        <dsp:cNvSpPr/>
      </dsp:nvSpPr>
      <dsp:spPr>
        <a:xfrm>
          <a:off x="2953494" y="1627316"/>
          <a:ext cx="2322611" cy="1393567"/>
        </a:xfrm>
        <a:prstGeom prst="rect">
          <a:avLst/>
        </a:prstGeom>
        <a:solidFill>
          <a:srgbClr val="CCB4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100000"/>
            </a:lnSpc>
            <a:spcBef>
              <a:spcPct val="0"/>
            </a:spcBef>
            <a:spcAft>
              <a:spcPct val="35000"/>
            </a:spcAft>
            <a:buNone/>
          </a:pPr>
          <a:r>
            <a:rPr lang="en-US" sz="2700" b="1" kern="1200" dirty="0">
              <a:solidFill>
                <a:srgbClr val="800000"/>
              </a:solidFill>
              <a:latin typeface="Century Gothic"/>
              <a:ea typeface="+mn-ea"/>
              <a:cs typeface="+mn-cs"/>
            </a:rPr>
            <a:t>根据系统安全策略配置</a:t>
          </a:r>
        </a:p>
      </dsp:txBody>
      <dsp:txXfrm>
        <a:off x="2953494" y="1627316"/>
        <a:ext cx="2322611" cy="1393567"/>
      </dsp:txXfrm>
    </dsp:sp>
    <dsp:sp modelId="{3B565460-ED5A-BC49-906F-F9CB70F5392C}">
      <dsp:nvSpPr>
        <dsp:cNvPr id="0" name=""/>
        <dsp:cNvSpPr/>
      </dsp:nvSpPr>
      <dsp:spPr>
        <a:xfrm>
          <a:off x="5508367" y="1627316"/>
          <a:ext cx="2322611" cy="1393567"/>
        </a:xfrm>
        <a:prstGeom prst="rect">
          <a:avLst/>
        </a:prstGeom>
        <a:gradFill rotWithShape="0">
          <a:gsLst>
            <a:gs pos="0">
              <a:srgbClr val="D16349">
                <a:hueOff val="0"/>
                <a:satOff val="0"/>
                <a:lumOff val="0"/>
                <a:alphaOff val="0"/>
                <a:shade val="51000"/>
                <a:satMod val="130000"/>
              </a:srgbClr>
            </a:gs>
            <a:gs pos="80000">
              <a:srgbClr val="D16349">
                <a:hueOff val="0"/>
                <a:satOff val="0"/>
                <a:lumOff val="0"/>
                <a:alphaOff val="0"/>
                <a:shade val="93000"/>
                <a:satMod val="130000"/>
              </a:srgbClr>
            </a:gs>
            <a:gs pos="100000">
              <a:srgbClr val="D16349">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100000"/>
            </a:lnSpc>
            <a:spcBef>
              <a:spcPct val="0"/>
            </a:spcBef>
            <a:spcAft>
              <a:spcPct val="35000"/>
            </a:spcAft>
            <a:buNone/>
          </a:pPr>
          <a:r>
            <a:rPr lang="en-US" sz="2700" b="1" kern="1200" dirty="0">
              <a:solidFill>
                <a:srgbClr val="000000"/>
              </a:solidFill>
              <a:latin typeface="Century Gothic"/>
              <a:ea typeface="+mn-ea"/>
              <a:cs typeface="+mn-cs"/>
            </a:rPr>
            <a:t>适应系统和用户</a:t>
          </a:r>
          <a:r>
            <a:rPr lang="zh-CN" altLang="en-US" sz="2700" b="1" kern="1200" dirty="0">
              <a:solidFill>
                <a:srgbClr val="000000"/>
              </a:solidFill>
              <a:latin typeface="Century Gothic"/>
              <a:ea typeface="宋体" panose="02010600030101010101" pitchFamily="2" charset="-122"/>
              <a:cs typeface="+mn-cs"/>
            </a:rPr>
            <a:t>行为</a:t>
          </a:r>
          <a:r>
            <a:rPr lang="en-US" sz="2700" b="1" kern="1200" dirty="0">
              <a:solidFill>
                <a:srgbClr val="000000"/>
              </a:solidFill>
              <a:latin typeface="Century Gothic"/>
              <a:ea typeface="+mn-ea"/>
              <a:cs typeface="+mn-cs"/>
            </a:rPr>
            <a:t>变化</a:t>
          </a:r>
        </a:p>
      </dsp:txBody>
      <dsp:txXfrm>
        <a:off x="5508367" y="1627316"/>
        <a:ext cx="2322611" cy="1393567"/>
      </dsp:txXfrm>
    </dsp:sp>
    <dsp:sp modelId="{A91DF16B-99C4-1245-A6E0-771DA593FD5D}">
      <dsp:nvSpPr>
        <dsp:cNvPr id="0" name=""/>
        <dsp:cNvSpPr/>
      </dsp:nvSpPr>
      <dsp:spPr>
        <a:xfrm>
          <a:off x="398621" y="3253144"/>
          <a:ext cx="2322611" cy="1393567"/>
        </a:xfrm>
        <a:prstGeom prst="rect">
          <a:avLst/>
        </a:prstGeom>
        <a:solidFill>
          <a:srgbClr val="CCB4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100000"/>
            </a:lnSpc>
            <a:spcBef>
              <a:spcPct val="0"/>
            </a:spcBef>
            <a:spcAft>
              <a:spcPct val="35000"/>
            </a:spcAft>
            <a:buNone/>
          </a:pPr>
          <a:r>
            <a:rPr lang="zh-CN" altLang="en-US" sz="2700" b="1" kern="1200" dirty="0">
              <a:solidFill>
                <a:srgbClr val="800000"/>
              </a:solidFill>
              <a:latin typeface="Century Gothic"/>
              <a:ea typeface="宋体" panose="02010600030101010101" pitchFamily="2" charset="-122"/>
              <a:cs typeface="+mn-cs"/>
            </a:rPr>
            <a:t>监测更多主机</a:t>
          </a:r>
          <a:endParaRPr lang="zh-CN" altLang="en-US" sz="2700" kern="1200" dirty="0">
            <a:solidFill>
              <a:srgbClr val="800000"/>
            </a:solidFill>
            <a:latin typeface="Century Gothic"/>
            <a:ea typeface="宋体" panose="02010600030101010101" pitchFamily="2" charset="-122"/>
            <a:cs typeface="+mn-cs"/>
          </a:endParaRPr>
        </a:p>
      </dsp:txBody>
      <dsp:txXfrm>
        <a:off x="398621" y="3253144"/>
        <a:ext cx="2322611" cy="1393567"/>
      </dsp:txXfrm>
    </dsp:sp>
    <dsp:sp modelId="{F48B1560-066D-FA45-B0B7-5DAA5CF51066}">
      <dsp:nvSpPr>
        <dsp:cNvPr id="0" name=""/>
        <dsp:cNvSpPr/>
      </dsp:nvSpPr>
      <dsp:spPr>
        <a:xfrm>
          <a:off x="2953494" y="3253144"/>
          <a:ext cx="2322611" cy="1393567"/>
        </a:xfrm>
        <a:prstGeom prst="rect">
          <a:avLst/>
        </a:prstGeom>
        <a:gradFill rotWithShape="0">
          <a:gsLst>
            <a:gs pos="0">
              <a:srgbClr val="D16349">
                <a:hueOff val="0"/>
                <a:satOff val="0"/>
                <a:lumOff val="0"/>
                <a:alphaOff val="0"/>
                <a:shade val="51000"/>
                <a:satMod val="130000"/>
              </a:srgbClr>
            </a:gs>
            <a:gs pos="80000">
              <a:srgbClr val="D16349">
                <a:hueOff val="0"/>
                <a:satOff val="0"/>
                <a:lumOff val="0"/>
                <a:alphaOff val="0"/>
                <a:shade val="93000"/>
                <a:satMod val="130000"/>
              </a:srgbClr>
            </a:gs>
            <a:gs pos="100000">
              <a:srgbClr val="D16349">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100000"/>
            </a:lnSpc>
            <a:spcBef>
              <a:spcPct val="0"/>
            </a:spcBef>
            <a:spcAft>
              <a:spcPct val="35000"/>
            </a:spcAft>
            <a:buNone/>
          </a:pPr>
          <a:r>
            <a:rPr lang="zh-CN" altLang="en-US" sz="2700" b="1" kern="1200" dirty="0">
              <a:solidFill>
                <a:srgbClr val="000000"/>
              </a:solidFill>
              <a:latin typeface="Century Gothic"/>
              <a:ea typeface="宋体" panose="02010600030101010101" pitchFamily="2" charset="-122"/>
              <a:cs typeface="+mn-cs"/>
            </a:rPr>
            <a:t>提供很好的服务降级</a:t>
          </a:r>
        </a:p>
      </dsp:txBody>
      <dsp:txXfrm>
        <a:off x="2953494" y="3253144"/>
        <a:ext cx="2322611" cy="1393567"/>
      </dsp:txXfrm>
    </dsp:sp>
    <dsp:sp modelId="{4778EED3-BA90-4C45-9E4F-2698A499BF27}">
      <dsp:nvSpPr>
        <dsp:cNvPr id="0" name=""/>
        <dsp:cNvSpPr/>
      </dsp:nvSpPr>
      <dsp:spPr>
        <a:xfrm>
          <a:off x="5508367" y="3253144"/>
          <a:ext cx="2322611" cy="1393567"/>
        </a:xfrm>
        <a:prstGeom prst="rect">
          <a:avLst/>
        </a:prstGeom>
        <a:solidFill>
          <a:srgbClr val="CCB4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100000"/>
            </a:lnSpc>
            <a:spcBef>
              <a:spcPct val="0"/>
            </a:spcBef>
            <a:spcAft>
              <a:spcPct val="35000"/>
            </a:spcAft>
            <a:buNone/>
          </a:pPr>
          <a:r>
            <a:rPr lang="en-US" sz="2700" b="1" kern="1200" dirty="0">
              <a:solidFill>
                <a:srgbClr val="800000"/>
              </a:solidFill>
              <a:latin typeface="Century Gothic"/>
              <a:ea typeface="+mn-ea"/>
              <a:cs typeface="+mn-cs"/>
            </a:rPr>
            <a:t>允许动态重新配置</a:t>
          </a:r>
        </a:p>
      </dsp:txBody>
      <dsp:txXfrm>
        <a:off x="5508367" y="3253144"/>
        <a:ext cx="2322611" cy="1393567"/>
      </dsp:txXfrm>
    </dsp:sp>
  </dsp:spTree>
</dsp:drawing>
</file>

<file path=ppt/diagrams/layout1.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3">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6715F37-B7CF-4795-A9D5-6E54C7891473}" type="datetimeFigureOut">
              <a:rPr lang="zh-CN" altLang="en-US" smtClean="0"/>
              <a:t>2022/4/19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B7E971-63A0-4E6F-A841-98451DB14ED9}" type="slidenum">
              <a:rPr lang="zh-CN" altLang="en-US" smtClean="0"/>
              <a:t>‹#›</a:t>
            </a:fld>
            <a:endParaRPr lang="zh-CN" altLang="en-US"/>
          </a:p>
        </p:txBody>
      </p:sp>
    </p:spTree>
    <p:extLst>
      <p:ext uri="{BB962C8B-B14F-4D97-AF65-F5344CB8AC3E}">
        <p14:creationId xmlns:p14="http://schemas.microsoft.com/office/powerpoint/2010/main" val="1194494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19C6BACD-4B18-46B7-A69B-C820E3597752}" type="datetimeFigureOut">
              <a:rPr lang="zh-CN" altLang="en-US"/>
              <a:pPr>
                <a:defRPr/>
              </a:pPr>
              <a:t>2022/4/19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C940B1B6-489E-4A43-8A19-E084E5FA6A87}" type="slidenum">
              <a:rPr lang="zh-CN" altLang="en-US"/>
              <a:pPr>
                <a:defRPr/>
              </a:pPr>
              <a:t>‹#›</a:t>
            </a:fld>
            <a:endParaRPr lang="zh-CN" altLang="en-US"/>
          </a:p>
        </p:txBody>
      </p:sp>
    </p:spTree>
    <p:extLst>
      <p:ext uri="{BB962C8B-B14F-4D97-AF65-F5344CB8AC3E}">
        <p14:creationId xmlns:p14="http://schemas.microsoft.com/office/powerpoint/2010/main" val="34724994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err="1">
                <a:solidFill>
                  <a:schemeClr val="tx1"/>
                </a:solidFill>
                <a:latin typeface="Arial" panose="020B0604020202090204" pitchFamily="34" charset="0"/>
                <a:ea typeface="+mn-ea"/>
                <a:cs typeface="+mn-cs"/>
              </a:rPr>
              <a:t>对于某些形式的黑客技术的使用是关键的安全威胁之一，这里的入侵者通常指的是黑客或者破解者。威瑞森</a:t>
            </a:r>
            <a:r>
              <a:rPr lang="en-US" altLang="zh-CN" sz="1200" b="0" i="0" u="none" strike="noStrike" kern="1200" baseline="0" dirty="0">
                <a:solidFill>
                  <a:schemeClr val="tx1"/>
                </a:solidFill>
                <a:latin typeface="Arial" panose="020B0604020202090204" pitchFamily="34" charset="0"/>
                <a:ea typeface="+mn-ea"/>
                <a:cs typeface="+mn-cs"/>
              </a:rPr>
              <a:t>( Verizon)[ VERIl3]根据他们所做的调查，指出92%的破坏是由外部人员造成的,14%是内部人员所为，其中某些破坏同时涉及外部人员和内部人员；他们还指出内部人员应该对少数非常大的数据集损坏负责。赛门铁克(SYMA13)</a:t>
            </a:r>
            <a:r>
              <a:rPr lang="en-US" altLang="zh-CN" sz="1200" b="0" i="0" u="none" strike="noStrike" kern="1200" baseline="0" dirty="0" err="1">
                <a:solidFill>
                  <a:schemeClr val="tx1"/>
                </a:solidFill>
                <a:latin typeface="Arial" panose="020B0604020202090204" pitchFamily="34" charset="0"/>
                <a:ea typeface="+mn-ea"/>
                <a:cs typeface="+mn-cs"/>
              </a:rPr>
              <a:t>和威瑞森</a:t>
            </a:r>
            <a:r>
              <a:rPr lang="en-US" altLang="zh-CN" sz="1200" b="0" i="0" u="none" strike="noStrike" kern="1200" baseline="0" dirty="0">
                <a:solidFill>
                  <a:schemeClr val="tx1"/>
                </a:solidFill>
                <a:latin typeface="Arial" panose="020B0604020202090204" pitchFamily="34" charset="0"/>
                <a:ea typeface="+mn-ea"/>
                <a:cs typeface="+mn-cs"/>
              </a:rPr>
              <a:t>(ⅤERI3) 同时还指出，不但恶意黑客行为在普遍增加，而且针对组织中的个人及他们使用的IT系统的攻击也在增加。这种趋势凸显了使用深度防御策略的必要性，因为这类有目标的攻击可能有专门的设计来绕过诸如防火墙和基于网络的入侵检测系统(IDS)</a:t>
            </a:r>
            <a:r>
              <a:rPr lang="en-US" altLang="zh-CN" sz="1200" b="0" i="0" u="none" strike="noStrike" kern="1200" baseline="0" dirty="0" err="1">
                <a:solidFill>
                  <a:schemeClr val="tx1"/>
                </a:solidFill>
                <a:latin typeface="Arial" panose="020B0604020202090204" pitchFamily="34" charset="0"/>
                <a:ea typeface="+mn-ea"/>
                <a:cs typeface="+mn-cs"/>
              </a:rPr>
              <a:t>之类的边界防御</a:t>
            </a:r>
            <a:r>
              <a:rPr lang="en-US" altLang="zh-CN" sz="1200" b="0" i="0" u="none" strike="noStrike" kern="1200" baseline="0" dirty="0">
                <a:solidFill>
                  <a:schemeClr val="tx1"/>
                </a:solidFill>
                <a:latin typeface="Arial" panose="020B0604020202090204" pitchFamily="34" charset="0"/>
                <a:ea typeface="+mn-ea"/>
                <a:cs typeface="+mn-cs"/>
              </a:rPr>
              <a:t>。</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err="1">
                <a:solidFill>
                  <a:schemeClr val="tx1"/>
                </a:solidFill>
                <a:latin typeface="Arial" panose="020B0604020202090204" pitchFamily="34" charset="0"/>
                <a:ea typeface="+mn-ea"/>
                <a:cs typeface="+mn-cs"/>
              </a:rPr>
              <a:t>就任何一种防御策略而言，对于攻击者可能的动机的理解，将有助于设计合适的防御策略。另外，赛门铁克</a:t>
            </a:r>
            <a:r>
              <a:rPr lang="en-US" altLang="zh-CN" sz="1200" b="0" i="0" u="none" strike="noStrike" kern="1200" baseline="0" dirty="0">
                <a:solidFill>
                  <a:schemeClr val="tx1"/>
                </a:solidFill>
                <a:latin typeface="Arial" panose="020B0604020202090204" pitchFamily="34" charset="0"/>
                <a:ea typeface="+mn-ea"/>
                <a:cs typeface="+mn-cs"/>
              </a:rPr>
              <a:t>(SYMA13)</a:t>
            </a:r>
            <a:r>
              <a:rPr lang="en-US" altLang="zh-CN" sz="1200" b="0" i="0" u="none" strike="noStrike" kern="1200" baseline="0" dirty="0" err="1">
                <a:solidFill>
                  <a:schemeClr val="tx1"/>
                </a:solidFill>
                <a:latin typeface="Arial" panose="020B0604020202090204" pitchFamily="34" charset="0"/>
                <a:ea typeface="+mn-ea"/>
                <a:cs typeface="+mn-cs"/>
              </a:rPr>
              <a:t>和威瑞森</a:t>
            </a:r>
            <a:r>
              <a:rPr lang="en-US" altLang="zh-CN" sz="1200" b="0" i="0" u="none" strike="noStrike" kern="1200" baseline="0" dirty="0">
                <a:solidFill>
                  <a:schemeClr val="tx1"/>
                </a:solidFill>
                <a:latin typeface="Arial" panose="020B0604020202090204" pitchFamily="34" charset="0"/>
                <a:ea typeface="+mn-ea"/>
                <a:cs typeface="+mn-cs"/>
              </a:rPr>
              <a:t>(VERI13)</a:t>
            </a:r>
            <a:r>
              <a:rPr lang="en-US" altLang="zh-CN" sz="1200" b="0" i="0" u="none" strike="noStrike" kern="1200" baseline="0" dirty="0" err="1">
                <a:solidFill>
                  <a:schemeClr val="tx1"/>
                </a:solidFill>
                <a:latin typeface="Arial" panose="020B0604020202090204" pitchFamily="34" charset="0"/>
                <a:ea typeface="+mn-ea"/>
                <a:cs typeface="+mn-cs"/>
              </a:rPr>
              <a:t>也给出了关于入侵者的粗略的分类</a:t>
            </a:r>
            <a:endParaRPr lang="en-US" altLang="zh-CN" sz="1200" b="0" i="0" u="none" strike="noStrike" kern="1200" baseline="0" dirty="0">
              <a:solidFill>
                <a:schemeClr val="tx1"/>
              </a:solidFill>
              <a:latin typeface="Arial" panose="020B0604020202090204" pitchFamily="34" charset="0"/>
              <a:ea typeface="+mn-ea"/>
              <a:cs typeface="+mn-cs"/>
            </a:endParaRP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网络罪犯</a:t>
            </a:r>
            <a:r>
              <a:rPr lang="en-US" altLang="zh-CN" sz="1200" b="0" i="0" u="none" strike="noStrike" kern="1200" baseline="0" dirty="0">
                <a:solidFill>
                  <a:schemeClr val="tx1"/>
                </a:solidFill>
                <a:latin typeface="Arial" panose="020B0604020202090204" pitchFamily="34" charset="0"/>
                <a:ea typeface="+mn-ea"/>
                <a:cs typeface="+mn-cs"/>
              </a:rPr>
              <a:t>( cyber </a:t>
            </a:r>
            <a:r>
              <a:rPr lang="en-US" altLang="zh-CN" sz="1200" b="0" i="0" u="none" strike="noStrike" kern="1200" baseline="0" dirty="0" err="1">
                <a:solidFill>
                  <a:schemeClr val="tx1"/>
                </a:solidFill>
                <a:latin typeface="Arial" panose="020B0604020202090204" pitchFamily="34" charset="0"/>
                <a:ea typeface="+mn-ea"/>
                <a:cs typeface="+mn-cs"/>
              </a:rPr>
              <a:t>crimina</a:t>
            </a:r>
            <a:r>
              <a:rPr lang="en-US" altLang="zh-CN" sz="1200" b="0" i="0" u="none" strike="noStrike" kern="1200" baseline="0" dirty="0">
                <a:solidFill>
                  <a:schemeClr val="tx1"/>
                </a:solidFill>
                <a:latin typeface="Arial" panose="020B0604020202090204" pitchFamily="34" charset="0"/>
                <a:ea typeface="+mn-ea"/>
                <a:cs typeface="+mn-cs"/>
              </a:rPr>
              <a:t>)：他们是个人或者以金钱回报为目的的犯罪组织的成员。为了达到获利的目的，他们的行为可能包括身份窃取、金融凭证窃取、公司间谍、数据窃取或者数据勒索。他们通常很年轻，一般在网络上进行交易[ANTE06]。</a:t>
            </a:r>
            <a:r>
              <a:rPr lang="en-US" altLang="zh-CN" sz="1200" b="0" i="0" u="none" strike="noStrike" kern="1200" baseline="0" dirty="0" err="1">
                <a:solidFill>
                  <a:schemeClr val="tx1"/>
                </a:solidFill>
                <a:latin typeface="Arial" panose="020B0604020202090204" pitchFamily="34" charset="0"/>
                <a:ea typeface="+mn-ea"/>
                <a:cs typeface="+mn-cs"/>
              </a:rPr>
              <a:t>他们一般是东欧、俄罗斯或者东南亚的黑客，在像</a:t>
            </a:r>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DarkMarket.org或</a:t>
            </a:r>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theftservices.com这样的地下论坛会面、交流心得、买卖数据和合作攻击。不少诸如</a:t>
            </a:r>
            <a:r>
              <a:rPr lang="en-US" altLang="zh-CN" sz="1200" b="0" i="0" u="none" strike="noStrike" kern="1200" baseline="0" dirty="0">
                <a:solidFill>
                  <a:schemeClr val="tx1"/>
                </a:solidFill>
                <a:latin typeface="Arial" panose="020B0604020202090204" pitchFamily="34" charset="0"/>
                <a:ea typeface="+mn-ea"/>
                <a:cs typeface="+mn-cs"/>
              </a:rPr>
              <a:t>[SYMA13]</a:t>
            </a:r>
            <a:r>
              <a:rPr lang="en-US" altLang="zh-CN" sz="1200" b="0" i="0" u="none" strike="noStrike" kern="1200" baseline="0" dirty="0" err="1">
                <a:solidFill>
                  <a:schemeClr val="tx1"/>
                </a:solidFill>
                <a:latin typeface="Arial" panose="020B0604020202090204" pitchFamily="34" charset="0"/>
                <a:ea typeface="+mn-ea"/>
                <a:cs typeface="+mn-cs"/>
              </a:rPr>
              <a:t>这样的年度报告已经说明了这类网络犯罪行为导致的巨大且还在增长的损失，因此有必要采取措施来解决这类威胁</a:t>
            </a:r>
            <a:r>
              <a:rPr lang="en-US" altLang="zh-CN" sz="1200" b="0" i="0" u="none" strike="noStrike" kern="1200" baseline="0" dirty="0">
                <a:solidFill>
                  <a:schemeClr val="tx1"/>
                </a:solidFill>
                <a:latin typeface="Arial" panose="020B0604020202090204" pitchFamily="34" charset="0"/>
                <a:ea typeface="+mn-ea"/>
                <a:cs typeface="+mn-cs"/>
              </a:rPr>
              <a:t>。</a:t>
            </a: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2</a:t>
            </a:fld>
            <a:endParaRPr lang="zh-CN" altLang="en-US"/>
          </a:p>
        </p:txBody>
      </p:sp>
    </p:spTree>
    <p:extLst>
      <p:ext uri="{BB962C8B-B14F-4D97-AF65-F5344CB8AC3E}">
        <p14:creationId xmlns:p14="http://schemas.microsoft.com/office/powerpoint/2010/main" val="185440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入侵者的技术和行为模式总是在不断变化，目的是利用新发现的系统弱点并躲避检测和相应的应对策略。然而，入侵者通常还总是使用常规的攻击方法中的某些步骤发起攻击。</a:t>
            </a:r>
            <a:r>
              <a:rPr lang="en-US" altLang="zh-CN" sz="1200" b="0" i="0" u="none" strike="noStrike" kern="1200" baseline="0" dirty="0">
                <a:solidFill>
                  <a:schemeClr val="tx1"/>
                </a:solidFill>
                <a:latin typeface="Arial" panose="020B0604020202090204" pitchFamily="34" charset="0"/>
                <a:ea typeface="+mn-ea"/>
                <a:cs typeface="+mn-cs"/>
              </a:rPr>
              <a:t>[MCCLI2]</a:t>
            </a:r>
            <a:r>
              <a:rPr lang="zh-CN" altLang="en-US" sz="1200" b="0" i="0" u="none" strike="noStrike" kern="1200" baseline="0" dirty="0">
                <a:solidFill>
                  <a:schemeClr val="tx1"/>
                </a:solidFill>
                <a:latin typeface="Arial" panose="020B0604020202090204" pitchFamily="34" charset="0"/>
                <a:ea typeface="+mn-ea"/>
                <a:cs typeface="+mn-cs"/>
              </a:rPr>
              <a:t>详细讨论了与以下步骤相关的活动：</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锁定目标和收集信息：在该步骤中，攻击者利用公开的可用信息，通过技术和非技术手段，发现待攻击的目标系统，归纳其特征，并且利用网络探测工具确定目标资源的位置。</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获取访问权限：攻击者如果要获取对目标系统的访问权限，通常是利用我们将在第</a:t>
            </a:r>
            <a:r>
              <a:rPr lang="en-US" altLang="zh-CN" sz="1200" b="0" i="0" u="none" strike="noStrike" kern="1200" baseline="0" dirty="0">
                <a:solidFill>
                  <a:schemeClr val="tx1"/>
                </a:solidFill>
                <a:latin typeface="Arial" panose="020B0604020202090204" pitchFamily="34" charset="0"/>
                <a:ea typeface="+mn-ea"/>
                <a:cs typeface="+mn-cs"/>
              </a:rPr>
              <a:t>10 </a:t>
            </a:r>
            <a:r>
              <a:rPr lang="zh-CN" altLang="en-US" sz="1200" b="0" i="0" u="none" strike="noStrike" kern="1200" baseline="0" dirty="0">
                <a:solidFill>
                  <a:schemeClr val="tx1"/>
                </a:solidFill>
                <a:latin typeface="Arial" panose="020B0604020202090204" pitchFamily="34" charset="0"/>
                <a:ea typeface="+mn-ea"/>
                <a:cs typeface="+mn-cs"/>
              </a:rPr>
              <a:t>章和第</a:t>
            </a:r>
            <a:r>
              <a:rPr lang="en-US" altLang="zh-CN" sz="1200" b="0" i="0" u="none" strike="noStrike" kern="1200" baseline="0" dirty="0">
                <a:solidFill>
                  <a:schemeClr val="tx1"/>
                </a:solidFill>
                <a:latin typeface="Arial" panose="020B0604020202090204" pitchFamily="34" charset="0"/>
                <a:ea typeface="+mn-ea"/>
                <a:cs typeface="+mn-cs"/>
              </a:rPr>
              <a:t>11</a:t>
            </a:r>
            <a:r>
              <a:rPr lang="zh-CN" altLang="en-US" sz="1200" b="0" i="0" u="none" strike="noStrike" kern="1200" baseline="0" dirty="0">
                <a:solidFill>
                  <a:schemeClr val="tx1"/>
                </a:solidFill>
                <a:latin typeface="Arial" panose="020B0604020202090204" pitchFamily="34" charset="0"/>
                <a:ea typeface="+mn-ea"/>
                <a:cs typeface="+mn-cs"/>
              </a:rPr>
              <a:t>章讨论的远程网络漏洞，或者是猜测在第</a:t>
            </a:r>
            <a:r>
              <a:rPr lang="en-US" altLang="zh-CN" sz="1200" b="0" i="0" u="none" strike="noStrike" kern="1200" baseline="0" dirty="0">
                <a:solidFill>
                  <a:schemeClr val="tx1"/>
                </a:solidFill>
                <a:latin typeface="Arial" panose="020B0604020202090204" pitchFamily="34" charset="0"/>
                <a:ea typeface="+mn-ea"/>
                <a:cs typeface="+mn-cs"/>
              </a:rPr>
              <a:t>3</a:t>
            </a:r>
            <a:r>
              <a:rPr lang="zh-CN" altLang="en-US" sz="1200" b="0" i="0" u="none" strike="noStrike" kern="1200" baseline="0" dirty="0">
                <a:solidFill>
                  <a:schemeClr val="tx1"/>
                </a:solidFill>
                <a:latin typeface="Arial" panose="020B0604020202090204" pitchFamily="34" charset="0"/>
                <a:ea typeface="+mn-ea"/>
                <a:cs typeface="+mn-cs"/>
              </a:rPr>
              <a:t>章讨论过的在远程服务中使用的弱认证证书，或者是利用在第</a:t>
            </a:r>
            <a:r>
              <a:rPr lang="en-US" altLang="zh-CN" sz="1200" b="0" i="0" u="none" strike="noStrike" kern="1200" baseline="0" dirty="0">
                <a:solidFill>
                  <a:schemeClr val="tx1"/>
                </a:solidFill>
                <a:latin typeface="Arial" panose="020B0604020202090204" pitchFamily="34" charset="0"/>
                <a:ea typeface="+mn-ea"/>
                <a:cs typeface="+mn-cs"/>
              </a:rPr>
              <a:t>6</a:t>
            </a:r>
            <a:r>
              <a:rPr lang="zh-CN" altLang="en-US" sz="1200" b="0" i="0" u="none" strike="noStrike" kern="1200" baseline="0" dirty="0">
                <a:solidFill>
                  <a:schemeClr val="tx1"/>
                </a:solidFill>
                <a:latin typeface="Arial" panose="020B0604020202090204" pitchFamily="34" charset="0"/>
                <a:ea typeface="+mn-ea"/>
                <a:cs typeface="+mn-cs"/>
              </a:rPr>
              <a:t>章讨论过的基于社会工程学或夹带式下载攻击手段在目标系统上安装恶意软件。</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权限提升：发生在系统上的这类行为，通常是利用一个本地的访问漏洞来提升攻击者的权限，进而使其可以在目标系统上完成他们想做的攻击，我们将在第</a:t>
            </a:r>
            <a:r>
              <a:rPr lang="en-US" altLang="zh-CN" sz="1200" b="0" i="0" u="none" strike="noStrike" kern="1200" baseline="0" dirty="0">
                <a:solidFill>
                  <a:schemeClr val="tx1"/>
                </a:solidFill>
                <a:latin typeface="Arial" panose="020B0604020202090204" pitchFamily="34" charset="0"/>
                <a:ea typeface="+mn-ea"/>
                <a:cs typeface="+mn-cs"/>
              </a:rPr>
              <a:t>10</a:t>
            </a:r>
            <a:r>
              <a:rPr lang="zh-CN" altLang="en-US" sz="1200" b="0" i="0" u="none" strike="noStrike" kern="1200" baseline="0" dirty="0">
                <a:solidFill>
                  <a:schemeClr val="tx1"/>
                </a:solidFill>
                <a:latin typeface="Arial" panose="020B0604020202090204" pitchFamily="34" charset="0"/>
                <a:ea typeface="+mn-ea"/>
                <a:cs typeface="+mn-cs"/>
              </a:rPr>
              <a:t>章和第</a:t>
            </a:r>
            <a:r>
              <a:rPr lang="en-US" altLang="zh-CN" sz="1200" b="0" i="0" u="none" strike="noStrike" kern="1200" baseline="0" dirty="0">
                <a:solidFill>
                  <a:schemeClr val="tx1"/>
                </a:solidFill>
                <a:latin typeface="Arial" panose="020B0604020202090204" pitchFamily="34" charset="0"/>
                <a:ea typeface="+mn-ea"/>
                <a:cs typeface="+mn-cs"/>
              </a:rPr>
              <a:t>11 </a:t>
            </a:r>
            <a:r>
              <a:rPr lang="zh-CN" altLang="en-US" sz="1200" b="0" i="0" u="none" strike="noStrike" kern="1200" baseline="0" dirty="0">
                <a:solidFill>
                  <a:schemeClr val="tx1"/>
                </a:solidFill>
                <a:latin typeface="Arial" panose="020B0604020202090204" pitchFamily="34" charset="0"/>
                <a:ea typeface="+mn-ea"/>
                <a:cs typeface="+mn-cs"/>
              </a:rPr>
              <a:t>章讨论这类问题。</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信息收集或者系统漏洞利用：攻击者的这类行为是指访问或者修改目标系统中的信息或者资源，或者从目标系统导航到另一个目标系统。</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维持访问权限：这类行为是指我们在第</a:t>
            </a:r>
            <a:r>
              <a:rPr lang="en-US" altLang="zh-CN" sz="1200" b="0" i="0" u="none" strike="noStrike" kern="1200" baseline="0" dirty="0">
                <a:solidFill>
                  <a:schemeClr val="tx1"/>
                </a:solidFill>
                <a:latin typeface="Arial" panose="020B0604020202090204" pitchFamily="34" charset="0"/>
                <a:ea typeface="+mn-ea"/>
                <a:cs typeface="+mn-cs"/>
              </a:rPr>
              <a:t>6</a:t>
            </a:r>
            <a:r>
              <a:rPr lang="zh-CN" altLang="en-US" sz="1200" b="0" i="0" u="none" strike="noStrike" kern="1200" baseline="0" dirty="0">
                <a:solidFill>
                  <a:schemeClr val="tx1"/>
                </a:solidFill>
                <a:latin typeface="Arial" panose="020B0604020202090204" pitchFamily="34" charset="0"/>
                <a:ea typeface="+mn-ea"/>
                <a:cs typeface="+mn-cs"/>
              </a:rPr>
              <a:t>章讨论过的攻击者安装后门或者其他恶意软件，或者改变认证证书，或者改变系统的其他配置，从而使攻击者在首次获得访问权限后，可以保证其拥有后续的长期访问权限。</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覆盖痕迹：这是指我们将在第</a:t>
            </a:r>
            <a:r>
              <a:rPr lang="en-US" altLang="zh-CN" sz="1200" b="0" i="0" u="none" strike="noStrike" kern="1200" baseline="0" dirty="0">
                <a:solidFill>
                  <a:schemeClr val="tx1"/>
                </a:solidFill>
                <a:latin typeface="Arial" panose="020B0604020202090204" pitchFamily="34" charset="0"/>
                <a:ea typeface="+mn-ea"/>
                <a:cs typeface="+mn-cs"/>
              </a:rPr>
              <a:t>18</a:t>
            </a:r>
            <a:r>
              <a:rPr lang="zh-CN" altLang="en-US" sz="1200" b="0" i="0" u="none" strike="noStrike" kern="1200" baseline="0" dirty="0">
                <a:solidFill>
                  <a:schemeClr val="tx1"/>
                </a:solidFill>
                <a:latin typeface="Arial" panose="020B0604020202090204" pitchFamily="34" charset="0"/>
                <a:ea typeface="+mn-ea"/>
                <a:cs typeface="+mn-cs"/>
              </a:rPr>
              <a:t>章讨论的，攻击者破坏或者修改审计日志来消除掉攻击活动的证据，或者使用工具包或其他措施来隐藏悄悄安装的文件或代码，这一点我们在第</a:t>
            </a:r>
            <a:r>
              <a:rPr lang="en-US" altLang="zh-CN" sz="1200" b="0" i="0" u="none" strike="noStrike" kern="1200" baseline="0" dirty="0">
                <a:solidFill>
                  <a:schemeClr val="tx1"/>
                </a:solidFill>
                <a:latin typeface="Arial" panose="020B0604020202090204" pitchFamily="34" charset="0"/>
                <a:ea typeface="+mn-ea"/>
                <a:cs typeface="+mn-cs"/>
              </a:rPr>
              <a:t>6</a:t>
            </a:r>
            <a:r>
              <a:rPr lang="zh-CN" altLang="en-US" sz="1200" b="0" i="0" u="none" strike="noStrike" kern="1200" baseline="0" dirty="0">
                <a:solidFill>
                  <a:schemeClr val="tx1"/>
                </a:solidFill>
                <a:latin typeface="Arial" panose="020B0604020202090204" pitchFamily="34" charset="0"/>
                <a:ea typeface="+mn-ea"/>
                <a:cs typeface="+mn-cs"/>
              </a:rPr>
              <a:t>章已经有所讨论。</a:t>
            </a: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11</a:t>
            </a:fld>
            <a:endParaRPr lang="zh-CN" altLang="en-US"/>
          </a:p>
        </p:txBody>
      </p:sp>
    </p:spTree>
    <p:extLst>
      <p:ext uri="{BB962C8B-B14F-4D97-AF65-F5344CB8AC3E}">
        <p14:creationId xmlns:p14="http://schemas.microsoft.com/office/powerpoint/2010/main" val="675671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入侵者的技术和行为模式总是在不断变化，目的是利用新发现的系统弱点并躲避检测和相应的应对策略。然而，入侵者通常还总是使用常规的攻击方法中的某些步骤发起攻击。</a:t>
            </a:r>
            <a:r>
              <a:rPr lang="en-US" altLang="zh-CN" sz="1200" b="0" i="0" u="none" strike="noStrike" kern="1200" baseline="0" dirty="0">
                <a:solidFill>
                  <a:schemeClr val="tx1"/>
                </a:solidFill>
                <a:latin typeface="Arial" panose="020B0604020202090204" pitchFamily="34" charset="0"/>
                <a:ea typeface="+mn-ea"/>
                <a:cs typeface="+mn-cs"/>
              </a:rPr>
              <a:t>[MCCLI2]</a:t>
            </a:r>
            <a:r>
              <a:rPr lang="zh-CN" altLang="en-US" sz="1200" b="0" i="0" u="none" strike="noStrike" kern="1200" baseline="0" dirty="0">
                <a:solidFill>
                  <a:schemeClr val="tx1"/>
                </a:solidFill>
                <a:latin typeface="Arial" panose="020B0604020202090204" pitchFamily="34" charset="0"/>
                <a:ea typeface="+mn-ea"/>
                <a:cs typeface="+mn-cs"/>
              </a:rPr>
              <a:t>详细讨论了与以下步骤相关的活动：</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锁定目标和收集信息：在该步骤中，攻击者利用公开的可用信息，通过技术和非技术手段，发现待攻击的目标系统，归纳其特征，并且利用网络探测工具确定目标资源的位置。</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获取访问权限：攻击者如果要获取对目标系统的访问权限，通常是利用我们将在第</a:t>
            </a:r>
            <a:r>
              <a:rPr lang="en-US" altLang="zh-CN" sz="1200" b="0" i="0" u="none" strike="noStrike" kern="1200" baseline="0" dirty="0">
                <a:solidFill>
                  <a:schemeClr val="tx1"/>
                </a:solidFill>
                <a:latin typeface="Arial" panose="020B0604020202090204" pitchFamily="34" charset="0"/>
                <a:ea typeface="+mn-ea"/>
                <a:cs typeface="+mn-cs"/>
              </a:rPr>
              <a:t>10 </a:t>
            </a:r>
            <a:r>
              <a:rPr lang="zh-CN" altLang="en-US" sz="1200" b="0" i="0" u="none" strike="noStrike" kern="1200" baseline="0" dirty="0">
                <a:solidFill>
                  <a:schemeClr val="tx1"/>
                </a:solidFill>
                <a:latin typeface="Arial" panose="020B0604020202090204" pitchFamily="34" charset="0"/>
                <a:ea typeface="+mn-ea"/>
                <a:cs typeface="+mn-cs"/>
              </a:rPr>
              <a:t>章和第</a:t>
            </a:r>
            <a:r>
              <a:rPr lang="en-US" altLang="zh-CN" sz="1200" b="0" i="0" u="none" strike="noStrike" kern="1200" baseline="0" dirty="0">
                <a:solidFill>
                  <a:schemeClr val="tx1"/>
                </a:solidFill>
                <a:latin typeface="Arial" panose="020B0604020202090204" pitchFamily="34" charset="0"/>
                <a:ea typeface="+mn-ea"/>
                <a:cs typeface="+mn-cs"/>
              </a:rPr>
              <a:t>11</a:t>
            </a:r>
            <a:r>
              <a:rPr lang="zh-CN" altLang="en-US" sz="1200" b="0" i="0" u="none" strike="noStrike" kern="1200" baseline="0" dirty="0">
                <a:solidFill>
                  <a:schemeClr val="tx1"/>
                </a:solidFill>
                <a:latin typeface="Arial" panose="020B0604020202090204" pitchFamily="34" charset="0"/>
                <a:ea typeface="+mn-ea"/>
                <a:cs typeface="+mn-cs"/>
              </a:rPr>
              <a:t>章讨论的远程网络漏洞，或者是猜测在第</a:t>
            </a:r>
            <a:r>
              <a:rPr lang="en-US" altLang="zh-CN" sz="1200" b="0" i="0" u="none" strike="noStrike" kern="1200" baseline="0" dirty="0">
                <a:solidFill>
                  <a:schemeClr val="tx1"/>
                </a:solidFill>
                <a:latin typeface="Arial" panose="020B0604020202090204" pitchFamily="34" charset="0"/>
                <a:ea typeface="+mn-ea"/>
                <a:cs typeface="+mn-cs"/>
              </a:rPr>
              <a:t>3</a:t>
            </a:r>
            <a:r>
              <a:rPr lang="zh-CN" altLang="en-US" sz="1200" b="0" i="0" u="none" strike="noStrike" kern="1200" baseline="0" dirty="0">
                <a:solidFill>
                  <a:schemeClr val="tx1"/>
                </a:solidFill>
                <a:latin typeface="Arial" panose="020B0604020202090204" pitchFamily="34" charset="0"/>
                <a:ea typeface="+mn-ea"/>
                <a:cs typeface="+mn-cs"/>
              </a:rPr>
              <a:t>章讨论过的在远程服务中使用的弱认证证书，或者是利用在第</a:t>
            </a:r>
            <a:r>
              <a:rPr lang="en-US" altLang="zh-CN" sz="1200" b="0" i="0" u="none" strike="noStrike" kern="1200" baseline="0" dirty="0">
                <a:solidFill>
                  <a:schemeClr val="tx1"/>
                </a:solidFill>
                <a:latin typeface="Arial" panose="020B0604020202090204" pitchFamily="34" charset="0"/>
                <a:ea typeface="+mn-ea"/>
                <a:cs typeface="+mn-cs"/>
              </a:rPr>
              <a:t>6</a:t>
            </a:r>
            <a:r>
              <a:rPr lang="zh-CN" altLang="en-US" sz="1200" b="0" i="0" u="none" strike="noStrike" kern="1200" baseline="0" dirty="0">
                <a:solidFill>
                  <a:schemeClr val="tx1"/>
                </a:solidFill>
                <a:latin typeface="Arial" panose="020B0604020202090204" pitchFamily="34" charset="0"/>
                <a:ea typeface="+mn-ea"/>
                <a:cs typeface="+mn-cs"/>
              </a:rPr>
              <a:t>章讨论过的基于社会工程学或夹带式下载攻击手段在目标系统上安装恶意软件。</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权限提升：发生在系统上的这类行为，通常是利用一个本地的访问漏洞来提升攻击者的权限，进而使其可以在目标系统上完成他们想做的攻击，我们将在第</a:t>
            </a:r>
            <a:r>
              <a:rPr lang="en-US" altLang="zh-CN" sz="1200" b="0" i="0" u="none" strike="noStrike" kern="1200" baseline="0" dirty="0">
                <a:solidFill>
                  <a:schemeClr val="tx1"/>
                </a:solidFill>
                <a:latin typeface="Arial" panose="020B0604020202090204" pitchFamily="34" charset="0"/>
                <a:ea typeface="+mn-ea"/>
                <a:cs typeface="+mn-cs"/>
              </a:rPr>
              <a:t>10</a:t>
            </a:r>
            <a:r>
              <a:rPr lang="zh-CN" altLang="en-US" sz="1200" b="0" i="0" u="none" strike="noStrike" kern="1200" baseline="0" dirty="0">
                <a:solidFill>
                  <a:schemeClr val="tx1"/>
                </a:solidFill>
                <a:latin typeface="Arial" panose="020B0604020202090204" pitchFamily="34" charset="0"/>
                <a:ea typeface="+mn-ea"/>
                <a:cs typeface="+mn-cs"/>
              </a:rPr>
              <a:t>章和第</a:t>
            </a:r>
            <a:r>
              <a:rPr lang="en-US" altLang="zh-CN" sz="1200" b="0" i="0" u="none" strike="noStrike" kern="1200" baseline="0" dirty="0">
                <a:solidFill>
                  <a:schemeClr val="tx1"/>
                </a:solidFill>
                <a:latin typeface="Arial" panose="020B0604020202090204" pitchFamily="34" charset="0"/>
                <a:ea typeface="+mn-ea"/>
                <a:cs typeface="+mn-cs"/>
              </a:rPr>
              <a:t>11 </a:t>
            </a:r>
            <a:r>
              <a:rPr lang="zh-CN" altLang="en-US" sz="1200" b="0" i="0" u="none" strike="noStrike" kern="1200" baseline="0" dirty="0">
                <a:solidFill>
                  <a:schemeClr val="tx1"/>
                </a:solidFill>
                <a:latin typeface="Arial" panose="020B0604020202090204" pitchFamily="34" charset="0"/>
                <a:ea typeface="+mn-ea"/>
                <a:cs typeface="+mn-cs"/>
              </a:rPr>
              <a:t>章讨论这类问题。</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信息收集或者系统漏洞利用：攻击者的这类行为是指访问或者修改目标系统中的信息或者资源，或者从目标系统导航到另一个目标系统。</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维持访问权限：这类行为是指我们在第</a:t>
            </a:r>
            <a:r>
              <a:rPr lang="en-US" altLang="zh-CN" sz="1200" b="0" i="0" u="none" strike="noStrike" kern="1200" baseline="0" dirty="0">
                <a:solidFill>
                  <a:schemeClr val="tx1"/>
                </a:solidFill>
                <a:latin typeface="Arial" panose="020B0604020202090204" pitchFamily="34" charset="0"/>
                <a:ea typeface="+mn-ea"/>
                <a:cs typeface="+mn-cs"/>
              </a:rPr>
              <a:t>6</a:t>
            </a:r>
            <a:r>
              <a:rPr lang="zh-CN" altLang="en-US" sz="1200" b="0" i="0" u="none" strike="noStrike" kern="1200" baseline="0" dirty="0">
                <a:solidFill>
                  <a:schemeClr val="tx1"/>
                </a:solidFill>
                <a:latin typeface="Arial" panose="020B0604020202090204" pitchFamily="34" charset="0"/>
                <a:ea typeface="+mn-ea"/>
                <a:cs typeface="+mn-cs"/>
              </a:rPr>
              <a:t>章讨论过的攻击者安装后门或者其他恶意软件，或者改变认证证书，或者改变系统的其他配置，从而使攻击者在首次获得访问权限后，可以保证其拥有后续的长期访问权限。</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覆盖痕迹：这是指我们将在第</a:t>
            </a:r>
            <a:r>
              <a:rPr lang="en-US" altLang="zh-CN" sz="1200" b="0" i="0" u="none" strike="noStrike" kern="1200" baseline="0" dirty="0">
                <a:solidFill>
                  <a:schemeClr val="tx1"/>
                </a:solidFill>
                <a:latin typeface="Arial" panose="020B0604020202090204" pitchFamily="34" charset="0"/>
                <a:ea typeface="+mn-ea"/>
                <a:cs typeface="+mn-cs"/>
              </a:rPr>
              <a:t>18</a:t>
            </a:r>
            <a:r>
              <a:rPr lang="zh-CN" altLang="en-US" sz="1200" b="0" i="0" u="none" strike="noStrike" kern="1200" baseline="0" dirty="0">
                <a:solidFill>
                  <a:schemeClr val="tx1"/>
                </a:solidFill>
                <a:latin typeface="Arial" panose="020B0604020202090204" pitchFamily="34" charset="0"/>
                <a:ea typeface="+mn-ea"/>
                <a:cs typeface="+mn-cs"/>
              </a:rPr>
              <a:t>章讨论的，攻击者破坏或者修改审计日志来消除掉攻击活动的证据，或者使用工具包或其他措施来隐藏悄悄安装的文件或代码，这一点我们在第</a:t>
            </a:r>
            <a:r>
              <a:rPr lang="en-US" altLang="zh-CN" sz="1200" b="0" i="0" u="none" strike="noStrike" kern="1200" baseline="0" dirty="0">
                <a:solidFill>
                  <a:schemeClr val="tx1"/>
                </a:solidFill>
                <a:latin typeface="Arial" panose="020B0604020202090204" pitchFamily="34" charset="0"/>
                <a:ea typeface="+mn-ea"/>
                <a:cs typeface="+mn-cs"/>
              </a:rPr>
              <a:t>6</a:t>
            </a:r>
            <a:r>
              <a:rPr lang="zh-CN" altLang="en-US" sz="1200" b="0" i="0" u="none" strike="noStrike" kern="1200" baseline="0" dirty="0">
                <a:solidFill>
                  <a:schemeClr val="tx1"/>
                </a:solidFill>
                <a:latin typeface="Arial" panose="020B0604020202090204" pitchFamily="34" charset="0"/>
                <a:ea typeface="+mn-ea"/>
                <a:cs typeface="+mn-cs"/>
              </a:rPr>
              <a:t>章已经有所讨论。</a:t>
            </a: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12</a:t>
            </a:fld>
            <a:endParaRPr lang="zh-CN" altLang="en-US"/>
          </a:p>
        </p:txBody>
      </p:sp>
    </p:spTree>
    <p:extLst>
      <p:ext uri="{BB962C8B-B14F-4D97-AF65-F5344CB8AC3E}">
        <p14:creationId xmlns:p14="http://schemas.microsoft.com/office/powerpoint/2010/main" val="2384600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入侵者的技术和行为模式总是在不断变化，目的是利用新发现的系统弱点并躲避检测和相应的应对策略。然而，入侵者通常还总是使用常规的攻击方法中的某些步骤发起攻击。</a:t>
            </a:r>
            <a:r>
              <a:rPr lang="en-US" altLang="zh-CN" sz="1200" b="0" i="0" u="none" strike="noStrike" kern="1200" baseline="0" dirty="0">
                <a:solidFill>
                  <a:schemeClr val="tx1"/>
                </a:solidFill>
                <a:latin typeface="Arial" panose="020B0604020202090204" pitchFamily="34" charset="0"/>
                <a:ea typeface="+mn-ea"/>
                <a:cs typeface="+mn-cs"/>
              </a:rPr>
              <a:t>[MCCLI2]</a:t>
            </a:r>
            <a:r>
              <a:rPr lang="zh-CN" altLang="en-US" sz="1200" b="0" i="0" u="none" strike="noStrike" kern="1200" baseline="0" dirty="0">
                <a:solidFill>
                  <a:schemeClr val="tx1"/>
                </a:solidFill>
                <a:latin typeface="Arial" panose="020B0604020202090204" pitchFamily="34" charset="0"/>
                <a:ea typeface="+mn-ea"/>
                <a:cs typeface="+mn-cs"/>
              </a:rPr>
              <a:t>详细讨论了与以下步骤相关的活动：</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锁定目标和收集信息：在该步骤中，攻击者利用公开的可用信息，通过技术和非技术手段，发现待攻击的目标系统，归纳其特征，并且利用网络探测工具确定目标资源的位置。</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获取访问权限：攻击者如果要获取对目标系统的访问权限，通常是利用我们将在第</a:t>
            </a:r>
            <a:r>
              <a:rPr lang="en-US" altLang="zh-CN" sz="1200" b="0" i="0" u="none" strike="noStrike" kern="1200" baseline="0" dirty="0">
                <a:solidFill>
                  <a:schemeClr val="tx1"/>
                </a:solidFill>
                <a:latin typeface="Arial" panose="020B0604020202090204" pitchFamily="34" charset="0"/>
                <a:ea typeface="+mn-ea"/>
                <a:cs typeface="+mn-cs"/>
              </a:rPr>
              <a:t>10 </a:t>
            </a:r>
            <a:r>
              <a:rPr lang="zh-CN" altLang="en-US" sz="1200" b="0" i="0" u="none" strike="noStrike" kern="1200" baseline="0" dirty="0">
                <a:solidFill>
                  <a:schemeClr val="tx1"/>
                </a:solidFill>
                <a:latin typeface="Arial" panose="020B0604020202090204" pitchFamily="34" charset="0"/>
                <a:ea typeface="+mn-ea"/>
                <a:cs typeface="+mn-cs"/>
              </a:rPr>
              <a:t>章和第</a:t>
            </a:r>
            <a:r>
              <a:rPr lang="en-US" altLang="zh-CN" sz="1200" b="0" i="0" u="none" strike="noStrike" kern="1200" baseline="0" dirty="0">
                <a:solidFill>
                  <a:schemeClr val="tx1"/>
                </a:solidFill>
                <a:latin typeface="Arial" panose="020B0604020202090204" pitchFamily="34" charset="0"/>
                <a:ea typeface="+mn-ea"/>
                <a:cs typeface="+mn-cs"/>
              </a:rPr>
              <a:t>11</a:t>
            </a:r>
            <a:r>
              <a:rPr lang="zh-CN" altLang="en-US" sz="1200" b="0" i="0" u="none" strike="noStrike" kern="1200" baseline="0" dirty="0">
                <a:solidFill>
                  <a:schemeClr val="tx1"/>
                </a:solidFill>
                <a:latin typeface="Arial" panose="020B0604020202090204" pitchFamily="34" charset="0"/>
                <a:ea typeface="+mn-ea"/>
                <a:cs typeface="+mn-cs"/>
              </a:rPr>
              <a:t>章讨论的远程网络漏洞，或者是猜测在第</a:t>
            </a:r>
            <a:r>
              <a:rPr lang="en-US" altLang="zh-CN" sz="1200" b="0" i="0" u="none" strike="noStrike" kern="1200" baseline="0" dirty="0">
                <a:solidFill>
                  <a:schemeClr val="tx1"/>
                </a:solidFill>
                <a:latin typeface="Arial" panose="020B0604020202090204" pitchFamily="34" charset="0"/>
                <a:ea typeface="+mn-ea"/>
                <a:cs typeface="+mn-cs"/>
              </a:rPr>
              <a:t>3</a:t>
            </a:r>
            <a:r>
              <a:rPr lang="zh-CN" altLang="en-US" sz="1200" b="0" i="0" u="none" strike="noStrike" kern="1200" baseline="0" dirty="0">
                <a:solidFill>
                  <a:schemeClr val="tx1"/>
                </a:solidFill>
                <a:latin typeface="Arial" panose="020B0604020202090204" pitchFamily="34" charset="0"/>
                <a:ea typeface="+mn-ea"/>
                <a:cs typeface="+mn-cs"/>
              </a:rPr>
              <a:t>章讨论过的在远程服务中使用的弱认证证书，或者是利用在第</a:t>
            </a:r>
            <a:r>
              <a:rPr lang="en-US" altLang="zh-CN" sz="1200" b="0" i="0" u="none" strike="noStrike" kern="1200" baseline="0" dirty="0">
                <a:solidFill>
                  <a:schemeClr val="tx1"/>
                </a:solidFill>
                <a:latin typeface="Arial" panose="020B0604020202090204" pitchFamily="34" charset="0"/>
                <a:ea typeface="+mn-ea"/>
                <a:cs typeface="+mn-cs"/>
              </a:rPr>
              <a:t>6</a:t>
            </a:r>
            <a:r>
              <a:rPr lang="zh-CN" altLang="en-US" sz="1200" b="0" i="0" u="none" strike="noStrike" kern="1200" baseline="0" dirty="0">
                <a:solidFill>
                  <a:schemeClr val="tx1"/>
                </a:solidFill>
                <a:latin typeface="Arial" panose="020B0604020202090204" pitchFamily="34" charset="0"/>
                <a:ea typeface="+mn-ea"/>
                <a:cs typeface="+mn-cs"/>
              </a:rPr>
              <a:t>章讨论过的基于社会工程学或夹带式下载攻击手段在目标系统上安装恶意软件。</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权限提升：发生在系统上的这类行为，通常是利用一个本地的访问漏洞来提升攻击者的权限，进而使其可以在目标系统上完成他们想做的攻击，我们将在第</a:t>
            </a:r>
            <a:r>
              <a:rPr lang="en-US" altLang="zh-CN" sz="1200" b="0" i="0" u="none" strike="noStrike" kern="1200" baseline="0" dirty="0">
                <a:solidFill>
                  <a:schemeClr val="tx1"/>
                </a:solidFill>
                <a:latin typeface="Arial" panose="020B0604020202090204" pitchFamily="34" charset="0"/>
                <a:ea typeface="+mn-ea"/>
                <a:cs typeface="+mn-cs"/>
              </a:rPr>
              <a:t>10</a:t>
            </a:r>
            <a:r>
              <a:rPr lang="zh-CN" altLang="en-US" sz="1200" b="0" i="0" u="none" strike="noStrike" kern="1200" baseline="0" dirty="0">
                <a:solidFill>
                  <a:schemeClr val="tx1"/>
                </a:solidFill>
                <a:latin typeface="Arial" panose="020B0604020202090204" pitchFamily="34" charset="0"/>
                <a:ea typeface="+mn-ea"/>
                <a:cs typeface="+mn-cs"/>
              </a:rPr>
              <a:t>章和第</a:t>
            </a:r>
            <a:r>
              <a:rPr lang="en-US" altLang="zh-CN" sz="1200" b="0" i="0" u="none" strike="noStrike" kern="1200" baseline="0" dirty="0">
                <a:solidFill>
                  <a:schemeClr val="tx1"/>
                </a:solidFill>
                <a:latin typeface="Arial" panose="020B0604020202090204" pitchFamily="34" charset="0"/>
                <a:ea typeface="+mn-ea"/>
                <a:cs typeface="+mn-cs"/>
              </a:rPr>
              <a:t>11 </a:t>
            </a:r>
            <a:r>
              <a:rPr lang="zh-CN" altLang="en-US" sz="1200" b="0" i="0" u="none" strike="noStrike" kern="1200" baseline="0" dirty="0">
                <a:solidFill>
                  <a:schemeClr val="tx1"/>
                </a:solidFill>
                <a:latin typeface="Arial" panose="020B0604020202090204" pitchFamily="34" charset="0"/>
                <a:ea typeface="+mn-ea"/>
                <a:cs typeface="+mn-cs"/>
              </a:rPr>
              <a:t>章讨论这类问题。</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信息收集或者系统漏洞利用：攻击者的这类行为是指访问或者修改目标系统中的信息或者资源，或者从目标系统导航到另一个目标系统。</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维持访问权限：这类行为是指我们在第</a:t>
            </a:r>
            <a:r>
              <a:rPr lang="en-US" altLang="zh-CN" sz="1200" b="0" i="0" u="none" strike="noStrike" kern="1200" baseline="0" dirty="0">
                <a:solidFill>
                  <a:schemeClr val="tx1"/>
                </a:solidFill>
                <a:latin typeface="Arial" panose="020B0604020202090204" pitchFamily="34" charset="0"/>
                <a:ea typeface="+mn-ea"/>
                <a:cs typeface="+mn-cs"/>
              </a:rPr>
              <a:t>6</a:t>
            </a:r>
            <a:r>
              <a:rPr lang="zh-CN" altLang="en-US" sz="1200" b="0" i="0" u="none" strike="noStrike" kern="1200" baseline="0" dirty="0">
                <a:solidFill>
                  <a:schemeClr val="tx1"/>
                </a:solidFill>
                <a:latin typeface="Arial" panose="020B0604020202090204" pitchFamily="34" charset="0"/>
                <a:ea typeface="+mn-ea"/>
                <a:cs typeface="+mn-cs"/>
              </a:rPr>
              <a:t>章讨论过的攻击者安装后门或者其他恶意软件，或者改变认证证书，或者改变系统的其他配置，从而使攻击者在首次获得访问权限后，可以保证其拥有后续的长期访问权限。</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覆盖痕迹：这是指我们将在第</a:t>
            </a:r>
            <a:r>
              <a:rPr lang="en-US" altLang="zh-CN" sz="1200" b="0" i="0" u="none" strike="noStrike" kern="1200" baseline="0" dirty="0">
                <a:solidFill>
                  <a:schemeClr val="tx1"/>
                </a:solidFill>
                <a:latin typeface="Arial" panose="020B0604020202090204" pitchFamily="34" charset="0"/>
                <a:ea typeface="+mn-ea"/>
                <a:cs typeface="+mn-cs"/>
              </a:rPr>
              <a:t>18</a:t>
            </a:r>
            <a:r>
              <a:rPr lang="zh-CN" altLang="en-US" sz="1200" b="0" i="0" u="none" strike="noStrike" kern="1200" baseline="0" dirty="0">
                <a:solidFill>
                  <a:schemeClr val="tx1"/>
                </a:solidFill>
                <a:latin typeface="Arial" panose="020B0604020202090204" pitchFamily="34" charset="0"/>
                <a:ea typeface="+mn-ea"/>
                <a:cs typeface="+mn-cs"/>
              </a:rPr>
              <a:t>章讨论的，攻击者破坏或者修改审计日志来消除掉攻击活动的证据，或者使用工具包或其他措施来隐藏悄悄安装的文件或代码，这一点我们在第</a:t>
            </a:r>
            <a:r>
              <a:rPr lang="en-US" altLang="zh-CN" sz="1200" b="0" i="0" u="none" strike="noStrike" kern="1200" baseline="0" dirty="0">
                <a:solidFill>
                  <a:schemeClr val="tx1"/>
                </a:solidFill>
                <a:latin typeface="Arial" panose="020B0604020202090204" pitchFamily="34" charset="0"/>
                <a:ea typeface="+mn-ea"/>
                <a:cs typeface="+mn-cs"/>
              </a:rPr>
              <a:t>6</a:t>
            </a:r>
            <a:r>
              <a:rPr lang="zh-CN" altLang="en-US" sz="1200" b="0" i="0" u="none" strike="noStrike" kern="1200" baseline="0" dirty="0">
                <a:solidFill>
                  <a:schemeClr val="tx1"/>
                </a:solidFill>
                <a:latin typeface="Arial" panose="020B0604020202090204" pitchFamily="34" charset="0"/>
                <a:ea typeface="+mn-ea"/>
                <a:cs typeface="+mn-cs"/>
              </a:rPr>
              <a:t>章已经有所讨论。</a:t>
            </a: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13</a:t>
            </a:fld>
            <a:endParaRPr lang="zh-CN" altLang="en-US"/>
          </a:p>
        </p:txBody>
      </p:sp>
    </p:spTree>
    <p:extLst>
      <p:ext uri="{BB962C8B-B14F-4D97-AF65-F5344CB8AC3E}">
        <p14:creationId xmlns:p14="http://schemas.microsoft.com/office/powerpoint/2010/main" val="2258721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人侵者的攻击可能是无恶意的，也可能是有恶意的。无恶意攻击是指人们仅仅希望探索下互联网，看看那里到底是什么。而恶意攻击则是指某些个人试图读取一些特权数据，在未经授权的情况下对数据进行修改，或者破坏系统。</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[CICHI2]</a:t>
            </a:r>
            <a:r>
              <a:rPr lang="zh-CN" altLang="en-US" sz="1200" b="0" i="0" u="none" strike="noStrike" kern="1200" baseline="0" dirty="0">
                <a:solidFill>
                  <a:schemeClr val="tx1"/>
                </a:solidFill>
                <a:latin typeface="Arial" panose="020B0604020202090204" pitchFamily="34" charset="0"/>
                <a:ea typeface="+mn-ea"/>
                <a:cs typeface="+mn-cs"/>
              </a:rPr>
              <a:t>列出了以下一些入侵实例：</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远程获得电子邮件服务器超级用户</a:t>
            </a:r>
            <a:r>
              <a:rPr lang="en-US" altLang="zh-CN" sz="1200" b="0" i="0" u="none" strike="noStrike" kern="1200" baseline="0" dirty="0">
                <a:solidFill>
                  <a:schemeClr val="tx1"/>
                </a:solidFill>
                <a:latin typeface="Arial" panose="020B0604020202090204" pitchFamily="34" charset="0"/>
                <a:ea typeface="+mn-ea"/>
                <a:cs typeface="+mn-cs"/>
              </a:rPr>
              <a:t>(root)</a:t>
            </a:r>
            <a:r>
              <a:rPr lang="zh-CN" altLang="en-US" sz="1200" b="0" i="0" u="none" strike="noStrike" kern="1200" baseline="0" dirty="0">
                <a:solidFill>
                  <a:schemeClr val="tx1"/>
                </a:solidFill>
                <a:latin typeface="Arial" panose="020B0604020202090204" pitchFamily="34" charset="0"/>
                <a:ea typeface="+mn-ea"/>
                <a:cs typeface="+mn-cs"/>
              </a:rPr>
              <a:t>权限。</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破坏</a:t>
            </a:r>
            <a:r>
              <a:rPr lang="en-US" altLang="zh-CN" sz="1200" b="0" i="0" u="none" strike="noStrike" kern="1200" baseline="0" dirty="0">
                <a:solidFill>
                  <a:schemeClr val="tx1"/>
                </a:solidFill>
                <a:latin typeface="Arial" panose="020B0604020202090204" pitchFamily="34" charset="0"/>
                <a:ea typeface="+mn-ea"/>
                <a:cs typeface="+mn-cs"/>
              </a:rPr>
              <a:t>Web</a:t>
            </a:r>
            <a:r>
              <a:rPr lang="zh-CN" altLang="en-US" sz="1200" b="0" i="0" u="none" strike="noStrike" kern="1200" baseline="0" dirty="0">
                <a:solidFill>
                  <a:schemeClr val="tx1"/>
                </a:solidFill>
                <a:latin typeface="Arial" panose="020B0604020202090204" pitchFamily="34" charset="0"/>
                <a:ea typeface="+mn-ea"/>
                <a:cs typeface="+mn-cs"/>
              </a:rPr>
              <a:t>服务器。</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猜测和破解密码。</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复制一个存有信用卡账号的数据库。</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在未授权的情况下浏览敏感数据，包括工资记录和医疗信息等。</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在工作站上运行数据包嗅探器来捕获用户名和密码。</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利用匿名</a:t>
            </a:r>
            <a:r>
              <a:rPr lang="en-US" altLang="zh-CN" sz="1200" b="0" i="0" u="none" strike="noStrike" kern="1200" baseline="0" dirty="0">
                <a:solidFill>
                  <a:schemeClr val="tx1"/>
                </a:solidFill>
                <a:latin typeface="Arial" panose="020B0604020202090204" pitchFamily="34" charset="0"/>
                <a:ea typeface="+mn-ea"/>
                <a:cs typeface="+mn-cs"/>
              </a:rPr>
              <a:t>FTP</a:t>
            </a:r>
            <a:r>
              <a:rPr lang="zh-CN" altLang="en-US" sz="1200" b="0" i="0" u="none" strike="noStrike" kern="1200" baseline="0" dirty="0">
                <a:solidFill>
                  <a:schemeClr val="tx1"/>
                </a:solidFill>
                <a:latin typeface="Arial" panose="020B0604020202090204" pitchFamily="34" charset="0"/>
                <a:ea typeface="+mn-ea"/>
                <a:cs typeface="+mn-cs"/>
              </a:rPr>
              <a:t>服务器的权限错误</a:t>
            </a:r>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permIssion</a:t>
            </a:r>
            <a:r>
              <a:rPr lang="en-US" altLang="zh-CN" sz="1200" b="0" i="0" u="none" strike="noStrike" kern="1200" baseline="0" dirty="0">
                <a:solidFill>
                  <a:schemeClr val="tx1"/>
                </a:solidFill>
                <a:latin typeface="Arial" panose="020B0604020202090204" pitchFamily="34" charset="0"/>
                <a:ea typeface="+mn-ea"/>
                <a:cs typeface="+mn-cs"/>
              </a:rPr>
              <a:t> error)</a:t>
            </a:r>
            <a:r>
              <a:rPr lang="zh-CN" altLang="en-US" sz="1200" b="0" i="0" u="none" strike="noStrike" kern="1200" baseline="0" dirty="0">
                <a:solidFill>
                  <a:schemeClr val="tx1"/>
                </a:solidFill>
                <a:latin typeface="Arial" panose="020B0604020202090204" pitchFamily="34" charset="0"/>
                <a:ea typeface="+mn-ea"/>
                <a:cs typeface="+mn-cs"/>
              </a:rPr>
              <a:t>发送盗版的软件和音乐文件。</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拨号到一个不安全的调制解调器，以获得内网的访问权限。</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伪装成管理人员，呼叫帮助平台，重置该管理人员的电子邮件口令并学习新的口令。</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在未授权的情况下使用一个无人值守的已登录的工作站。</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本章和第</a:t>
            </a:r>
            <a:r>
              <a:rPr lang="en-US" altLang="zh-CN" sz="1200" b="0" i="0" u="none" strike="noStrike" kern="1200" baseline="0" dirty="0">
                <a:solidFill>
                  <a:schemeClr val="tx1"/>
                </a:solidFill>
                <a:latin typeface="Arial" panose="020B0604020202090204" pitchFamily="34" charset="0"/>
                <a:ea typeface="+mn-ea"/>
                <a:cs typeface="+mn-cs"/>
              </a:rPr>
              <a:t>9</a:t>
            </a:r>
            <a:r>
              <a:rPr lang="zh-CN" altLang="en-US" sz="1200" b="0" i="0" u="none" strike="noStrike" kern="1200" baseline="0" dirty="0">
                <a:solidFill>
                  <a:schemeClr val="tx1"/>
                </a:solidFill>
                <a:latin typeface="Arial" panose="020B0604020202090204" pitchFamily="34" charset="0"/>
                <a:ea typeface="+mn-ea"/>
                <a:cs typeface="+mn-cs"/>
              </a:rPr>
              <a:t>章分别描述的入侵检测系统</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和入侵防护系统</a:t>
            </a:r>
            <a:r>
              <a:rPr lang="en-US" altLang="zh-CN" sz="1200" b="0" i="0" u="none" strike="noStrike" kern="1200" baseline="0" dirty="0">
                <a:solidFill>
                  <a:schemeClr val="tx1"/>
                </a:solidFill>
                <a:latin typeface="Arial" panose="020B0604020202090204" pitchFamily="34" charset="0"/>
                <a:ea typeface="+mn-ea"/>
                <a:cs typeface="+mn-cs"/>
              </a:rPr>
              <a:t>(IPS)</a:t>
            </a:r>
            <a:r>
              <a:rPr lang="zh-CN" altLang="en-US" sz="1200" b="0" i="0" u="none" strike="noStrike" kern="1200" baseline="0" dirty="0">
                <a:solidFill>
                  <a:schemeClr val="tx1"/>
                </a:solidFill>
                <a:latin typeface="Arial" panose="020B0604020202090204" pitchFamily="34" charset="0"/>
                <a:ea typeface="+mn-ea"/>
                <a:cs typeface="+mn-cs"/>
              </a:rPr>
              <a:t>就是用来应对这些威胁的。它们能够相当有效地对抗已知的、低复杂度的攻击，比如那些活动家组织的攻击，或者大规模的电子邮件诈骗等。它们面对由一些罪犯或者政府支持的入侵者所发起的更为复杂的、有目标的攻击则可能比较低效，这是由于这些攻击更可能使用新的、</a:t>
            </a:r>
            <a:r>
              <a:rPr lang="en-US" altLang="zh-CN" sz="1200" b="0" i="0" u="none" strike="noStrike" kern="1200" baseline="0" dirty="0">
                <a:solidFill>
                  <a:schemeClr val="tx1"/>
                </a:solidFill>
                <a:latin typeface="Arial" panose="020B0604020202090204" pitchFamily="34" charset="0"/>
                <a:ea typeface="+mn-ea"/>
                <a:cs typeface="+mn-cs"/>
              </a:rPr>
              <a:t>0-day</a:t>
            </a:r>
            <a:r>
              <a:rPr lang="zh-CN" altLang="en-US" sz="1200" b="0" i="0" u="none" strike="noStrike" kern="1200" baseline="0" dirty="0">
                <a:solidFill>
                  <a:schemeClr val="tx1"/>
                </a:solidFill>
                <a:latin typeface="Arial" panose="020B0604020202090204" pitchFamily="34" charset="0"/>
                <a:ea typeface="+mn-ea"/>
                <a:cs typeface="+mn-cs"/>
              </a:rPr>
              <a:t>漏洞，从而让他们在目标系统上的活动变得隐秘。因此，需要一部分深度防御策略，包括敏感信息和详细的审计迹加密、强认证和授权控制、操作系统和应用程序安全的主动管理。</a:t>
            </a: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14</a:t>
            </a:fld>
            <a:endParaRPr lang="zh-CN" altLang="en-US"/>
          </a:p>
        </p:txBody>
      </p:sp>
    </p:spTree>
    <p:extLst>
      <p:ext uri="{BB962C8B-B14F-4D97-AF65-F5344CB8AC3E}">
        <p14:creationId xmlns:p14="http://schemas.microsoft.com/office/powerpoint/2010/main" val="1746352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15</a:t>
            </a:fld>
            <a:endParaRPr lang="zh-CN" altLang="en-US"/>
          </a:p>
        </p:txBody>
      </p:sp>
    </p:spTree>
    <p:extLst>
      <p:ext uri="{BB962C8B-B14F-4D97-AF65-F5344CB8AC3E}">
        <p14:creationId xmlns:p14="http://schemas.microsoft.com/office/powerpoint/2010/main" val="1756081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16</a:t>
            </a:fld>
            <a:endParaRPr lang="zh-CN" altLang="en-US"/>
          </a:p>
        </p:txBody>
      </p:sp>
    </p:spTree>
    <p:extLst>
      <p:ext uri="{BB962C8B-B14F-4D97-AF65-F5344CB8AC3E}">
        <p14:creationId xmlns:p14="http://schemas.microsoft.com/office/powerpoint/2010/main" val="3645303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下面的定义与我们接下去的讨论相关，这些定义来源于</a:t>
            </a:r>
            <a:r>
              <a:rPr lang="en-US" altLang="zh-CN" sz="1200" b="0" i="0" u="none" strike="noStrike" kern="1200" baseline="0" dirty="0">
                <a:solidFill>
                  <a:schemeClr val="tx1"/>
                </a:solidFill>
                <a:latin typeface="Arial" panose="020B0604020202090204" pitchFamily="34" charset="0"/>
                <a:ea typeface="+mn-ea"/>
                <a:cs typeface="+mn-cs"/>
              </a:rPr>
              <a:t>RFC2828( Internet</a:t>
            </a:r>
            <a:r>
              <a:rPr lang="zh-CN" altLang="en-US" sz="1200" b="0" i="0" u="none" strike="noStrike" kern="1200" baseline="0" dirty="0">
                <a:solidFill>
                  <a:schemeClr val="tx1"/>
                </a:solidFill>
                <a:latin typeface="Arial" panose="020B0604020202090204" pitchFamily="34" charset="0"/>
                <a:ea typeface="+mn-ea"/>
                <a:cs typeface="+mn-cs"/>
              </a:rPr>
              <a:t>安全术语表</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安全入侵：一个安全事件或多个安全事件的组合构成一个安全事故</a:t>
            </a:r>
            <a:r>
              <a:rPr lang="en-US" altLang="zh-CN" sz="1200" b="0" i="0" u="none" strike="noStrike" kern="1200" baseline="0" dirty="0">
                <a:solidFill>
                  <a:schemeClr val="tx1"/>
                </a:solidFill>
                <a:latin typeface="Arial" panose="020B0604020202090204" pitchFamily="34" charset="0"/>
                <a:ea typeface="+mn-ea"/>
                <a:cs typeface="+mn-cs"/>
              </a:rPr>
              <a:t>( security incident)</a:t>
            </a:r>
            <a:r>
              <a:rPr lang="zh-CN" altLang="en-US" sz="1200" b="0" i="0" u="none" strike="noStrike" kern="1200" baseline="0" dirty="0">
                <a:solidFill>
                  <a:schemeClr val="tx1"/>
                </a:solidFill>
                <a:latin typeface="Arial" panose="020B0604020202090204" pitchFamily="34" charset="0"/>
                <a:ea typeface="+mn-ea"/>
                <a:cs typeface="+mn-cs"/>
              </a:rPr>
              <a:t>，在安全事故中入侵者在未经授权的情况下获取或尝试获取一个系统</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或系统资源</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的访问权。</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入侵检测：一种监控并分析系统事件的安全服务，目标是发现未经授权而访问系统资源的尝试活动，并提供实时或近似实时的报警。</a:t>
            </a: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17</a:t>
            </a:fld>
            <a:endParaRPr lang="zh-CN" altLang="en-US"/>
          </a:p>
        </p:txBody>
      </p:sp>
    </p:spTree>
    <p:extLst>
      <p:ext uri="{BB962C8B-B14F-4D97-AF65-F5344CB8AC3E}">
        <p14:creationId xmlns:p14="http://schemas.microsoft.com/office/powerpoint/2010/main" val="2529159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下面的定义与我们接下去的讨论相关，这些定义来源于</a:t>
            </a:r>
            <a:r>
              <a:rPr lang="en-US" altLang="zh-CN" sz="1200" b="0" i="0" u="none" strike="noStrike" kern="1200" baseline="0" dirty="0">
                <a:solidFill>
                  <a:schemeClr val="tx1"/>
                </a:solidFill>
                <a:latin typeface="Arial" panose="020B0604020202090204" pitchFamily="34" charset="0"/>
                <a:ea typeface="+mn-ea"/>
                <a:cs typeface="+mn-cs"/>
              </a:rPr>
              <a:t>RFC2828( Internet</a:t>
            </a:r>
            <a:r>
              <a:rPr lang="zh-CN" altLang="en-US" sz="1200" b="0" i="0" u="none" strike="noStrike" kern="1200" baseline="0" dirty="0">
                <a:solidFill>
                  <a:schemeClr val="tx1"/>
                </a:solidFill>
                <a:latin typeface="Arial" panose="020B0604020202090204" pitchFamily="34" charset="0"/>
                <a:ea typeface="+mn-ea"/>
                <a:cs typeface="+mn-cs"/>
              </a:rPr>
              <a:t>安全术语表</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安全入侵：一个安全事件或多个安全事件的组合构成一个安全事故</a:t>
            </a:r>
            <a:r>
              <a:rPr lang="en-US" altLang="zh-CN" sz="1200" b="0" i="0" u="none" strike="noStrike" kern="1200" baseline="0" dirty="0">
                <a:solidFill>
                  <a:schemeClr val="tx1"/>
                </a:solidFill>
                <a:latin typeface="Arial" panose="020B0604020202090204" pitchFamily="34" charset="0"/>
                <a:ea typeface="+mn-ea"/>
                <a:cs typeface="+mn-cs"/>
              </a:rPr>
              <a:t>( security incident)</a:t>
            </a:r>
            <a:r>
              <a:rPr lang="zh-CN" altLang="en-US" sz="1200" b="0" i="0" u="none" strike="noStrike" kern="1200" baseline="0" dirty="0">
                <a:solidFill>
                  <a:schemeClr val="tx1"/>
                </a:solidFill>
                <a:latin typeface="Arial" panose="020B0604020202090204" pitchFamily="34" charset="0"/>
                <a:ea typeface="+mn-ea"/>
                <a:cs typeface="+mn-cs"/>
              </a:rPr>
              <a:t>，在安全事故中入侵者在未经授权的情况下获取或尝试获取一个系统</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或系统资源</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的访问权。</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入侵检测：一种监控并分析系统事件的安全服务，目标是发现未经授权而访问系统资源的尝试活动，并提供实时或近似实时的报警。</a:t>
            </a: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18</a:t>
            </a:fld>
            <a:endParaRPr lang="zh-CN" altLang="en-US"/>
          </a:p>
        </p:txBody>
      </p:sp>
    </p:spTree>
    <p:extLst>
      <p:ext uri="{BB962C8B-B14F-4D97-AF65-F5344CB8AC3E}">
        <p14:creationId xmlns:p14="http://schemas.microsoft.com/office/powerpoint/2010/main" val="661288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包括三个逻辑组件：</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传感器</a:t>
            </a:r>
            <a:r>
              <a:rPr lang="en-US" altLang="zh-CN" sz="1200" b="0" i="0" u="none" strike="noStrike" kern="1200" baseline="0" dirty="0">
                <a:solidFill>
                  <a:schemeClr val="tx1"/>
                </a:solidFill>
                <a:latin typeface="Arial" panose="020B0604020202090204" pitchFamily="34" charset="0"/>
                <a:ea typeface="+mn-ea"/>
                <a:cs typeface="+mn-cs"/>
              </a:rPr>
              <a:t>( sensor)</a:t>
            </a:r>
            <a:r>
              <a:rPr lang="zh-CN" altLang="en-US" sz="1200" b="0" i="0" u="none" strike="noStrike" kern="1200" baseline="0" dirty="0">
                <a:solidFill>
                  <a:schemeClr val="tx1"/>
                </a:solidFill>
                <a:latin typeface="Arial" panose="020B0604020202090204" pitchFamily="34" charset="0"/>
                <a:ea typeface="+mn-ea"/>
                <a:cs typeface="+mn-cs"/>
              </a:rPr>
              <a:t>：传感器负责收集数据。传感器的输入可以是包含入侵证据的系统的任何一部分。传感器输入的类型包括网络数据包、日志文件和系统调用迹。传感器收集并向分析器转发这些信息。</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分析器</a:t>
            </a:r>
            <a:r>
              <a:rPr lang="en-US" altLang="zh-CN" sz="1200" b="0" i="0" u="none" strike="noStrike" kern="1200" baseline="0" dirty="0">
                <a:solidFill>
                  <a:schemeClr val="tx1"/>
                </a:solidFill>
                <a:latin typeface="Arial" panose="020B0604020202090204" pitchFamily="34" charset="0"/>
                <a:ea typeface="+mn-ea"/>
                <a:cs typeface="+mn-cs"/>
              </a:rPr>
              <a:t>( analyzer)</a:t>
            </a:r>
            <a:r>
              <a:rPr lang="zh-CN" altLang="en-US" sz="1200" b="0" i="0" u="none" strike="noStrike" kern="1200" baseline="0" dirty="0">
                <a:solidFill>
                  <a:schemeClr val="tx1"/>
                </a:solidFill>
                <a:latin typeface="Arial" panose="020B0604020202090204" pitchFamily="34" charset="0"/>
                <a:ea typeface="+mn-ea"/>
                <a:cs typeface="+mn-cs"/>
              </a:rPr>
              <a:t>：分析器从一个或多个传感器或其他分析器接收输入。分析器负责确定是否发生了入侵。此组件的输出表明是否发生了入侵。输出可以包含支持入侵发生这一结论的证据。分析器可以提供指导，用于判断什么活动是入侵导致的。传感器的输入也可以被存储起来用于将来的分析，这些输入可以在存储器或者数据库组件中进行检查。</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用户接口</a:t>
            </a:r>
            <a:r>
              <a:rPr lang="en-US" altLang="zh-CN" sz="1200" b="0" i="0" u="none" strike="noStrike" kern="1200" baseline="0" dirty="0">
                <a:solidFill>
                  <a:schemeClr val="tx1"/>
                </a:solidFill>
                <a:latin typeface="Arial" panose="020B0604020202090204" pitchFamily="34" charset="0"/>
                <a:ea typeface="+mn-ea"/>
                <a:cs typeface="+mn-cs"/>
              </a:rPr>
              <a:t>( user interface)</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的用户接口使用户能够查看系统输出或控制系统的行为。在某些系统，用户接口可以被看作是经理、主管或者控制台组件。</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可以只使用一个传感器和分析器，例如典型的一台主机上的</a:t>
            </a:r>
            <a:r>
              <a:rPr lang="en-US" altLang="zh-CN" sz="1200" b="0" i="0" u="none" strike="noStrike" kern="1200" baseline="0" dirty="0">
                <a:solidFill>
                  <a:schemeClr val="tx1"/>
                </a:solidFill>
                <a:latin typeface="Arial" panose="020B0604020202090204" pitchFamily="34" charset="0"/>
                <a:ea typeface="+mn-ea"/>
                <a:cs typeface="+mn-cs"/>
              </a:rPr>
              <a:t>HIDS</a:t>
            </a:r>
            <a:r>
              <a:rPr lang="zh-CN" altLang="en-US" sz="1200" b="0" i="0" u="none" strike="noStrike" kern="1200" baseline="0" dirty="0">
                <a:solidFill>
                  <a:schemeClr val="tx1"/>
                </a:solidFill>
                <a:latin typeface="Arial" panose="020B0604020202090204" pitchFamily="34" charset="0"/>
                <a:ea typeface="+mn-ea"/>
                <a:cs typeface="+mn-cs"/>
              </a:rPr>
              <a:t>或者一个防火墙设备上的</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。更为复杂的</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可以在主机或者网络设备上使用多个传感器，并发送信息到个中心分析器和一个分布式结构的用户接口。</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可被分为如下几类</a:t>
            </a:r>
            <a:r>
              <a:rPr lang="en-US" altLang="zh-CN" sz="1200" b="0" i="0" u="none" strike="noStrike" kern="1200" baseline="0" dirty="0">
                <a:solidFill>
                  <a:schemeClr val="tx1"/>
                </a:solidFill>
                <a:latin typeface="Arial" panose="020B0604020202090204" pitchFamily="34" charset="0"/>
                <a:ea typeface="+mn-ea"/>
                <a:cs typeface="+mn-cs"/>
              </a:rPr>
              <a:t>:</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基于主机的</a:t>
            </a:r>
            <a:r>
              <a:rPr lang="en-US" altLang="zh-CN" sz="1200" b="0" i="0" u="none" strike="noStrike" kern="1200" baseline="0" dirty="0">
                <a:solidFill>
                  <a:schemeClr val="tx1"/>
                </a:solidFill>
                <a:latin typeface="Arial" panose="020B0604020202090204" pitchFamily="34" charset="0"/>
                <a:ea typeface="+mn-ea"/>
                <a:cs typeface="+mn-cs"/>
              </a:rPr>
              <a:t>IDS(HIDS)</a:t>
            </a:r>
            <a:r>
              <a:rPr lang="zh-CN" altLang="en-US" sz="1200" b="0" i="0" u="none" strike="noStrike" kern="1200" baseline="0" dirty="0">
                <a:solidFill>
                  <a:schemeClr val="tx1"/>
                </a:solidFill>
                <a:latin typeface="Arial" panose="020B0604020202090204" pitchFamily="34" charset="0"/>
                <a:ea typeface="+mn-ea"/>
                <a:cs typeface="+mn-cs"/>
              </a:rPr>
              <a:t>：监测一台主机的特征和该主机发生的与可疑活动相关的事件，例如进程识别器、进程产生的系统调用等，用作可疑活动的证据。</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基于网络的</a:t>
            </a:r>
            <a:r>
              <a:rPr lang="en-US" altLang="zh-CN" sz="1200" b="0" i="0" u="none" strike="noStrike" kern="1200" baseline="0" dirty="0">
                <a:solidFill>
                  <a:schemeClr val="tx1"/>
                </a:solidFill>
                <a:latin typeface="Arial" panose="020B0604020202090204" pitchFamily="34" charset="0"/>
                <a:ea typeface="+mn-ea"/>
                <a:cs typeface="+mn-cs"/>
              </a:rPr>
              <a:t>IDS(NIDS)</a:t>
            </a:r>
            <a:r>
              <a:rPr lang="zh-CN" altLang="en-US" sz="1200" b="0" i="0" u="none" strike="noStrike" kern="1200" baseline="0" dirty="0">
                <a:solidFill>
                  <a:schemeClr val="tx1"/>
                </a:solidFill>
                <a:latin typeface="Arial" panose="020B0604020202090204" pitchFamily="34" charset="0"/>
                <a:ea typeface="+mn-ea"/>
                <a:cs typeface="+mn-cs"/>
              </a:rPr>
              <a:t>：监测特定的网段或设备的流量并分析网络、传输和应用协议，用以识别可疑的活动。</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分布式或混合式</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：通常是将主机的传感器和网络的传感器收集到的信息相结合，并汇总到一个中央分析器中，这样能够更好地识别入侵活动并做出响应</a:t>
            </a: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19</a:t>
            </a:fld>
            <a:endParaRPr lang="zh-CN" altLang="en-US"/>
          </a:p>
        </p:txBody>
      </p:sp>
    </p:spTree>
    <p:extLst>
      <p:ext uri="{BB962C8B-B14F-4D97-AF65-F5344CB8AC3E}">
        <p14:creationId xmlns:p14="http://schemas.microsoft.com/office/powerpoint/2010/main" val="2579784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20</a:t>
            </a:fld>
            <a:endParaRPr lang="zh-CN" altLang="en-US"/>
          </a:p>
        </p:txBody>
      </p:sp>
    </p:spTree>
    <p:extLst>
      <p:ext uri="{BB962C8B-B14F-4D97-AF65-F5344CB8AC3E}">
        <p14:creationId xmlns:p14="http://schemas.microsoft.com/office/powerpoint/2010/main" val="2455659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err="1">
                <a:solidFill>
                  <a:schemeClr val="tx1"/>
                </a:solidFill>
                <a:latin typeface="Arial" panose="020B0604020202090204" pitchFamily="34" charset="0"/>
                <a:ea typeface="+mn-ea"/>
                <a:cs typeface="+mn-cs"/>
              </a:rPr>
              <a:t>对于某些形式的黑客技术的使用是关键的安全威胁之一，这里的入侵者通常指的是黑客或者破解者。威瑞森</a:t>
            </a:r>
            <a:r>
              <a:rPr lang="en-US" altLang="zh-CN" sz="1200" b="0" i="0" u="none" strike="noStrike" kern="1200" baseline="0" dirty="0">
                <a:solidFill>
                  <a:schemeClr val="tx1"/>
                </a:solidFill>
                <a:latin typeface="Arial" panose="020B0604020202090204" pitchFamily="34" charset="0"/>
                <a:ea typeface="+mn-ea"/>
                <a:cs typeface="+mn-cs"/>
              </a:rPr>
              <a:t>( Verizon)[ VERIl3]根据他们所做的调查，指出92%的破坏是由外部人员造成的,14%是内部人员所为，其中某些破坏同时涉及外部人员和内部人员；他们还指出内部人员应该对少数非常大的数据集损坏负责。赛门铁克(SYMA13)</a:t>
            </a:r>
            <a:r>
              <a:rPr lang="en-US" altLang="zh-CN" sz="1200" b="0" i="0" u="none" strike="noStrike" kern="1200" baseline="0" dirty="0" err="1">
                <a:solidFill>
                  <a:schemeClr val="tx1"/>
                </a:solidFill>
                <a:latin typeface="Arial" panose="020B0604020202090204" pitchFamily="34" charset="0"/>
                <a:ea typeface="+mn-ea"/>
                <a:cs typeface="+mn-cs"/>
              </a:rPr>
              <a:t>和威瑞森</a:t>
            </a:r>
            <a:r>
              <a:rPr lang="en-US" altLang="zh-CN" sz="1200" b="0" i="0" u="none" strike="noStrike" kern="1200" baseline="0" dirty="0">
                <a:solidFill>
                  <a:schemeClr val="tx1"/>
                </a:solidFill>
                <a:latin typeface="Arial" panose="020B0604020202090204" pitchFamily="34" charset="0"/>
                <a:ea typeface="+mn-ea"/>
                <a:cs typeface="+mn-cs"/>
              </a:rPr>
              <a:t>(ⅤERI3) 同时还指出，不但恶意黑客行为在普遍增加，而且针对组织中的个人及他们使用的IT系统的攻击也在增加。这种趋势凸显了使用深度防御策略的必要性，因为这类有目标的攻击可能有专门的设计来绕过诸如防火墙和基于网络的入侵检测系统(IDS)</a:t>
            </a:r>
            <a:r>
              <a:rPr lang="en-US" altLang="zh-CN" sz="1200" b="0" i="0" u="none" strike="noStrike" kern="1200" baseline="0" dirty="0" err="1">
                <a:solidFill>
                  <a:schemeClr val="tx1"/>
                </a:solidFill>
                <a:latin typeface="Arial" panose="020B0604020202090204" pitchFamily="34" charset="0"/>
                <a:ea typeface="+mn-ea"/>
                <a:cs typeface="+mn-cs"/>
              </a:rPr>
              <a:t>之类的边界防御</a:t>
            </a:r>
            <a:r>
              <a:rPr lang="en-US" altLang="zh-CN" sz="1200" b="0" i="0" u="none" strike="noStrike" kern="1200" baseline="0" dirty="0">
                <a:solidFill>
                  <a:schemeClr val="tx1"/>
                </a:solidFill>
                <a:latin typeface="Arial" panose="020B0604020202090204" pitchFamily="34" charset="0"/>
                <a:ea typeface="+mn-ea"/>
                <a:cs typeface="+mn-cs"/>
              </a:rPr>
              <a:t>。</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err="1">
                <a:solidFill>
                  <a:schemeClr val="tx1"/>
                </a:solidFill>
                <a:latin typeface="Arial" panose="020B0604020202090204" pitchFamily="34" charset="0"/>
                <a:ea typeface="+mn-ea"/>
                <a:cs typeface="+mn-cs"/>
              </a:rPr>
              <a:t>就任何一种防御策略而言，对于攻击者可能的动机的理解，将有助于设计合适的防御策略。另外，赛门铁克</a:t>
            </a:r>
            <a:r>
              <a:rPr lang="en-US" altLang="zh-CN" sz="1200" b="0" i="0" u="none" strike="noStrike" kern="1200" baseline="0" dirty="0">
                <a:solidFill>
                  <a:schemeClr val="tx1"/>
                </a:solidFill>
                <a:latin typeface="Arial" panose="020B0604020202090204" pitchFamily="34" charset="0"/>
                <a:ea typeface="+mn-ea"/>
                <a:cs typeface="+mn-cs"/>
              </a:rPr>
              <a:t>(SYMA13)</a:t>
            </a:r>
            <a:r>
              <a:rPr lang="en-US" altLang="zh-CN" sz="1200" b="0" i="0" u="none" strike="noStrike" kern="1200" baseline="0" dirty="0" err="1">
                <a:solidFill>
                  <a:schemeClr val="tx1"/>
                </a:solidFill>
                <a:latin typeface="Arial" panose="020B0604020202090204" pitchFamily="34" charset="0"/>
                <a:ea typeface="+mn-ea"/>
                <a:cs typeface="+mn-cs"/>
              </a:rPr>
              <a:t>和威瑞森</a:t>
            </a:r>
            <a:r>
              <a:rPr lang="en-US" altLang="zh-CN" sz="1200" b="0" i="0" u="none" strike="noStrike" kern="1200" baseline="0" dirty="0">
                <a:solidFill>
                  <a:schemeClr val="tx1"/>
                </a:solidFill>
                <a:latin typeface="Arial" panose="020B0604020202090204" pitchFamily="34" charset="0"/>
                <a:ea typeface="+mn-ea"/>
                <a:cs typeface="+mn-cs"/>
              </a:rPr>
              <a:t>(VERI13)</a:t>
            </a:r>
            <a:r>
              <a:rPr lang="en-US" altLang="zh-CN" sz="1200" b="0" i="0" u="none" strike="noStrike" kern="1200" baseline="0" dirty="0" err="1">
                <a:solidFill>
                  <a:schemeClr val="tx1"/>
                </a:solidFill>
                <a:latin typeface="Arial" panose="020B0604020202090204" pitchFamily="34" charset="0"/>
                <a:ea typeface="+mn-ea"/>
                <a:cs typeface="+mn-cs"/>
              </a:rPr>
              <a:t>也给出了关于入侵者的粗略的分类</a:t>
            </a:r>
            <a:endParaRPr lang="en-US" altLang="zh-CN" sz="1200" b="0" i="0" u="none" strike="noStrike" kern="1200" baseline="0" dirty="0">
              <a:solidFill>
                <a:schemeClr val="tx1"/>
              </a:solidFill>
              <a:latin typeface="Arial" panose="020B0604020202090204" pitchFamily="34" charset="0"/>
              <a:ea typeface="+mn-ea"/>
              <a:cs typeface="+mn-cs"/>
            </a:endParaRP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网络罪犯</a:t>
            </a:r>
            <a:r>
              <a:rPr lang="en-US" altLang="zh-CN" sz="1200" b="0" i="0" u="none" strike="noStrike" kern="1200" baseline="0" dirty="0">
                <a:solidFill>
                  <a:schemeClr val="tx1"/>
                </a:solidFill>
                <a:latin typeface="Arial" panose="020B0604020202090204" pitchFamily="34" charset="0"/>
                <a:ea typeface="+mn-ea"/>
                <a:cs typeface="+mn-cs"/>
              </a:rPr>
              <a:t>( cyber </a:t>
            </a:r>
            <a:r>
              <a:rPr lang="en-US" altLang="zh-CN" sz="1200" b="0" i="0" u="none" strike="noStrike" kern="1200" baseline="0" dirty="0" err="1">
                <a:solidFill>
                  <a:schemeClr val="tx1"/>
                </a:solidFill>
                <a:latin typeface="Arial" panose="020B0604020202090204" pitchFamily="34" charset="0"/>
                <a:ea typeface="+mn-ea"/>
                <a:cs typeface="+mn-cs"/>
              </a:rPr>
              <a:t>crimina</a:t>
            </a:r>
            <a:r>
              <a:rPr lang="en-US" altLang="zh-CN" sz="1200" b="0" i="0" u="none" strike="noStrike" kern="1200" baseline="0" dirty="0">
                <a:solidFill>
                  <a:schemeClr val="tx1"/>
                </a:solidFill>
                <a:latin typeface="Arial" panose="020B0604020202090204" pitchFamily="34" charset="0"/>
                <a:ea typeface="+mn-ea"/>
                <a:cs typeface="+mn-cs"/>
              </a:rPr>
              <a:t>)：他们是个人或者以金钱回报为目的的犯罪组织的成员。为了达到获利的目的，他们的行为可能包括身份窃取、金融凭证窃取、公司间谍、数据窃取或者数据勒索。他们通常很年轻，一般在网络上进行交易[ANTE06]。</a:t>
            </a:r>
            <a:r>
              <a:rPr lang="en-US" altLang="zh-CN" sz="1200" b="0" i="0" u="none" strike="noStrike" kern="1200" baseline="0" dirty="0" err="1">
                <a:solidFill>
                  <a:schemeClr val="tx1"/>
                </a:solidFill>
                <a:latin typeface="Arial" panose="020B0604020202090204" pitchFamily="34" charset="0"/>
                <a:ea typeface="+mn-ea"/>
                <a:cs typeface="+mn-cs"/>
              </a:rPr>
              <a:t>他们一般是东欧、俄罗斯或者东南亚的黑客，在像</a:t>
            </a:r>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DarkMarket.org或</a:t>
            </a:r>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theftservices.com这样的地下论坛会面、交流心得、买卖数据和合作攻击。不少诸如</a:t>
            </a:r>
            <a:r>
              <a:rPr lang="en-US" altLang="zh-CN" sz="1200" b="0" i="0" u="none" strike="noStrike" kern="1200" baseline="0" dirty="0">
                <a:solidFill>
                  <a:schemeClr val="tx1"/>
                </a:solidFill>
                <a:latin typeface="Arial" panose="020B0604020202090204" pitchFamily="34" charset="0"/>
                <a:ea typeface="+mn-ea"/>
                <a:cs typeface="+mn-cs"/>
              </a:rPr>
              <a:t>[SYMA13]</a:t>
            </a:r>
            <a:r>
              <a:rPr lang="en-US" altLang="zh-CN" sz="1200" b="0" i="0" u="none" strike="noStrike" kern="1200" baseline="0" dirty="0" err="1">
                <a:solidFill>
                  <a:schemeClr val="tx1"/>
                </a:solidFill>
                <a:latin typeface="Arial" panose="020B0604020202090204" pitchFamily="34" charset="0"/>
                <a:ea typeface="+mn-ea"/>
                <a:cs typeface="+mn-cs"/>
              </a:rPr>
              <a:t>这样的年度报告已经说明了这类网络犯罪行为导致的巨大且还在增长的损失，因此有必要采取措施来解决这类威胁</a:t>
            </a:r>
            <a:r>
              <a:rPr lang="en-US" altLang="zh-CN" sz="1200" b="0" i="0" u="none" strike="noStrike" kern="1200" baseline="0" dirty="0">
                <a:solidFill>
                  <a:schemeClr val="tx1"/>
                </a:solidFill>
                <a:latin typeface="Arial" panose="020B0604020202090204" pitchFamily="34" charset="0"/>
                <a:ea typeface="+mn-ea"/>
                <a:cs typeface="+mn-cs"/>
              </a:rPr>
              <a:t>。</a:t>
            </a: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3</a:t>
            </a:fld>
            <a:endParaRPr lang="zh-CN" altLang="en-US"/>
          </a:p>
        </p:txBody>
      </p:sp>
    </p:spTree>
    <p:extLst>
      <p:ext uri="{BB962C8B-B14F-4D97-AF65-F5344CB8AC3E}">
        <p14:creationId xmlns:p14="http://schemas.microsoft.com/office/powerpoint/2010/main" val="121444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21</a:t>
            </a:fld>
            <a:endParaRPr lang="zh-CN" altLang="en-US"/>
          </a:p>
        </p:txBody>
      </p:sp>
    </p:spTree>
    <p:extLst>
      <p:ext uri="{BB962C8B-B14F-4D97-AF65-F5344CB8AC3E}">
        <p14:creationId xmlns:p14="http://schemas.microsoft.com/office/powerpoint/2010/main" val="390580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为了实用性，</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应该能检测到绝大多数的入侵，同时保持可接受级别的误报率。如果只检测到有限比例的实际入侵，则系统给人以安全的假象。另一方面，如果系统在没有入侵的时候频繁报警</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误报</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，则系统管理员要么开始忽略报警，要么浪费很多时间分析误报。</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遗憾的是，由于所涉及的概率性质，很难同时满足具有高检测率和低误报率的标准。一般来讲，如果实际入侵数比系统的合法使用数低，则误报率将很高，除非测试用例是很容易区别的。这是基率谬误现象的一个实例。</a:t>
            </a:r>
            <a:r>
              <a:rPr lang="en-US" altLang="zh-CN" sz="1200" b="0" i="0" u="none" strike="noStrike" kern="1200" baseline="0" dirty="0">
                <a:solidFill>
                  <a:schemeClr val="tx1"/>
                </a:solidFill>
                <a:latin typeface="Arial" panose="020B0604020202090204" pitchFamily="34" charset="0"/>
                <a:ea typeface="+mn-ea"/>
                <a:cs typeface="+mn-cs"/>
              </a:rPr>
              <a:t>[AXEL00]</a:t>
            </a:r>
            <a:r>
              <a:rPr lang="zh-CN" altLang="en-US" sz="1200" b="0" i="0" u="none" strike="noStrike" kern="1200" baseline="0" dirty="0">
                <a:solidFill>
                  <a:schemeClr val="tx1"/>
                </a:solidFill>
                <a:latin typeface="Arial" panose="020B0604020202090204" pitchFamily="34" charset="0"/>
                <a:ea typeface="+mn-ea"/>
                <a:cs typeface="+mn-cs"/>
              </a:rPr>
              <a:t>对已有的</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进行了研究，指出当前入侵检测系统不能解决基率谬误的问题。请参阅附录</a:t>
            </a:r>
            <a:r>
              <a:rPr lang="en-US" altLang="zh-CN" sz="1200" b="0" i="0" u="none" strike="noStrike" kern="1200" baseline="0" dirty="0">
                <a:solidFill>
                  <a:schemeClr val="tx1"/>
                </a:solidFill>
                <a:latin typeface="Arial" panose="020B0604020202090204" pitchFamily="34" charset="0"/>
                <a:ea typeface="+mn-ea"/>
                <a:cs typeface="+mn-cs"/>
              </a:rPr>
              <a:t>J</a:t>
            </a:r>
            <a:r>
              <a:rPr lang="zh-CN" altLang="en-US" sz="1200" b="0" i="0" u="none" strike="noStrike" kern="1200" baseline="0" dirty="0">
                <a:solidFill>
                  <a:schemeClr val="tx1"/>
                </a:solidFill>
                <a:latin typeface="Arial" panose="020B0604020202090204" pitchFamily="34" charset="0"/>
                <a:ea typeface="+mn-ea"/>
                <a:cs typeface="+mn-cs"/>
              </a:rPr>
              <a:t>关于此数学问题的简要背景介绍。</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[BALA98]</a:t>
            </a:r>
            <a:r>
              <a:rPr lang="zh-CN" altLang="en-US" sz="1200" b="0" i="0" u="none" strike="noStrike" kern="1200" baseline="0" dirty="0">
                <a:solidFill>
                  <a:schemeClr val="tx1"/>
                </a:solidFill>
                <a:latin typeface="Arial" panose="020B0604020202090204" pitchFamily="34" charset="0"/>
                <a:ea typeface="+mn-ea"/>
                <a:cs typeface="+mn-cs"/>
              </a:rPr>
              <a:t>列出理想的</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必须满足的条件如下：</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能够不间断地运行，而且人的参与尽可能少。</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具有容错功能，系统崩溃时，它必须能够很快恢复和重新初始化。</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抵御破坏。</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必须能够监测自身，检测是否已被攻击者修改。</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付于正运行的系统增加最小的开销。</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能够根据被监测系统的安全策略进行配置。</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能够自动适应系统和用户行为变化。</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能够扩展以监测更多的主机。</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能够提供很好的服务降级，也就是说，如果</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的某些组件停止工作，无论出于何种原因，其余部分应受到尽可能少的影响。</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允许动态重新配置，即能够重新配置</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，而不必重新启动。</a:t>
            </a:r>
          </a:p>
          <a:p>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22</a:t>
            </a:fld>
            <a:endParaRPr lang="zh-CN" altLang="en-US"/>
          </a:p>
        </p:txBody>
      </p:sp>
    </p:spTree>
    <p:extLst>
      <p:ext uri="{BB962C8B-B14F-4D97-AF65-F5344CB8AC3E}">
        <p14:creationId xmlns:p14="http://schemas.microsoft.com/office/powerpoint/2010/main" val="311467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包括三个逻辑组件：</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传感器</a:t>
            </a:r>
            <a:r>
              <a:rPr lang="en-US" altLang="zh-CN" sz="1200" b="0" i="0" u="none" strike="noStrike" kern="1200" baseline="0" dirty="0">
                <a:solidFill>
                  <a:schemeClr val="tx1"/>
                </a:solidFill>
                <a:latin typeface="Arial" panose="020B0604020202090204" pitchFamily="34" charset="0"/>
                <a:ea typeface="+mn-ea"/>
                <a:cs typeface="+mn-cs"/>
              </a:rPr>
              <a:t>( sensor)</a:t>
            </a:r>
            <a:r>
              <a:rPr lang="zh-CN" altLang="en-US" sz="1200" b="0" i="0" u="none" strike="noStrike" kern="1200" baseline="0" dirty="0">
                <a:solidFill>
                  <a:schemeClr val="tx1"/>
                </a:solidFill>
                <a:latin typeface="Arial" panose="020B0604020202090204" pitchFamily="34" charset="0"/>
                <a:ea typeface="+mn-ea"/>
                <a:cs typeface="+mn-cs"/>
              </a:rPr>
              <a:t>：传感器负责收集数据。传感器的输入可以是包含入侵证据的系统的任何一部分。传感器输入的类型包括网络数据包、日志文件和系统调用迹。传感器收集并向分析器转发这些信息。</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分析器</a:t>
            </a:r>
            <a:r>
              <a:rPr lang="en-US" altLang="zh-CN" sz="1200" b="0" i="0" u="none" strike="noStrike" kern="1200" baseline="0" dirty="0">
                <a:solidFill>
                  <a:schemeClr val="tx1"/>
                </a:solidFill>
                <a:latin typeface="Arial" panose="020B0604020202090204" pitchFamily="34" charset="0"/>
                <a:ea typeface="+mn-ea"/>
                <a:cs typeface="+mn-cs"/>
              </a:rPr>
              <a:t>( analyzer)</a:t>
            </a:r>
            <a:r>
              <a:rPr lang="zh-CN" altLang="en-US" sz="1200" b="0" i="0" u="none" strike="noStrike" kern="1200" baseline="0" dirty="0">
                <a:solidFill>
                  <a:schemeClr val="tx1"/>
                </a:solidFill>
                <a:latin typeface="Arial" panose="020B0604020202090204" pitchFamily="34" charset="0"/>
                <a:ea typeface="+mn-ea"/>
                <a:cs typeface="+mn-cs"/>
              </a:rPr>
              <a:t>：分析器从一个或多个传感器或其他分析器接收输入。分析器负责确定是否发生了入侵。此组件的输出表明是否发生了入侵。输出可以包含支持入侵发生这一结论的证据。分析器可以提供指导，用于判断什么活动是入侵导致的。传感器的输入也可以被存储起来用于将来的分析，这些输入可以在存储器或者数据库组件中进行检查。</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用户接口</a:t>
            </a:r>
            <a:r>
              <a:rPr lang="en-US" altLang="zh-CN" sz="1200" b="0" i="0" u="none" strike="noStrike" kern="1200" baseline="0" dirty="0">
                <a:solidFill>
                  <a:schemeClr val="tx1"/>
                </a:solidFill>
                <a:latin typeface="Arial" panose="020B0604020202090204" pitchFamily="34" charset="0"/>
                <a:ea typeface="+mn-ea"/>
                <a:cs typeface="+mn-cs"/>
              </a:rPr>
              <a:t>( user interface)</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的用户接口使用户能够查看系统输出或控制系统的行为。在某些系统，用户接口可以被看作是经理、主管或者控制台组件。</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可以只使用一个传感器和分析器，例如典型的一台主机上的</a:t>
            </a:r>
            <a:r>
              <a:rPr lang="en-US" altLang="zh-CN" sz="1200" b="0" i="0" u="none" strike="noStrike" kern="1200" baseline="0" dirty="0">
                <a:solidFill>
                  <a:schemeClr val="tx1"/>
                </a:solidFill>
                <a:latin typeface="Arial" panose="020B0604020202090204" pitchFamily="34" charset="0"/>
                <a:ea typeface="+mn-ea"/>
                <a:cs typeface="+mn-cs"/>
              </a:rPr>
              <a:t>HIDS</a:t>
            </a:r>
            <a:r>
              <a:rPr lang="zh-CN" altLang="en-US" sz="1200" b="0" i="0" u="none" strike="noStrike" kern="1200" baseline="0" dirty="0">
                <a:solidFill>
                  <a:schemeClr val="tx1"/>
                </a:solidFill>
                <a:latin typeface="Arial" panose="020B0604020202090204" pitchFamily="34" charset="0"/>
                <a:ea typeface="+mn-ea"/>
                <a:cs typeface="+mn-cs"/>
              </a:rPr>
              <a:t>或者一个防火墙设备上的</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。更为复杂的</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可以在主机或者网络设备上使用多个传感器，并发送信息到个中心分析器和一个分布式结构的用户接口。</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可被分为如下几类</a:t>
            </a:r>
            <a:r>
              <a:rPr lang="en-US" altLang="zh-CN" sz="1200" b="0" i="0" u="none" strike="noStrike" kern="1200" baseline="0" dirty="0">
                <a:solidFill>
                  <a:schemeClr val="tx1"/>
                </a:solidFill>
                <a:latin typeface="Arial" panose="020B0604020202090204" pitchFamily="34" charset="0"/>
                <a:ea typeface="+mn-ea"/>
                <a:cs typeface="+mn-cs"/>
              </a:rPr>
              <a:t>:</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基于主机的</a:t>
            </a:r>
            <a:r>
              <a:rPr lang="en-US" altLang="zh-CN" sz="1200" b="0" i="0" u="none" strike="noStrike" kern="1200" baseline="0" dirty="0">
                <a:solidFill>
                  <a:schemeClr val="tx1"/>
                </a:solidFill>
                <a:latin typeface="Arial" panose="020B0604020202090204" pitchFamily="34" charset="0"/>
                <a:ea typeface="+mn-ea"/>
                <a:cs typeface="+mn-cs"/>
              </a:rPr>
              <a:t>IDS(HIDS)</a:t>
            </a:r>
            <a:r>
              <a:rPr lang="zh-CN" altLang="en-US" sz="1200" b="0" i="0" u="none" strike="noStrike" kern="1200" baseline="0" dirty="0">
                <a:solidFill>
                  <a:schemeClr val="tx1"/>
                </a:solidFill>
                <a:latin typeface="Arial" panose="020B0604020202090204" pitchFamily="34" charset="0"/>
                <a:ea typeface="+mn-ea"/>
                <a:cs typeface="+mn-cs"/>
              </a:rPr>
              <a:t>：监测一台主机的特征和该主机发生的与可疑活动相关的事件，例如进程识别器、进程产生的系统调用等，用作可疑活动的证据。</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基于网络的</a:t>
            </a:r>
            <a:r>
              <a:rPr lang="en-US" altLang="zh-CN" sz="1200" b="0" i="0" u="none" strike="noStrike" kern="1200" baseline="0" dirty="0">
                <a:solidFill>
                  <a:schemeClr val="tx1"/>
                </a:solidFill>
                <a:latin typeface="Arial" panose="020B0604020202090204" pitchFamily="34" charset="0"/>
                <a:ea typeface="+mn-ea"/>
                <a:cs typeface="+mn-cs"/>
              </a:rPr>
              <a:t>IDS(NIDS)</a:t>
            </a:r>
            <a:r>
              <a:rPr lang="zh-CN" altLang="en-US" sz="1200" b="0" i="0" u="none" strike="noStrike" kern="1200" baseline="0" dirty="0">
                <a:solidFill>
                  <a:schemeClr val="tx1"/>
                </a:solidFill>
                <a:latin typeface="Arial" panose="020B0604020202090204" pitchFamily="34" charset="0"/>
                <a:ea typeface="+mn-ea"/>
                <a:cs typeface="+mn-cs"/>
              </a:rPr>
              <a:t>：监测特定的网段或设备的流量并分析网络、传输和应用协议，用以识别可疑的活动。</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分布式或混合式</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：通常是将主机的传感器和网络的传感器收集到的信息相结合，并汇总到一个中央分析器中，这样能够更好地识别入侵活动并做出响应</a:t>
            </a: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23</a:t>
            </a:fld>
            <a:endParaRPr lang="zh-CN" altLang="en-US"/>
          </a:p>
        </p:txBody>
      </p:sp>
    </p:spTree>
    <p:extLst>
      <p:ext uri="{BB962C8B-B14F-4D97-AF65-F5344CB8AC3E}">
        <p14:creationId xmlns:p14="http://schemas.microsoft.com/office/powerpoint/2010/main" val="2579935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正如前面所提到的，入侵检测的一个基本组件是用来收集数据的传感器。一些用户不间断的活动记录必须作为输入提供给</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的分析组件。常见的数据源包括：</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系统调用踪迹</a:t>
            </a:r>
            <a:r>
              <a:rPr lang="en-US" altLang="zh-CN" sz="1200" b="0" i="0" u="none" strike="noStrike" kern="1200" baseline="0" dirty="0">
                <a:solidFill>
                  <a:schemeClr val="tx1"/>
                </a:solidFill>
                <a:latin typeface="Arial" panose="020B0604020202090204" pitchFamily="34" charset="0"/>
                <a:ea typeface="+mn-ea"/>
                <a:cs typeface="+mn-cs"/>
              </a:rPr>
              <a:t>( system call trace)</a:t>
            </a:r>
            <a:r>
              <a:rPr lang="zh-CN" altLang="en-US" sz="1200" b="0" i="0" u="none" strike="noStrike" kern="1200" baseline="0" dirty="0">
                <a:solidFill>
                  <a:schemeClr val="tx1"/>
                </a:solidFill>
                <a:latin typeface="Arial" panose="020B0604020202090204" pitchFamily="34" charset="0"/>
                <a:ea typeface="+mn-ea"/>
                <a:cs typeface="+mn-cs"/>
              </a:rPr>
              <a:t>：由于 </a:t>
            </a:r>
            <a:r>
              <a:rPr lang="en-US" altLang="zh-CN" sz="1200" b="0" i="0" u="none" strike="noStrike" kern="1200" baseline="0" dirty="0">
                <a:solidFill>
                  <a:schemeClr val="tx1"/>
                </a:solidFill>
                <a:latin typeface="Arial" panose="020B0604020202090204" pitchFamily="34" charset="0"/>
                <a:ea typeface="+mn-ea"/>
                <a:cs typeface="+mn-cs"/>
              </a:rPr>
              <a:t>Forrest[CREE13]</a:t>
            </a:r>
            <a:r>
              <a:rPr lang="zh-CN" altLang="en-US" sz="1200" b="0" i="0" u="none" strike="noStrike" kern="1200" baseline="0" dirty="0">
                <a:solidFill>
                  <a:schemeClr val="tx1"/>
                </a:solidFill>
                <a:latin typeface="Arial" panose="020B0604020202090204" pitchFamily="34" charset="0"/>
                <a:ea typeface="+mn-ea"/>
                <a:cs typeface="+mn-cs"/>
              </a:rPr>
              <a:t>开创性的工作，进程在系统上的系列系统调用记录被公认为是用于</a:t>
            </a:r>
            <a:r>
              <a:rPr lang="en-US" altLang="zh-CN" sz="1200" b="0" i="0" u="none" strike="noStrike" kern="1200" baseline="0" dirty="0">
                <a:solidFill>
                  <a:schemeClr val="tx1"/>
                </a:solidFill>
                <a:latin typeface="Arial" panose="020B0604020202090204" pitchFamily="34" charset="0"/>
                <a:ea typeface="+mn-ea"/>
                <a:cs typeface="+mn-cs"/>
              </a:rPr>
              <a:t>HIDS</a:t>
            </a:r>
            <a:r>
              <a:rPr lang="zh-CN" altLang="en-US" sz="1200" b="0" i="0" u="none" strike="noStrike" kern="1200" baseline="0" dirty="0">
                <a:solidFill>
                  <a:schemeClr val="tx1"/>
                </a:solidFill>
                <a:latin typeface="Arial" panose="020B0604020202090204" pitchFamily="34" charset="0"/>
                <a:ea typeface="+mn-ea"/>
                <a:cs typeface="+mn-cs"/>
              </a:rPr>
              <a:t>的首选数据源。这种数据源在 </a:t>
            </a:r>
            <a:r>
              <a:rPr lang="en-US" altLang="zh-CN" sz="1200" b="0" i="0" u="none" strike="noStrike" kern="1200" baseline="0" dirty="0">
                <a:solidFill>
                  <a:schemeClr val="tx1"/>
                </a:solidFill>
                <a:latin typeface="Arial" panose="020B0604020202090204" pitchFamily="34" charset="0"/>
                <a:ea typeface="+mn-ea"/>
                <a:cs typeface="+mn-cs"/>
              </a:rPr>
              <a:t>UNIX/Linux </a:t>
            </a:r>
            <a:r>
              <a:rPr lang="zh-CN" altLang="en-US" sz="1200" b="0" i="0" u="none" strike="noStrike" kern="1200" baseline="0" dirty="0">
                <a:solidFill>
                  <a:schemeClr val="tx1"/>
                </a:solidFill>
                <a:latin typeface="Arial" panose="020B0604020202090204" pitchFamily="34" charset="0"/>
                <a:ea typeface="+mn-ea"/>
                <a:cs typeface="+mn-cs"/>
              </a:rPr>
              <a:t>系统中更为有效，在 </a:t>
            </a:r>
            <a:r>
              <a:rPr lang="en-US" altLang="zh-CN" sz="1200" b="0" i="0" u="none" strike="noStrike" kern="1200" baseline="0" dirty="0">
                <a:solidFill>
                  <a:schemeClr val="tx1"/>
                </a:solidFill>
                <a:latin typeface="Arial" panose="020B0604020202090204" pitchFamily="34" charset="0"/>
                <a:ea typeface="+mn-ea"/>
                <a:cs typeface="+mn-cs"/>
              </a:rPr>
              <a:t>Windows</a:t>
            </a:r>
            <a:r>
              <a:rPr lang="zh-CN" altLang="en-US" sz="1200" b="0" i="0" u="none" strike="noStrike" kern="1200" baseline="0" dirty="0">
                <a:solidFill>
                  <a:schemeClr val="tx1"/>
                </a:solidFill>
                <a:latin typeface="Arial" panose="020B0604020202090204" pitchFamily="34" charset="0"/>
                <a:ea typeface="+mn-ea"/>
                <a:cs typeface="+mn-cs"/>
              </a:rPr>
              <a:t>系统中则存在问题，这主要是由于</a:t>
            </a:r>
            <a:r>
              <a:rPr lang="en-US" altLang="zh-CN" sz="1200" b="0" i="0" u="none" strike="noStrike" kern="1200" baseline="0" dirty="0">
                <a:solidFill>
                  <a:schemeClr val="tx1"/>
                </a:solidFill>
                <a:latin typeface="Arial" panose="020B0604020202090204" pitchFamily="34" charset="0"/>
                <a:ea typeface="+mn-ea"/>
                <a:cs typeface="+mn-cs"/>
              </a:rPr>
              <a:t>DLL</a:t>
            </a:r>
            <a:r>
              <a:rPr lang="zh-CN" altLang="en-US" sz="1200" b="0" i="0" u="none" strike="noStrike" kern="1200" baseline="0" dirty="0">
                <a:solidFill>
                  <a:schemeClr val="tx1"/>
                </a:solidFill>
                <a:latin typeface="Arial" panose="020B0604020202090204" pitchFamily="34" charset="0"/>
                <a:ea typeface="+mn-ea"/>
                <a:cs typeface="+mn-cs"/>
              </a:rPr>
              <a:t>的广泛使用导致谁调用了特定的系统调用变得晦涩难明。</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审计</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日志文件</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记录</a:t>
            </a:r>
            <a:r>
              <a:rPr lang="en-US" altLang="zh-CN" sz="1200" b="0" i="0" u="none" strike="noStrike" kern="1200" baseline="0" dirty="0">
                <a:solidFill>
                  <a:schemeClr val="tx1"/>
                </a:solidFill>
                <a:latin typeface="Arial" panose="020B0604020202090204" pitchFamily="34" charset="0"/>
                <a:ea typeface="+mn-ea"/>
                <a:cs typeface="+mn-cs"/>
              </a:rPr>
              <a:t>( audit( (log file)record)</a:t>
            </a:r>
            <a:r>
              <a:rPr lang="zh-CN" altLang="en-US" sz="1200" b="0" i="0" u="none" strike="noStrike" kern="1200" baseline="0" dirty="0">
                <a:solidFill>
                  <a:schemeClr val="tx1"/>
                </a:solidFill>
                <a:latin typeface="Arial" panose="020B0604020202090204" pitchFamily="34" charset="0"/>
                <a:ea typeface="+mn-ea"/>
                <a:cs typeface="+mn-cs"/>
              </a:rPr>
              <a:t>：大多数现代操作系统，包括会计软件，都会收集用户活动的相关信息。这样做的优势是不需要额外的信息收集软件，缺点则是审计记录可能并不包括所需的信息或者信息不会以一个便利的形式给出，入侵者可能会企图操纵这些记录来隐藏他们的活动。</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文件完整性校验和</a:t>
            </a:r>
            <a:r>
              <a:rPr lang="en-US" altLang="zh-CN" sz="1200" b="0" i="0" u="none" strike="noStrike" kern="1200" baseline="0" dirty="0">
                <a:solidFill>
                  <a:schemeClr val="tx1"/>
                </a:solidFill>
                <a:latin typeface="Arial" panose="020B0604020202090204" pitchFamily="34" charset="0"/>
                <a:ea typeface="+mn-ea"/>
                <a:cs typeface="+mn-cs"/>
              </a:rPr>
              <a:t>( file integrity checksum)</a:t>
            </a:r>
            <a:r>
              <a:rPr lang="zh-CN" altLang="en-US" sz="1200" b="0" i="0" u="none" strike="noStrike" kern="1200" baseline="0" dirty="0">
                <a:solidFill>
                  <a:schemeClr val="tx1"/>
                </a:solidFill>
                <a:latin typeface="Arial" panose="020B0604020202090204" pitchFamily="34" charset="0"/>
                <a:ea typeface="+mn-ea"/>
                <a:cs typeface="+mn-cs"/>
              </a:rPr>
              <a:t>：检测系统中入侵活动的一个常见方法是定期地扫描关键文件来计算其具有密码学意义的校验和，看是否能得到一个预期的结果。通过与预期的正常值相比对，来确定关键文件的改变是否超越了某个基线。该方法的缺点是需要用已有的正常文件生成和保护校验和，以及监控变化的文件的困难性。</a:t>
            </a:r>
            <a:r>
              <a:rPr lang="en-US" altLang="zh-CN" sz="1200" b="0" i="0" u="none" strike="noStrike" kern="1200" baseline="0" dirty="0">
                <a:solidFill>
                  <a:schemeClr val="tx1"/>
                </a:solidFill>
                <a:latin typeface="Arial" panose="020B0604020202090204" pitchFamily="34" charset="0"/>
                <a:ea typeface="+mn-ea"/>
                <a:cs typeface="+mn-cs"/>
              </a:rPr>
              <a:t>Tripwire</a:t>
            </a:r>
            <a:r>
              <a:rPr lang="zh-CN" altLang="en-US" sz="1200" b="0" i="0" u="none" strike="noStrike" kern="1200" baseline="0" dirty="0">
                <a:solidFill>
                  <a:schemeClr val="tx1"/>
                </a:solidFill>
                <a:latin typeface="Arial" panose="020B0604020202090204" pitchFamily="34" charset="0"/>
                <a:ea typeface="+mn-ea"/>
                <a:cs typeface="+mn-cs"/>
              </a:rPr>
              <a:t>就是一个采用该方法的著名系统。</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注册表访问</a:t>
            </a:r>
            <a:r>
              <a:rPr lang="en-US" altLang="zh-CN" sz="1200" b="0" i="0" u="none" strike="noStrike" kern="1200" baseline="0" dirty="0">
                <a:solidFill>
                  <a:schemeClr val="tx1"/>
                </a:solidFill>
                <a:latin typeface="Arial" panose="020B0604020202090204" pitchFamily="34" charset="0"/>
                <a:ea typeface="+mn-ea"/>
                <a:cs typeface="+mn-cs"/>
              </a:rPr>
              <a:t>(registry access)</a:t>
            </a:r>
            <a:r>
              <a:rPr lang="zh-CN" altLang="en-US" sz="1200" b="0" i="0" u="none" strike="noStrike" kern="1200" baseline="0" dirty="0">
                <a:solidFill>
                  <a:schemeClr val="tx1"/>
                </a:solidFill>
                <a:latin typeface="Arial" panose="020B0604020202090204" pitchFamily="34" charset="0"/>
                <a:ea typeface="+mn-ea"/>
                <a:cs typeface="+mn-cs"/>
              </a:rPr>
              <a:t>：考虑到注册表中信息的数量和系统中想要访问它的程序，在 </a:t>
            </a:r>
            <a:r>
              <a:rPr lang="en-US" altLang="zh-CN" sz="1200" b="0" i="0" u="none" strike="noStrike" kern="1200" baseline="0" dirty="0">
                <a:solidFill>
                  <a:schemeClr val="tx1"/>
                </a:solidFill>
                <a:latin typeface="Arial" panose="020B0604020202090204" pitchFamily="34" charset="0"/>
                <a:ea typeface="+mn-ea"/>
                <a:cs typeface="+mn-cs"/>
              </a:rPr>
              <a:t>Windows</a:t>
            </a:r>
            <a:r>
              <a:rPr lang="zh-CN" altLang="en-US" sz="1200" b="0" i="0" u="none" strike="noStrike" kern="1200" baseline="0" dirty="0">
                <a:solidFill>
                  <a:schemeClr val="tx1"/>
                </a:solidFill>
                <a:latin typeface="Arial" panose="020B0604020202090204" pitchFamily="34" charset="0"/>
                <a:ea typeface="+mn-ea"/>
                <a:cs typeface="+mn-cs"/>
              </a:rPr>
              <a:t>系统上的一个方法是监控对注册表的访问。然而这个数据源过于针对</a:t>
            </a:r>
            <a:r>
              <a:rPr lang="en-US" altLang="zh-CN" sz="1200" b="0" i="0" u="none" strike="noStrike" kern="1200" baseline="0" dirty="0">
                <a:solidFill>
                  <a:schemeClr val="tx1"/>
                </a:solidFill>
                <a:latin typeface="Arial" panose="020B0604020202090204" pitchFamily="34" charset="0"/>
                <a:ea typeface="+mn-ea"/>
                <a:cs typeface="+mn-cs"/>
              </a:rPr>
              <a:t>Windows</a:t>
            </a:r>
            <a:r>
              <a:rPr lang="zh-CN" altLang="en-US" sz="1200" b="0" i="0" u="none" strike="noStrike" kern="1200" baseline="0" dirty="0">
                <a:solidFill>
                  <a:schemeClr val="tx1"/>
                </a:solidFill>
                <a:latin typeface="Arial" panose="020B0604020202090204" pitchFamily="34" charset="0"/>
                <a:ea typeface="+mn-ea"/>
                <a:cs typeface="+mn-cs"/>
              </a:rPr>
              <a:t>，因而只有有限的成功记录。</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传感器从选定的数据源来收集数据，从中过滤掉不需要的信息，将其记录为标准化的格式，最终推送到本地或者远程的分析器中。</a:t>
            </a:r>
          </a:p>
          <a:p>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24</a:t>
            </a:fld>
            <a:endParaRPr lang="zh-CN" altLang="en-US"/>
          </a:p>
        </p:txBody>
      </p:sp>
    </p:spTree>
    <p:extLst>
      <p:ext uri="{BB962C8B-B14F-4D97-AF65-F5344CB8AC3E}">
        <p14:creationId xmlns:p14="http://schemas.microsoft.com/office/powerpoint/2010/main" val="1922931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通常使用以下几种方法之一来分析传感器得到的数据进而检测入侵：</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1.</a:t>
            </a:r>
            <a:r>
              <a:rPr lang="zh-CN" altLang="en-US" sz="1200" b="0" i="0" u="none" strike="noStrike" kern="1200" baseline="0" dirty="0">
                <a:solidFill>
                  <a:schemeClr val="tx1"/>
                </a:solidFill>
                <a:latin typeface="Arial" panose="020B0604020202090204" pitchFamily="34" charset="0"/>
                <a:ea typeface="+mn-ea"/>
                <a:cs typeface="+mn-cs"/>
              </a:rPr>
              <a:t>异常检测</a:t>
            </a:r>
            <a:r>
              <a:rPr lang="en-US" altLang="zh-CN" sz="1200" b="0" i="0" u="none" strike="noStrike" kern="1200" baseline="0" dirty="0">
                <a:solidFill>
                  <a:schemeClr val="tx1"/>
                </a:solidFill>
                <a:latin typeface="Arial" panose="020B0604020202090204" pitchFamily="34" charset="0"/>
                <a:ea typeface="+mn-ea"/>
                <a:cs typeface="+mn-cs"/>
              </a:rPr>
              <a:t>( anomaly detection)</a:t>
            </a:r>
            <a:r>
              <a:rPr lang="zh-CN" altLang="en-US" sz="1200" b="0" i="0" u="none" strike="noStrike" kern="1200" baseline="0" dirty="0">
                <a:solidFill>
                  <a:schemeClr val="tx1"/>
                </a:solidFill>
                <a:latin typeface="Arial" panose="020B0604020202090204" pitchFamily="34" charset="0"/>
                <a:ea typeface="+mn-ea"/>
                <a:cs typeface="+mn-cs"/>
              </a:rPr>
              <a:t>：采集有关合法用户在某段时间内的行为数据，然后统计检验被监测的行为，以较高的置信度确定该行为是否不是合法用户的行为。</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2.</a:t>
            </a:r>
            <a:r>
              <a:rPr lang="zh-CN" altLang="en-US" sz="1200" b="0" i="0" u="none" strike="noStrike" kern="1200" baseline="0" dirty="0">
                <a:solidFill>
                  <a:schemeClr val="tx1"/>
                </a:solidFill>
                <a:latin typeface="Arial" panose="020B0604020202090204" pitchFamily="34" charset="0"/>
                <a:ea typeface="+mn-ea"/>
                <a:cs typeface="+mn-cs"/>
              </a:rPr>
              <a:t>特征或启发式检测</a:t>
            </a:r>
            <a:r>
              <a:rPr lang="en-US" altLang="zh-CN" sz="1200" b="0" i="0" u="none" strike="noStrike" kern="1200" baseline="0" dirty="0">
                <a:solidFill>
                  <a:schemeClr val="tx1"/>
                </a:solidFill>
                <a:latin typeface="Arial" panose="020B0604020202090204" pitchFamily="34" charset="0"/>
                <a:ea typeface="+mn-ea"/>
                <a:cs typeface="+mn-cs"/>
              </a:rPr>
              <a:t>( signature or heuristic detection)</a:t>
            </a:r>
            <a:r>
              <a:rPr lang="zh-CN" altLang="en-US" sz="1200" b="0" i="0" u="none" strike="noStrike" kern="1200" baseline="0" dirty="0">
                <a:solidFill>
                  <a:schemeClr val="tx1"/>
                </a:solidFill>
                <a:latin typeface="Arial" panose="020B0604020202090204" pitchFamily="34" charset="0"/>
                <a:ea typeface="+mn-ea"/>
                <a:cs typeface="+mn-cs"/>
              </a:rPr>
              <a:t>：使用一组已知恶意数据模式</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特征或者攻击规则</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启发式</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组成的集合来与当前的行为进行比较，最终确定这是否是一个入侵者。</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从本质上讲，异常检测方法试图定义正常的</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或者称为预期的</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行为，而基于特征的检测方法则试图定义入侵特有的行为。基于特征的检测方法能迅速而高效地识别出已知的攻击。然而，只有异常检测才能够检测出未知的</a:t>
            </a:r>
            <a:r>
              <a:rPr lang="en-US" altLang="zh-CN" sz="1200" b="0" i="0" u="none" strike="noStrike" kern="1200" baseline="0" dirty="0">
                <a:solidFill>
                  <a:schemeClr val="tx1"/>
                </a:solidFill>
                <a:latin typeface="Arial" panose="020B0604020202090204" pitchFamily="34" charset="0"/>
                <a:ea typeface="+mn-ea"/>
                <a:cs typeface="+mn-cs"/>
              </a:rPr>
              <a:t>0-day</a:t>
            </a:r>
            <a:r>
              <a:rPr lang="zh-CN" altLang="en-US" sz="1200" b="0" i="0" u="none" strike="noStrike" kern="1200" baseline="0" dirty="0">
                <a:solidFill>
                  <a:schemeClr val="tx1"/>
                </a:solidFill>
                <a:latin typeface="Arial" panose="020B0604020202090204" pitchFamily="34" charset="0"/>
                <a:ea typeface="+mn-ea"/>
                <a:cs typeface="+mn-cs"/>
              </a:rPr>
              <a:t>攻击，这是因为它是用已知的正常行为去识别异常行为。由于存在这种优势，如果没有我们下面讨论的收集和分析数据的困难性，以及较高的误报率，很明显异常检测将是首选的方法。</a:t>
            </a:r>
          </a:p>
          <a:p>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25</a:t>
            </a:fld>
            <a:endParaRPr lang="zh-CN" altLang="en-US"/>
          </a:p>
        </p:txBody>
      </p:sp>
    </p:spTree>
    <p:extLst>
      <p:ext uri="{BB962C8B-B14F-4D97-AF65-F5344CB8AC3E}">
        <p14:creationId xmlns:p14="http://schemas.microsoft.com/office/powerpoint/2010/main" val="1381436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Arial" panose="020B0604020202090204" pitchFamily="34" charset="0"/>
                <a:ea typeface="+mn-ea"/>
                <a:cs typeface="+mn-cs"/>
              </a:rPr>
              <a:t>异常检测方法首先有一个训练过程，其通过在被监控的系统上收集和处理正常行为的相关信息来建立一个合法用户的行为模型。训练过程可以在不同的时间进行，也可以在一段时间内持续性地对模型进行训练使其演化。一旦模型建立并开始进行检测，就会把当前被观测到的行为与模型进行比较，从而确定这是合法的行为还是入侵活动。</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err="1">
                <a:solidFill>
                  <a:schemeClr val="tx1"/>
                </a:solidFill>
                <a:latin typeface="Arial" panose="020B0604020202090204" pitchFamily="34" charset="0"/>
                <a:ea typeface="+mn-ea"/>
                <a:cs typeface="+mn-cs"/>
              </a:rPr>
              <a:t>异常检测的分类方法很多，而</a:t>
            </a:r>
            <a:r>
              <a:rPr lang="en-US" altLang="zh-CN" sz="1200" b="0" i="0" u="none" strike="noStrike" kern="1200" baseline="0" dirty="0">
                <a:solidFill>
                  <a:schemeClr val="tx1"/>
                </a:solidFill>
                <a:latin typeface="Arial" panose="020B0604020202090204" pitchFamily="34" charset="0"/>
                <a:ea typeface="+mn-ea"/>
                <a:cs typeface="+mn-cs"/>
              </a:rPr>
              <a:t>[GARC09] </a:t>
            </a:r>
            <a:r>
              <a:rPr lang="en-US" altLang="zh-CN" sz="1200" b="0" i="0" u="none" strike="noStrike" kern="1200" baseline="0" dirty="0" err="1">
                <a:solidFill>
                  <a:schemeClr val="tx1"/>
                </a:solidFill>
                <a:latin typeface="Arial" panose="020B0604020202090204" pitchFamily="34" charset="0"/>
                <a:ea typeface="+mn-ea"/>
                <a:cs typeface="+mn-cs"/>
              </a:rPr>
              <a:t>提出的分类方案如下</a:t>
            </a:r>
            <a:r>
              <a:rPr lang="zh-CN" altLang="en-US" sz="1200" b="0" i="0" u="none" strike="noStrike" kern="1200" baseline="0" dirty="0">
                <a:solidFill>
                  <a:schemeClr val="tx1"/>
                </a:solidFill>
                <a:latin typeface="Arial" panose="020B0604020202090204" pitchFamily="34" charset="0"/>
                <a:ea typeface="+mn-ea"/>
                <a:cs typeface="+mn-cs"/>
              </a:rPr>
              <a:t>：</a:t>
            </a:r>
            <a:endParaRPr lang="en-US" altLang="zh-CN" sz="1200" b="0" i="0" u="none" strike="noStrike" kern="1200" baseline="0" dirty="0">
              <a:solidFill>
                <a:schemeClr val="tx1"/>
              </a:solidFill>
              <a:latin typeface="Arial" panose="020B0604020202090204" pitchFamily="34" charset="0"/>
              <a:ea typeface="+mn-ea"/>
              <a:cs typeface="+mn-cs"/>
            </a:endParaRP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统计法</a:t>
            </a:r>
            <a:r>
              <a:rPr lang="en-US" altLang="zh-CN" sz="1200" b="0" i="0" u="none" strike="noStrike" kern="1200" baseline="0" dirty="0">
                <a:solidFill>
                  <a:schemeClr val="tx1"/>
                </a:solidFill>
                <a:latin typeface="Arial" panose="020B0604020202090204" pitchFamily="34" charset="0"/>
                <a:ea typeface="+mn-ea"/>
                <a:cs typeface="+mn-cs"/>
              </a:rPr>
              <a:t>( statistical)：</a:t>
            </a:r>
            <a:r>
              <a:rPr lang="en-US" altLang="zh-CN" sz="1200" b="0" i="0" u="none" strike="noStrike" kern="1200" baseline="0" dirty="0" err="1">
                <a:solidFill>
                  <a:schemeClr val="tx1"/>
                </a:solidFill>
                <a:latin typeface="Arial" panose="020B0604020202090204" pitchFamily="34" charset="0"/>
                <a:ea typeface="+mn-ea"/>
                <a:cs typeface="+mn-cs"/>
              </a:rPr>
              <a:t>对被观测行为的分析使用单因素、多因素或者观察指标的时序模型</a:t>
            </a:r>
            <a:r>
              <a:rPr lang="en-US" altLang="zh-CN" sz="1200" b="0" i="0" u="none" strike="noStrike" kern="1200" baseline="0" dirty="0">
                <a:solidFill>
                  <a:schemeClr val="tx1"/>
                </a:solidFill>
                <a:latin typeface="Arial" panose="020B0604020202090204" pitchFamily="34" charset="0"/>
                <a:ea typeface="+mn-ea"/>
                <a:cs typeface="+mn-cs"/>
              </a:rPr>
              <a:t>。</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基于知识法</a:t>
            </a:r>
            <a:r>
              <a:rPr lang="en-US" altLang="zh-CN" sz="1200" b="0" i="0" u="none" strike="noStrike" kern="1200" baseline="0" dirty="0">
                <a:solidFill>
                  <a:schemeClr val="tx1"/>
                </a:solidFill>
                <a:latin typeface="Arial" panose="020B0604020202090204" pitchFamily="34" charset="0"/>
                <a:ea typeface="+mn-ea"/>
                <a:cs typeface="+mn-cs"/>
              </a:rPr>
              <a:t>( knowledge based)：</a:t>
            </a:r>
            <a:r>
              <a:rPr lang="en-US" altLang="zh-CN" sz="1200" b="0" i="0" u="none" strike="noStrike" kern="1200" baseline="0" dirty="0" err="1">
                <a:solidFill>
                  <a:schemeClr val="tx1"/>
                </a:solidFill>
                <a:latin typeface="Arial" panose="020B0604020202090204" pitchFamily="34" charset="0"/>
                <a:ea typeface="+mn-ea"/>
                <a:cs typeface="+mn-cs"/>
              </a:rPr>
              <a:t>使用专家系统根据合法行为的规则集对被观测行为进行分类</a:t>
            </a:r>
            <a:r>
              <a:rPr lang="en-US" altLang="zh-CN" sz="1200" b="0" i="0" u="none" strike="noStrike" kern="1200" baseline="0" dirty="0">
                <a:solidFill>
                  <a:schemeClr val="tx1"/>
                </a:solidFill>
                <a:latin typeface="Arial" panose="020B0604020202090204" pitchFamily="34" charset="0"/>
                <a:ea typeface="+mn-ea"/>
                <a:cs typeface="+mn-cs"/>
              </a:rPr>
              <a:t>。</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机器学习法</a:t>
            </a:r>
            <a:r>
              <a:rPr lang="en-US" altLang="zh-CN" sz="1200" b="0" i="0" u="none" strike="noStrike" kern="1200" baseline="0" dirty="0">
                <a:solidFill>
                  <a:schemeClr val="tx1"/>
                </a:solidFill>
                <a:latin typeface="Arial" panose="020B0604020202090204" pitchFamily="34" charset="0"/>
                <a:ea typeface="+mn-ea"/>
                <a:cs typeface="+mn-cs"/>
              </a:rPr>
              <a:t>( machine- </a:t>
            </a:r>
            <a:r>
              <a:rPr lang="en-US" altLang="zh-CN" sz="1200" b="0" i="0" u="none" strike="noStrike" kern="1200" baseline="0" dirty="0" err="1">
                <a:solidFill>
                  <a:schemeClr val="tx1"/>
                </a:solidFill>
                <a:latin typeface="Arial" panose="020B0604020202090204" pitchFamily="34" charset="0"/>
                <a:ea typeface="+mn-ea"/>
                <a:cs typeface="+mn-cs"/>
              </a:rPr>
              <a:t>clearning</a:t>
            </a:r>
            <a:r>
              <a:rPr lang="en-US" altLang="zh-CN"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err="1">
                <a:solidFill>
                  <a:schemeClr val="tx1"/>
                </a:solidFill>
                <a:latin typeface="Arial" panose="020B0604020202090204" pitchFamily="34" charset="0"/>
                <a:ea typeface="+mn-ea"/>
                <a:cs typeface="+mn-cs"/>
              </a:rPr>
              <a:t>运用数据挖掘技术，自动化地根据由训练数据生成的模型，给被观测行为确定一个最合适的分类</a:t>
            </a:r>
            <a:r>
              <a:rPr lang="en-US" altLang="zh-CN" sz="1200" b="0" i="0" u="none" strike="noStrike" kern="1200" baseline="0" dirty="0">
                <a:solidFill>
                  <a:schemeClr val="tx1"/>
                </a:solidFill>
                <a:latin typeface="Arial" panose="020B0604020202090204" pitchFamily="34" charset="0"/>
                <a:ea typeface="+mn-ea"/>
                <a:cs typeface="+mn-cs"/>
              </a:rPr>
              <a:t>。</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err="1">
                <a:solidFill>
                  <a:schemeClr val="tx1"/>
                </a:solidFill>
                <a:latin typeface="Arial" panose="020B0604020202090204" pitchFamily="34" charset="0"/>
                <a:ea typeface="+mn-ea"/>
                <a:cs typeface="+mn-cs"/>
              </a:rPr>
              <a:t>有两个关键问题会影响到这些方法的性能，分别是效率和检测过程的开销</a:t>
            </a:r>
            <a:r>
              <a:rPr lang="en-US" altLang="zh-CN" sz="1200" b="0" i="0" u="none" strike="noStrike" kern="1200" baseline="0" dirty="0">
                <a:solidFill>
                  <a:schemeClr val="tx1"/>
                </a:solidFill>
                <a:latin typeface="Arial" panose="020B0604020202090204" pitchFamily="34" charset="0"/>
                <a:ea typeface="+mn-ea"/>
                <a:cs typeface="+mn-cs"/>
              </a:rPr>
              <a:t>。</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被监测的数据首先应参数化为预期的标准的指标，这些指标随后会用于分析过程。这个步骤确保了经由各种各样数据源收集而来的数据以标准的形式用于分析。</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统计方法使用捕获的传感器数据生成一个观测指标的统计曲线。最早的方法是使用单变量模型，即每一个指标都被看作一个独立的随机变量。然而，这种方式实在过于粗糙以至于无法高效地识别出入侵行为。之后，考虑指标之间关联的多变量模型应运而生，获得了更好的区分度。时序模型采用顺序和事件之间的时间来更好地区分行为。这些统计方法的优点主要有相对简单、计算开销较低、不需要关于行为预期的假设等。缺点则包括选择合适的指标达到误报和漏报的平衡十分困难，以及不是所有的行为都可以用这些方法进行建模。</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基于知识的方法是采用规则集对观测数据进行分类。这些规则通常在训练阶段中手动生成，将其特征化并归入到特定的分类中。这些规则可以采用诸如有限自动机、标准描述语言等形式化工具进行描述。在随后的检测阶段，它们被用来对观测数据进行分类。基于知识的方法的优点是具有健壮性和灵活性，主要缺点则是困难性、从数据中生成高质量知识的时间要求以及对辅助这一过程的技术专家的需求。</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机器学习方法是运用数据挖掘技术，利用标记过的训练数据自动化地生成模型。这个模型随后可以被用来持续地对观测数据进行分类，确定是正常数据还是异常数据。该方法的致命缺点是训练过程通常需要相当长的时间和相当大的计算资源。然而，一旦模型建立完毕，随后的分析则通常具有很高的效率。</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dirty="0" err="1">
                <a:sym typeface="+mn-ea"/>
              </a:rPr>
              <a:t>以下几种机器学习方法都曾被成功地尝试过</a:t>
            </a:r>
            <a:r>
              <a:rPr lang="en-US" altLang="zh-CN" dirty="0">
                <a:sym typeface="+mn-ea"/>
              </a:rPr>
              <a:t>：</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贝叶斯网络</a:t>
            </a:r>
            <a:r>
              <a:rPr lang="en-US" altLang="zh-CN" sz="1200" b="0" i="0" u="none" strike="noStrike" kern="1200" baseline="0" dirty="0">
                <a:solidFill>
                  <a:schemeClr val="tx1"/>
                </a:solidFill>
                <a:latin typeface="Arial" panose="020B0604020202090204" pitchFamily="34" charset="0"/>
                <a:ea typeface="+mn-ea"/>
                <a:cs typeface="+mn-cs"/>
              </a:rPr>
              <a:t>( Bayesian network)：</a:t>
            </a:r>
            <a:r>
              <a:rPr lang="en-US" altLang="zh-CN" sz="1200" b="0" i="0" u="none" strike="noStrike" kern="1200" baseline="0" dirty="0" err="1">
                <a:solidFill>
                  <a:schemeClr val="tx1"/>
                </a:solidFill>
                <a:latin typeface="Arial" panose="020B0604020202090204" pitchFamily="34" charset="0"/>
                <a:ea typeface="+mn-ea"/>
                <a:cs typeface="+mn-cs"/>
              </a:rPr>
              <a:t>编码观测指标之间的概率联系</a:t>
            </a:r>
            <a:r>
              <a:rPr lang="en-US" altLang="zh-CN" sz="1200" b="0" i="0" u="none" strike="noStrike" kern="1200" baseline="0" dirty="0">
                <a:solidFill>
                  <a:schemeClr val="tx1"/>
                </a:solidFill>
                <a:latin typeface="Arial" panose="020B0604020202090204" pitchFamily="34" charset="0"/>
                <a:ea typeface="+mn-ea"/>
                <a:cs typeface="+mn-cs"/>
              </a:rPr>
              <a:t>。</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马尔可夫模型</a:t>
            </a:r>
            <a:r>
              <a:rPr lang="en-US" altLang="zh-CN" sz="1200" b="0" i="0" u="none" strike="noStrike" kern="1200" baseline="0" dirty="0">
                <a:solidFill>
                  <a:schemeClr val="tx1"/>
                </a:solidFill>
                <a:latin typeface="Arial" panose="020B0604020202090204" pitchFamily="34" charset="0"/>
                <a:ea typeface="+mn-ea"/>
                <a:cs typeface="+mn-cs"/>
              </a:rPr>
              <a:t>( Markov model)：</a:t>
            </a:r>
            <a:r>
              <a:rPr lang="en-US" altLang="zh-CN" sz="1200" b="0" i="0" u="none" strike="noStrike" kern="1200" baseline="0" dirty="0" err="1">
                <a:solidFill>
                  <a:schemeClr val="tx1"/>
                </a:solidFill>
                <a:latin typeface="Arial" panose="020B0604020202090204" pitchFamily="34" charset="0"/>
                <a:ea typeface="+mn-ea"/>
                <a:cs typeface="+mn-cs"/>
              </a:rPr>
              <a:t>建立一套各种状态间的转移概率模型，这些状态可能也包括一些隐藏的、内联的状态</a:t>
            </a:r>
            <a:r>
              <a:rPr lang="en-US" altLang="zh-CN" sz="1200" b="0" i="0" u="none" strike="noStrike" kern="1200" baseline="0" dirty="0">
                <a:solidFill>
                  <a:schemeClr val="tx1"/>
                </a:solidFill>
                <a:latin typeface="Arial" panose="020B0604020202090204" pitchFamily="34" charset="0"/>
                <a:ea typeface="+mn-ea"/>
                <a:cs typeface="+mn-cs"/>
              </a:rPr>
              <a:t>。</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神经网络</a:t>
            </a:r>
            <a:r>
              <a:rPr lang="en-US" altLang="zh-CN" sz="1200" b="0" i="0" u="none" strike="noStrike" kern="1200" baseline="0" dirty="0">
                <a:solidFill>
                  <a:schemeClr val="tx1"/>
                </a:solidFill>
                <a:latin typeface="Arial" panose="020B0604020202090204" pitchFamily="34" charset="0"/>
                <a:ea typeface="+mn-ea"/>
                <a:cs typeface="+mn-cs"/>
              </a:rPr>
              <a:t>( neural network)：</a:t>
            </a:r>
            <a:r>
              <a:rPr lang="en-US" altLang="zh-CN" sz="1200" b="0" i="0" u="none" strike="noStrike" kern="1200" baseline="0" dirty="0" err="1">
                <a:solidFill>
                  <a:schemeClr val="tx1"/>
                </a:solidFill>
                <a:latin typeface="Arial" panose="020B0604020202090204" pitchFamily="34" charset="0"/>
                <a:ea typeface="+mn-ea"/>
                <a:cs typeface="+mn-cs"/>
              </a:rPr>
              <a:t>模仿人类大脑中的神经元和突触操作，对观测数据进行分类</a:t>
            </a:r>
            <a:r>
              <a:rPr lang="en-US" altLang="zh-CN" sz="1200" b="0" i="0" u="none" strike="noStrike" kern="1200" baseline="0" dirty="0">
                <a:solidFill>
                  <a:schemeClr val="tx1"/>
                </a:solidFill>
                <a:latin typeface="Arial" panose="020B0604020202090204" pitchFamily="34" charset="0"/>
                <a:ea typeface="+mn-ea"/>
                <a:cs typeface="+mn-cs"/>
              </a:rPr>
              <a:t>。</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模糊逻辑</a:t>
            </a:r>
            <a:r>
              <a:rPr lang="en-US" altLang="zh-CN" sz="1200" b="0" i="0" u="none" strike="noStrike" kern="1200" baseline="0" dirty="0">
                <a:solidFill>
                  <a:schemeClr val="tx1"/>
                </a:solidFill>
                <a:latin typeface="Arial" panose="020B0604020202090204" pitchFamily="34" charset="0"/>
                <a:ea typeface="+mn-ea"/>
                <a:cs typeface="+mn-cs"/>
              </a:rPr>
              <a:t>(fuzzy logic)：</a:t>
            </a:r>
            <a:r>
              <a:rPr lang="en-US" altLang="zh-CN" sz="1200" b="0" i="0" u="none" strike="noStrike" kern="1200" baseline="0" dirty="0" err="1">
                <a:solidFill>
                  <a:schemeClr val="tx1"/>
                </a:solidFill>
                <a:latin typeface="Arial" panose="020B0604020202090204" pitchFamily="34" charset="0"/>
                <a:ea typeface="+mn-ea"/>
                <a:cs typeface="+mn-cs"/>
              </a:rPr>
              <a:t>使用模糊集理论，该理论中推理是近似的，能够适应不确定性</a:t>
            </a:r>
            <a:r>
              <a:rPr lang="en-US" altLang="zh-CN" sz="1200" b="0" i="0" u="none" strike="noStrike" kern="1200" baseline="0" dirty="0">
                <a:solidFill>
                  <a:schemeClr val="tx1"/>
                </a:solidFill>
                <a:latin typeface="Arial" panose="020B0604020202090204" pitchFamily="34" charset="0"/>
                <a:ea typeface="+mn-ea"/>
                <a:cs typeface="+mn-cs"/>
              </a:rPr>
              <a:t>。</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遗传算法</a:t>
            </a:r>
            <a:r>
              <a:rPr lang="en-US" altLang="zh-CN" sz="1200" b="0" i="0" u="none" strike="noStrike" kern="1200" baseline="0" dirty="0">
                <a:solidFill>
                  <a:schemeClr val="tx1"/>
                </a:solidFill>
                <a:latin typeface="Arial" panose="020B0604020202090204" pitchFamily="34" charset="0"/>
                <a:ea typeface="+mn-ea"/>
                <a:cs typeface="+mn-cs"/>
              </a:rPr>
              <a:t>( genetic algorithm)：</a:t>
            </a:r>
            <a:r>
              <a:rPr lang="en-US" altLang="zh-CN" sz="1200" b="0" i="0" u="none" strike="noStrike" kern="1200" baseline="0" dirty="0" err="1">
                <a:solidFill>
                  <a:schemeClr val="tx1"/>
                </a:solidFill>
                <a:latin typeface="Arial" panose="020B0604020202090204" pitchFamily="34" charset="0"/>
                <a:ea typeface="+mn-ea"/>
                <a:cs typeface="+mn-cs"/>
              </a:rPr>
              <a:t>这是根据进化生物学而产生的技术，使用遗传、突变选择、重组等方法形成分类规则</a:t>
            </a:r>
            <a:r>
              <a:rPr lang="en-US" altLang="zh-CN" sz="1200" b="0" i="0" u="none" strike="noStrike" kern="1200" baseline="0" dirty="0">
                <a:solidFill>
                  <a:schemeClr val="tx1"/>
                </a:solidFill>
                <a:latin typeface="Arial" panose="020B0604020202090204" pitchFamily="34" charset="0"/>
                <a:ea typeface="+mn-ea"/>
                <a:cs typeface="+mn-cs"/>
              </a:rPr>
              <a:t>。</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聚类和离群检测</a:t>
            </a:r>
            <a:r>
              <a:rPr lang="en-US" altLang="zh-CN" sz="1200" b="0" i="0" u="none" strike="noStrike" kern="1200" baseline="0" dirty="0">
                <a:solidFill>
                  <a:schemeClr val="tx1"/>
                </a:solidFill>
                <a:latin typeface="Arial" panose="020B0604020202090204" pitchFamily="34" charset="0"/>
                <a:ea typeface="+mn-ea"/>
                <a:cs typeface="+mn-cs"/>
              </a:rPr>
              <a:t>( clustering and outlier detection)：基于相似性或者距离向量对观测数据进行分组，将其归入不同的集群中，进而对随后的数据进行识别，确认其究竟是属于某一个集群，还是一个离群数据。</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机器学习方法的优点是它们的灵活性、适应性，以及抓住观测指标之间内在联系的能力。它们的缺点则是对有关可接受行为假设的依赖、目前无法接受的误报率，以及较高的资源开销。 </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err="1">
                <a:solidFill>
                  <a:schemeClr val="tx1"/>
                </a:solidFill>
                <a:latin typeface="Arial" panose="020B0604020202090204" pitchFamily="34" charset="0"/>
                <a:ea typeface="+mn-ea"/>
                <a:cs typeface="+mn-cs"/>
              </a:rPr>
              <a:t>在IDS所使用的异常检测方法中，尤其是机器学习方法，一个关键的限制是它们通常只使用合法数据进行训练，不像</a:t>
            </a:r>
            <a:r>
              <a:rPr lang="en-US" altLang="zh-CN" sz="1200" b="0" i="0" u="none" strike="noStrike" kern="1200" baseline="0" dirty="0">
                <a:solidFill>
                  <a:schemeClr val="tx1"/>
                </a:solidFill>
                <a:latin typeface="Arial" panose="020B0604020202090204" pitchFamily="34" charset="0"/>
                <a:ea typeface="+mn-ea"/>
                <a:cs typeface="+mn-cs"/>
              </a:rPr>
              <a:t>[CHANO9]调研的其他方法，同时使用合法的和异常的训练数据。异常训练数据的缺乏限制了上面列出的一些技术的效果，因为这些异常训练数据可能有助于发现当前未知的新攻击。</a:t>
            </a:r>
          </a:p>
          <a:p>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26</a:t>
            </a:fld>
            <a:endParaRPr lang="zh-CN" altLang="en-US"/>
          </a:p>
        </p:txBody>
      </p:sp>
    </p:spTree>
    <p:extLst>
      <p:ext uri="{BB962C8B-B14F-4D97-AF65-F5344CB8AC3E}">
        <p14:creationId xmlns:p14="http://schemas.microsoft.com/office/powerpoint/2010/main" val="3358479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异常检测方法首先有一个训练过程，其通过在被监控的系统上收集和处理正常行为的相关信息来建立一个合法用户的行为模型。训练过程可以在不同的时间进行，也可以在一段时间内持续性地对模型进行训练使其演化。一旦模型建立并开始进行检测，就会把当前被观测到的行为与模型进行比较，从而确定这是合法的行为还是入侵活动。</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异常检测的分类方法很多，而</a:t>
            </a:r>
            <a:r>
              <a:rPr lang="en-US" altLang="zh-CN" sz="1200" b="0" i="0" u="none" strike="noStrike" kern="1200" baseline="0" dirty="0">
                <a:solidFill>
                  <a:schemeClr val="tx1"/>
                </a:solidFill>
                <a:latin typeface="Arial" panose="020B0604020202090204" pitchFamily="34" charset="0"/>
                <a:ea typeface="+mn-ea"/>
                <a:cs typeface="+mn-cs"/>
              </a:rPr>
              <a:t>[GARC09] </a:t>
            </a:r>
            <a:r>
              <a:rPr lang="zh-CN" altLang="en-US" sz="1200" b="0" i="0" u="none" strike="noStrike" kern="1200" baseline="0" dirty="0">
                <a:solidFill>
                  <a:schemeClr val="tx1"/>
                </a:solidFill>
                <a:latin typeface="Arial" panose="020B0604020202090204" pitchFamily="34" charset="0"/>
                <a:ea typeface="+mn-ea"/>
                <a:cs typeface="+mn-cs"/>
              </a:rPr>
              <a:t>提出的分类方案如下：</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统计法</a:t>
            </a:r>
            <a:r>
              <a:rPr lang="en-US" altLang="zh-CN" sz="1200" b="0" i="0" u="none" strike="noStrike" kern="1200" baseline="0" dirty="0">
                <a:solidFill>
                  <a:schemeClr val="tx1"/>
                </a:solidFill>
                <a:latin typeface="Arial" panose="020B0604020202090204" pitchFamily="34" charset="0"/>
                <a:ea typeface="+mn-ea"/>
                <a:cs typeface="+mn-cs"/>
              </a:rPr>
              <a:t>( statistical)</a:t>
            </a:r>
            <a:r>
              <a:rPr lang="zh-CN" altLang="en-US" sz="1200" b="0" i="0" u="none" strike="noStrike" kern="1200" baseline="0" dirty="0">
                <a:solidFill>
                  <a:schemeClr val="tx1"/>
                </a:solidFill>
                <a:latin typeface="Arial" panose="020B0604020202090204" pitchFamily="34" charset="0"/>
                <a:ea typeface="+mn-ea"/>
                <a:cs typeface="+mn-cs"/>
              </a:rPr>
              <a:t>：对被观测行为的分析使用单因素、多因素或者观察指标的时序模型。</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基于知识法</a:t>
            </a:r>
            <a:r>
              <a:rPr lang="en-US" altLang="zh-CN" sz="1200" b="0" i="0" u="none" strike="noStrike" kern="1200" baseline="0" dirty="0">
                <a:solidFill>
                  <a:schemeClr val="tx1"/>
                </a:solidFill>
                <a:latin typeface="Arial" panose="020B0604020202090204" pitchFamily="34" charset="0"/>
                <a:ea typeface="+mn-ea"/>
                <a:cs typeface="+mn-cs"/>
              </a:rPr>
              <a:t>( knowledge based)</a:t>
            </a:r>
            <a:r>
              <a:rPr lang="zh-CN" altLang="en-US" sz="1200" b="0" i="0" u="none" strike="noStrike" kern="1200" baseline="0" dirty="0">
                <a:solidFill>
                  <a:schemeClr val="tx1"/>
                </a:solidFill>
                <a:latin typeface="Arial" panose="020B0604020202090204" pitchFamily="34" charset="0"/>
                <a:ea typeface="+mn-ea"/>
                <a:cs typeface="+mn-cs"/>
              </a:rPr>
              <a:t>：使用专家系统根据合法行为的规则集对被观测行为进行分类。</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机器学习法</a:t>
            </a:r>
            <a:r>
              <a:rPr lang="en-US" altLang="zh-CN" sz="1200" b="0" i="0" u="none" strike="noStrike" kern="1200" baseline="0" dirty="0">
                <a:solidFill>
                  <a:schemeClr val="tx1"/>
                </a:solidFill>
                <a:latin typeface="Arial" panose="020B0604020202090204" pitchFamily="34" charset="0"/>
                <a:ea typeface="+mn-ea"/>
                <a:cs typeface="+mn-cs"/>
              </a:rPr>
              <a:t>( machine- </a:t>
            </a:r>
            <a:r>
              <a:rPr lang="en-US" altLang="zh-CN" sz="1200" b="0" i="0" u="none" strike="noStrike" kern="1200" baseline="0" dirty="0" err="1">
                <a:solidFill>
                  <a:schemeClr val="tx1"/>
                </a:solidFill>
                <a:latin typeface="Arial" panose="020B0604020202090204" pitchFamily="34" charset="0"/>
                <a:ea typeface="+mn-ea"/>
                <a:cs typeface="+mn-cs"/>
              </a:rPr>
              <a:t>clearning</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：运用数据挖掘技术，自动化地根据由训练数据生成的模型，给被观测行为确定一个最合适的分类。</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有两个关键问题会影响到这些方法的性能，分别是效率和检测过程的开销。</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被监测的数据首先应参数化为预期的标准的指标，这些指标随后会用于分析过程。这个步骤确保了经由各种各样数据源收集而来的数据以标准的形式用于分析。</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统计方法使用捕获的传感器数据生成一个观测指标的统计曲线。最早的方法是使用单变量模型，即每一个指标都被看作一个独立的随机变量。然而，这种方式实在过于粗糙以至于无法高效地识别出入侵行为。之后，考虑指标之间关联的多变量模型应运而生，获得了更好的区分度。时序模型采用顺序和事件之间的时间来更好地区分行为。这些统计方法的优点主要有相对简单、计算开销较低、不需要关于行为预期的假设等。缺点则包括选择合适的指标达到误报和漏报的平衡十分困难，以及不是所有的行为都可以用这些方法进行建模。</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基于知识的方法是采用规则集对观测数据进行分类。这些规则通常在训练阶段中手动生成，将其特征化并归入到特定的分类中。这些规则可以采用诸如有限自动机、标准描述语言等形式化工具进行描述。在随后的检测阶段，它们被用来对观测数据进行分类。基于知识的方法的优点是具有健壮性和灵活性，主要缺点则是困难性、从数据中生成高质量知识的时间要求以及对辅助这一过程的技术专家的需求。</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机器学习方法是运用数据挖掘技术，利用标记过的训练数据自动化地生成模型。这个模型随后可以被用来持续地对观测数据进行分类，确定是正常数据还是异常数据。该方法的致命缺点是训练过程通常需要相当长的时间和相当大的计算资源。然而，一旦模型建立完毕，随后的分析则通常具有很高的效率。</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以下几种机器学习方法都曾被成功地尝试过：</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贝叶斯网络</a:t>
            </a:r>
            <a:r>
              <a:rPr lang="en-US" altLang="zh-CN" sz="1200" b="0" i="0" u="none" strike="noStrike" kern="1200" baseline="0" dirty="0">
                <a:solidFill>
                  <a:schemeClr val="tx1"/>
                </a:solidFill>
                <a:latin typeface="Arial" panose="020B0604020202090204" pitchFamily="34" charset="0"/>
                <a:ea typeface="+mn-ea"/>
                <a:cs typeface="+mn-cs"/>
              </a:rPr>
              <a:t>( Bayesian network)</a:t>
            </a:r>
            <a:r>
              <a:rPr lang="zh-CN" altLang="en-US" sz="1200" b="0" i="0" u="none" strike="noStrike" kern="1200" baseline="0" dirty="0">
                <a:solidFill>
                  <a:schemeClr val="tx1"/>
                </a:solidFill>
                <a:latin typeface="Arial" panose="020B0604020202090204" pitchFamily="34" charset="0"/>
                <a:ea typeface="+mn-ea"/>
                <a:cs typeface="+mn-cs"/>
              </a:rPr>
              <a:t>：编码观测指标之间的概率联系。</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马尔可夫模型</a:t>
            </a:r>
            <a:r>
              <a:rPr lang="en-US" altLang="zh-CN" sz="1200" b="0" i="0" u="none" strike="noStrike" kern="1200" baseline="0" dirty="0">
                <a:solidFill>
                  <a:schemeClr val="tx1"/>
                </a:solidFill>
                <a:latin typeface="Arial" panose="020B0604020202090204" pitchFamily="34" charset="0"/>
                <a:ea typeface="+mn-ea"/>
                <a:cs typeface="+mn-cs"/>
              </a:rPr>
              <a:t>( Markov model)</a:t>
            </a:r>
            <a:r>
              <a:rPr lang="zh-CN" altLang="en-US" sz="1200" b="0" i="0" u="none" strike="noStrike" kern="1200" baseline="0" dirty="0">
                <a:solidFill>
                  <a:schemeClr val="tx1"/>
                </a:solidFill>
                <a:latin typeface="Arial" panose="020B0604020202090204" pitchFamily="34" charset="0"/>
                <a:ea typeface="+mn-ea"/>
                <a:cs typeface="+mn-cs"/>
              </a:rPr>
              <a:t>：建立一套各种状态间的转移概率模型，这些状态可能也包括一些隐藏的、内联的状态。</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神经网络</a:t>
            </a:r>
            <a:r>
              <a:rPr lang="en-US" altLang="zh-CN" sz="1200" b="0" i="0" u="none" strike="noStrike" kern="1200" baseline="0" dirty="0">
                <a:solidFill>
                  <a:schemeClr val="tx1"/>
                </a:solidFill>
                <a:latin typeface="Arial" panose="020B0604020202090204" pitchFamily="34" charset="0"/>
                <a:ea typeface="+mn-ea"/>
                <a:cs typeface="+mn-cs"/>
              </a:rPr>
              <a:t>( neural network)</a:t>
            </a:r>
            <a:r>
              <a:rPr lang="zh-CN" altLang="en-US" sz="1200" b="0" i="0" u="none" strike="noStrike" kern="1200" baseline="0" dirty="0">
                <a:solidFill>
                  <a:schemeClr val="tx1"/>
                </a:solidFill>
                <a:latin typeface="Arial" panose="020B0604020202090204" pitchFamily="34" charset="0"/>
                <a:ea typeface="+mn-ea"/>
                <a:cs typeface="+mn-cs"/>
              </a:rPr>
              <a:t>：模仿人类大脑中的神经元和突触操作，对观测数据进行分类。</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模糊逻辑</a:t>
            </a:r>
            <a:r>
              <a:rPr lang="en-US" altLang="zh-CN" sz="1200" b="0" i="0" u="none" strike="noStrike" kern="1200" baseline="0" dirty="0">
                <a:solidFill>
                  <a:schemeClr val="tx1"/>
                </a:solidFill>
                <a:latin typeface="Arial" panose="020B0604020202090204" pitchFamily="34" charset="0"/>
                <a:ea typeface="+mn-ea"/>
                <a:cs typeface="+mn-cs"/>
              </a:rPr>
              <a:t>(fuzzy logic)</a:t>
            </a:r>
            <a:r>
              <a:rPr lang="zh-CN" altLang="en-US" sz="1200" b="0" i="0" u="none" strike="noStrike" kern="1200" baseline="0" dirty="0">
                <a:solidFill>
                  <a:schemeClr val="tx1"/>
                </a:solidFill>
                <a:latin typeface="Arial" panose="020B0604020202090204" pitchFamily="34" charset="0"/>
                <a:ea typeface="+mn-ea"/>
                <a:cs typeface="+mn-cs"/>
              </a:rPr>
              <a:t>：使用模糊集理论，该理论中推理是近似的，能够适应不确定性。</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遗传算法</a:t>
            </a:r>
            <a:r>
              <a:rPr lang="en-US" altLang="zh-CN" sz="1200" b="0" i="0" u="none" strike="noStrike" kern="1200" baseline="0" dirty="0">
                <a:solidFill>
                  <a:schemeClr val="tx1"/>
                </a:solidFill>
                <a:latin typeface="Arial" panose="020B0604020202090204" pitchFamily="34" charset="0"/>
                <a:ea typeface="+mn-ea"/>
                <a:cs typeface="+mn-cs"/>
              </a:rPr>
              <a:t>( genetic algorithm)</a:t>
            </a:r>
            <a:r>
              <a:rPr lang="zh-CN" altLang="en-US" sz="1200" b="0" i="0" u="none" strike="noStrike" kern="1200" baseline="0" dirty="0">
                <a:solidFill>
                  <a:schemeClr val="tx1"/>
                </a:solidFill>
                <a:latin typeface="Arial" panose="020B0604020202090204" pitchFamily="34" charset="0"/>
                <a:ea typeface="+mn-ea"/>
                <a:cs typeface="+mn-cs"/>
              </a:rPr>
              <a:t>：这是根据进化生物学而产生的技术，使用遗传、突变选择、重组等方法形成分类规则。</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聚类和离群检测</a:t>
            </a:r>
            <a:r>
              <a:rPr lang="en-US" altLang="zh-CN" sz="1200" b="0" i="0" u="none" strike="noStrike" kern="1200" baseline="0" dirty="0">
                <a:solidFill>
                  <a:schemeClr val="tx1"/>
                </a:solidFill>
                <a:latin typeface="Arial" panose="020B0604020202090204" pitchFamily="34" charset="0"/>
                <a:ea typeface="+mn-ea"/>
                <a:cs typeface="+mn-cs"/>
              </a:rPr>
              <a:t>( clustering and outlier detection)</a:t>
            </a:r>
            <a:r>
              <a:rPr lang="zh-CN" altLang="en-US" sz="1200" b="0" i="0" u="none" strike="noStrike" kern="1200" baseline="0" dirty="0">
                <a:solidFill>
                  <a:schemeClr val="tx1"/>
                </a:solidFill>
                <a:latin typeface="Arial" panose="020B0604020202090204" pitchFamily="34" charset="0"/>
                <a:ea typeface="+mn-ea"/>
                <a:cs typeface="+mn-cs"/>
              </a:rPr>
              <a:t>：基于相似性或者距离向量对观测数据进行分组，将其归入不同的集群中，进而对随后的数据进行识别，确认其究竟是属于某一个集群，还是一个离群数据。</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机器学习方法的优点是它们的灵活性、适应性，以及抓住观测指标之间内在联系的能力。它们的缺点则是对有关可接受行为假设的依赖、目前无法接受的误报率，以及较高的资源开销。 </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在</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所使用的异常检测方法中，尤其是机器学习方法，一个关键的限制是它们通常只使用合法数据进行训练，不像</a:t>
            </a:r>
            <a:r>
              <a:rPr lang="en-US" altLang="zh-CN" sz="1200" b="0" i="0" u="none" strike="noStrike" kern="1200" baseline="0" dirty="0">
                <a:solidFill>
                  <a:schemeClr val="tx1"/>
                </a:solidFill>
                <a:latin typeface="Arial" panose="020B0604020202090204" pitchFamily="34" charset="0"/>
                <a:ea typeface="+mn-ea"/>
                <a:cs typeface="+mn-cs"/>
              </a:rPr>
              <a:t>[CHANO9]</a:t>
            </a:r>
            <a:r>
              <a:rPr lang="zh-CN" altLang="en-US" sz="1200" b="0" i="0" u="none" strike="noStrike" kern="1200" baseline="0" dirty="0">
                <a:solidFill>
                  <a:schemeClr val="tx1"/>
                </a:solidFill>
                <a:latin typeface="Arial" panose="020B0604020202090204" pitchFamily="34" charset="0"/>
                <a:ea typeface="+mn-ea"/>
                <a:cs typeface="+mn-cs"/>
              </a:rPr>
              <a:t>调研的其他方法，同时使用合法的和异常的训练数据。异常训练数据的缺乏限制了上面列出的一些技术的效果，因为这些异常训练数据可能有助于发现当前未知的新攻击。</a:t>
            </a:r>
          </a:p>
          <a:p>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27</a:t>
            </a:fld>
            <a:endParaRPr lang="zh-CN" altLang="en-US"/>
          </a:p>
        </p:txBody>
      </p:sp>
    </p:spTree>
    <p:extLst>
      <p:ext uri="{BB962C8B-B14F-4D97-AF65-F5344CB8AC3E}">
        <p14:creationId xmlns:p14="http://schemas.microsoft.com/office/powerpoint/2010/main" val="916707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Arial" panose="020B0604020202090204" pitchFamily="34" charset="0"/>
                <a:ea typeface="+mn-ea"/>
                <a:cs typeface="+mn-cs"/>
              </a:rPr>
              <a:t>身份认证设备、访问控制设施和防火墙在阻断入侵方面都起到了一定的作用。另一道防线是入侵检测，它也是近年来许多研究的热点。使得入侵检测成为研究热点的原因主要表现在：</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1.如果能快速地检测到入侵，就可以在损害发生或者数据受到威胁之前，将入侵者识别出来并将其逐出系统。即使未能及时地检测出入侵者，但越早检测到入侵，则对系统造成的损失越小，而且越容易进行快速的恢复。</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2.有效的IDS可以作为一个威慑，从而达到阻止入侵的目的。</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3.</a:t>
            </a:r>
            <a:r>
              <a:rPr lang="zh-CN" altLang="en-US" sz="1200" b="0" i="0" u="none" strike="noStrike" kern="1200" baseline="0" dirty="0">
                <a:solidFill>
                  <a:schemeClr val="tx1"/>
                </a:solidFill>
                <a:latin typeface="Arial" panose="020B0604020202090204" pitchFamily="34" charset="0"/>
                <a:ea typeface="+mn-ea"/>
                <a:cs typeface="+mn-cs"/>
              </a:rPr>
              <a:t>入</a:t>
            </a:r>
            <a:r>
              <a:rPr lang="en-US" altLang="zh-CN" sz="1200" b="0" i="0" u="none" strike="noStrike" kern="1200" baseline="0" dirty="0" err="1">
                <a:solidFill>
                  <a:schemeClr val="tx1"/>
                </a:solidFill>
                <a:latin typeface="Arial" panose="020B0604020202090204" pitchFamily="34" charset="0"/>
                <a:ea typeface="+mn-ea"/>
                <a:cs typeface="+mn-cs"/>
              </a:rPr>
              <a:t>侵检测可以收集关于入侵技术的信息，用于增强入侵防护系统的防护能力</a:t>
            </a:r>
            <a:r>
              <a:rPr lang="en-US" altLang="zh-CN" sz="1200" b="0" i="0" u="none" strike="noStrike" kern="1200" baseline="0" dirty="0">
                <a:solidFill>
                  <a:schemeClr val="tx1"/>
                </a:solidFill>
                <a:latin typeface="Arial" panose="020B0604020202090204" pitchFamily="34" charset="0"/>
                <a:ea typeface="+mn-ea"/>
                <a:cs typeface="+mn-cs"/>
              </a:rPr>
              <a:t>。</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入侵检测基于如下假设：入侵者的行为和合法用户的行为之间存在可以量化的差别。当然，我们不能期望入侵者的攻击和一个授权用户对资源的正常使用之间有清晰、精确的区分。事实上，我们认为两者之间会有一些重叠的部分。</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图8-1抽象地指出这样一个本质：检测任务和入侵检测系统的设计者的期望永远是对立的。尽管入侵者的典型行为与授权用户的典型行为不同，但这些行为间仍有重叠部分。因此，如果对入侵者行为的定义过于宽松，虽然能够发现更多的入侵者，但是也容易导致大量的误报( false positive</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err="1">
                <a:solidFill>
                  <a:schemeClr val="tx1"/>
                </a:solidFill>
                <a:latin typeface="Arial" panose="020B0604020202090204" pitchFamily="34" charset="0"/>
                <a:ea typeface="+mn-ea"/>
                <a:cs typeface="+mn-cs"/>
              </a:rPr>
              <a:t>即将授权用户误认为入侵者。相反，如果对入侵者行为的定义过于严格，这将导致漏报</a:t>
            </a:r>
            <a:r>
              <a:rPr lang="en-US" altLang="zh-CN" sz="1200" b="0" i="0" u="none" strike="noStrike" kern="1200" baseline="0" dirty="0">
                <a:solidFill>
                  <a:schemeClr val="tx1"/>
                </a:solidFill>
                <a:latin typeface="Arial" panose="020B0604020202090204" pitchFamily="34" charset="0"/>
                <a:ea typeface="+mn-ea"/>
                <a:cs typeface="+mn-cs"/>
              </a:rPr>
              <a:t>( false negative)增加，可能漏过真实的入侵者。因此，人侵检测系统的实践是一门折中的艺术。检测率是指被检测到的攻击在所有攻击中所占的比例，误报率是指误报数量在正常使用中所占的比例。理想状态下，我们的期望是IDS拥有较高的检测率，与此同时，误报率尽可能小。</a:t>
            </a:r>
          </a:p>
          <a:p>
            <a:endParaRPr lang="en-US" altLang="zh-CN" sz="1200" b="0" i="0" u="none" strike="noStrike" kern="1200" baseline="0" dirty="0">
              <a:solidFill>
                <a:schemeClr val="tx1"/>
              </a:solidFill>
              <a:latin typeface="Arial" panose="020B0604020202090204" pitchFamily="34" charset="0"/>
              <a:ea typeface="+mn-ea"/>
              <a:cs typeface="+mn-cs"/>
            </a:endParaRP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在 </a:t>
            </a:r>
            <a:r>
              <a:rPr lang="en-US" altLang="zh-CN" sz="1200" b="0" i="0" u="none" strike="noStrike" kern="1200" baseline="0" dirty="0" err="1">
                <a:solidFill>
                  <a:schemeClr val="tx1"/>
                </a:solidFill>
                <a:latin typeface="Arial" panose="020B0604020202090204" pitchFamily="34" charset="0"/>
                <a:ea typeface="+mn-ea"/>
                <a:cs typeface="+mn-cs"/>
              </a:rPr>
              <a:t>Anderson的一项重要的早期研究</a:t>
            </a:r>
            <a:r>
              <a:rPr lang="en-US" altLang="zh-CN" sz="1200" b="0" i="0" u="none" strike="noStrike" kern="1200" baseline="0" dirty="0">
                <a:solidFill>
                  <a:schemeClr val="tx1"/>
                </a:solidFill>
                <a:latin typeface="Arial" panose="020B0604020202090204" pitchFamily="34" charset="0"/>
                <a:ea typeface="+mn-ea"/>
                <a:cs typeface="+mn-cs"/>
              </a:rPr>
              <a:t>[ANDE80]中，假定某个系统能够合理确定外部攻击者与合法用户之间的区别。合法用户的行为模式可以通过观察合理的历史行为记录建立起来，与这样的模式有显著差异的行为能够被检测出来。 </a:t>
            </a:r>
            <a:r>
              <a:rPr lang="en-US" altLang="zh-CN" sz="1200" b="0" i="0" u="none" strike="noStrike" kern="1200" baseline="0" dirty="0" err="1">
                <a:solidFill>
                  <a:schemeClr val="tx1"/>
                </a:solidFill>
                <a:latin typeface="Arial" panose="020B0604020202090204" pitchFamily="34" charset="0"/>
                <a:ea typeface="+mn-ea"/>
                <a:cs typeface="+mn-cs"/>
              </a:rPr>
              <a:t>Anderson指出，检测内部攻击者</a:t>
            </a:r>
            <a:r>
              <a:rPr lang="en-US" altLang="zh-CN"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err="1">
                <a:solidFill>
                  <a:schemeClr val="tx1"/>
                </a:solidFill>
                <a:latin typeface="Arial" panose="020B0604020202090204" pitchFamily="34" charset="0"/>
                <a:ea typeface="+mn-ea"/>
                <a:cs typeface="+mn-cs"/>
              </a:rPr>
              <a:t>合法用户以非授权的方式执行操作</a:t>
            </a:r>
            <a:r>
              <a:rPr lang="en-US" altLang="zh-CN" sz="1200" b="0" i="0" u="none" strike="noStrike" kern="1200" baseline="0" dirty="0">
                <a:solidFill>
                  <a:schemeClr val="tx1"/>
                </a:solidFill>
                <a:latin typeface="Arial" panose="020B0604020202090204" pitchFamily="34" charset="0"/>
                <a:ea typeface="+mn-ea"/>
                <a:cs typeface="+mn-cs"/>
              </a:rPr>
              <a:t>)将困难得多，因为此时异常和正常行为的差异可能会很小。Anderson总结认为仅通过查找异常行为不能检测出这种违规使用。但通过巧妙地定义表示非授权使用的条件集，仍然可能检测到违法者。这些结论在1980年得出，至今仍然使用。</a:t>
            </a:r>
          </a:p>
          <a:p>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28</a:t>
            </a:fld>
            <a:endParaRPr lang="zh-CN" altLang="en-US"/>
          </a:p>
        </p:txBody>
      </p:sp>
    </p:spTree>
    <p:extLst>
      <p:ext uri="{BB962C8B-B14F-4D97-AF65-F5344CB8AC3E}">
        <p14:creationId xmlns:p14="http://schemas.microsoft.com/office/powerpoint/2010/main" val="33707005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征或启发式检测是通过观测系统中的事件来检测入侵。该方法是利用一组特征模式数据或者一组特征化的规则来确定观测到的数据究竟是正常的还是异常的。</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特征方法是用一个大的已知恶意数据模式的集合去匹配系统中或发送到网络中的数据。特征集合需要足够大，这样可以在尽可能减小误报率的同时检测到最多的恶意数据。该方法被广泛应用于反病毒产品、网络流量扫描代理以及</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中。它的优点是相对较低的时间和资源开销，以及它的广泛可用性。缺点则是需要大量的精力来实时识别和检查新的恶意软件并为它们创建特征，以便系统能够识别它们。此外它也没有办法检测到没有任何特征可言的</a:t>
            </a:r>
            <a:r>
              <a:rPr lang="en-US" altLang="zh-CN" sz="1200" b="0" i="0" u="none" strike="noStrike" kern="1200" baseline="0" dirty="0">
                <a:solidFill>
                  <a:schemeClr val="tx1"/>
                </a:solidFill>
                <a:latin typeface="Arial" panose="020B0604020202090204" pitchFamily="34" charset="0"/>
                <a:ea typeface="+mn-ea"/>
                <a:cs typeface="+mn-cs"/>
              </a:rPr>
              <a:t>0-day</a:t>
            </a:r>
            <a:r>
              <a:rPr lang="zh-CN" altLang="en-US" sz="1200" b="0" i="0" u="none" strike="noStrike" kern="1200" baseline="0" dirty="0">
                <a:solidFill>
                  <a:schemeClr val="tx1"/>
                </a:solidFill>
                <a:latin typeface="Arial" panose="020B0604020202090204" pitchFamily="34" charset="0"/>
                <a:ea typeface="+mn-ea"/>
                <a:cs typeface="+mn-cs"/>
              </a:rPr>
              <a:t>攻击。</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基于规则的启发式识别是采用规则来识别已知的渗透或者利用已知漏洞进行的渗透。规则还可用来识别可疑行为，即使该行为并未超出已建立的可用模式范围。通常，系统中使用的规则与特定的机器和操作系统有关。开发这样的规则最有效的方法是分析从 </a:t>
            </a:r>
            <a:r>
              <a:rPr lang="en-US" altLang="zh-CN" sz="1200" b="0" i="0" u="none" strike="noStrike" kern="1200" baseline="0" dirty="0">
                <a:solidFill>
                  <a:schemeClr val="tx1"/>
                </a:solidFill>
                <a:latin typeface="Arial" panose="020B0604020202090204" pitchFamily="34" charset="0"/>
                <a:ea typeface="+mn-ea"/>
                <a:cs typeface="+mn-cs"/>
              </a:rPr>
              <a:t>Internet</a:t>
            </a:r>
            <a:r>
              <a:rPr lang="zh-CN" altLang="en-US" sz="1200" b="0" i="0" u="none" strike="noStrike" kern="1200" baseline="0" dirty="0">
                <a:solidFill>
                  <a:schemeClr val="tx1"/>
                </a:solidFill>
                <a:latin typeface="Arial" panose="020B0604020202090204" pitchFamily="34" charset="0"/>
                <a:ea typeface="+mn-ea"/>
                <a:cs typeface="+mn-cs"/>
              </a:rPr>
              <a:t>上收集到的攻击工具和脚本。这些规则可以作为由知识渊博的安全人员制定的规则的补充。在后一种情况下，正常的过程是采访系统管理员和安全分析员以收集一套已知的渗透场景和威胁目标系统安全的关键事件。</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我们将在</a:t>
            </a:r>
            <a:r>
              <a:rPr lang="en-US" altLang="zh-CN" sz="1200" b="0" i="0" u="none" strike="noStrike" kern="1200" baseline="0" dirty="0">
                <a:solidFill>
                  <a:schemeClr val="tx1"/>
                </a:solidFill>
                <a:latin typeface="Arial" panose="020B0604020202090204" pitchFamily="34" charset="0"/>
                <a:ea typeface="+mn-ea"/>
                <a:cs typeface="+mn-cs"/>
              </a:rPr>
              <a:t>8.9</a:t>
            </a:r>
            <a:r>
              <a:rPr lang="zh-CN" altLang="en-US" sz="1200" b="0" i="0" u="none" strike="noStrike" kern="1200" baseline="0" dirty="0">
                <a:solidFill>
                  <a:schemeClr val="tx1"/>
                </a:solidFill>
                <a:latin typeface="Arial" panose="020B0604020202090204" pitchFamily="34" charset="0"/>
                <a:ea typeface="+mn-ea"/>
                <a:cs typeface="+mn-cs"/>
              </a:rPr>
              <a:t>节讨论</a:t>
            </a:r>
            <a:r>
              <a:rPr lang="en-US" altLang="zh-CN" sz="1200" b="0" i="0" u="none" strike="noStrike" kern="1200" baseline="0" dirty="0">
                <a:solidFill>
                  <a:schemeClr val="tx1"/>
                </a:solidFill>
                <a:latin typeface="Arial" panose="020B0604020202090204" pitchFamily="34" charset="0"/>
                <a:ea typeface="+mn-ea"/>
                <a:cs typeface="+mn-cs"/>
              </a:rPr>
              <a:t>Snot</a:t>
            </a:r>
            <a:r>
              <a:rPr lang="zh-CN" altLang="en-US" sz="1200" b="0" i="0" u="none" strike="noStrike" kern="1200" baseline="0" dirty="0">
                <a:solidFill>
                  <a:schemeClr val="tx1"/>
                </a:solidFill>
                <a:latin typeface="Arial" panose="020B0604020202090204" pitchFamily="34" charset="0"/>
                <a:ea typeface="+mn-ea"/>
                <a:cs typeface="+mn-cs"/>
              </a:rPr>
              <a:t>系统，这是一个基于规则的</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实例，它拥有一个大的规则集合用来检测各种各样的网络攻击。</a:t>
            </a:r>
          </a:p>
          <a:p>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29</a:t>
            </a:fld>
            <a:endParaRPr lang="zh-CN" altLang="en-US"/>
          </a:p>
        </p:txBody>
      </p:sp>
    </p:spTree>
    <p:extLst>
      <p:ext uri="{BB962C8B-B14F-4D97-AF65-F5344CB8AC3E}">
        <p14:creationId xmlns:p14="http://schemas.microsoft.com/office/powerpoint/2010/main" val="36851939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包括三个逻辑组件：</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传感器</a:t>
            </a:r>
            <a:r>
              <a:rPr lang="en-US" altLang="zh-CN" sz="1200" b="0" i="0" u="none" strike="noStrike" kern="1200" baseline="0" dirty="0">
                <a:solidFill>
                  <a:schemeClr val="tx1"/>
                </a:solidFill>
                <a:latin typeface="Arial" panose="020B0604020202090204" pitchFamily="34" charset="0"/>
                <a:ea typeface="+mn-ea"/>
                <a:cs typeface="+mn-cs"/>
              </a:rPr>
              <a:t>( sensor)</a:t>
            </a:r>
            <a:r>
              <a:rPr lang="zh-CN" altLang="en-US" sz="1200" b="0" i="0" u="none" strike="noStrike" kern="1200" baseline="0" dirty="0">
                <a:solidFill>
                  <a:schemeClr val="tx1"/>
                </a:solidFill>
                <a:latin typeface="Arial" panose="020B0604020202090204" pitchFamily="34" charset="0"/>
                <a:ea typeface="+mn-ea"/>
                <a:cs typeface="+mn-cs"/>
              </a:rPr>
              <a:t>：传感器负责收集数据。传感器的输入可以是包含入侵证据的系统的任何一部分。传感器输入的类型包括网络数据包、日志文件和系统调用迹。传感器收集并向分析器转发这些信息。</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分析器</a:t>
            </a:r>
            <a:r>
              <a:rPr lang="en-US" altLang="zh-CN" sz="1200" b="0" i="0" u="none" strike="noStrike" kern="1200" baseline="0" dirty="0">
                <a:solidFill>
                  <a:schemeClr val="tx1"/>
                </a:solidFill>
                <a:latin typeface="Arial" panose="020B0604020202090204" pitchFamily="34" charset="0"/>
                <a:ea typeface="+mn-ea"/>
                <a:cs typeface="+mn-cs"/>
              </a:rPr>
              <a:t>( analyzer)</a:t>
            </a:r>
            <a:r>
              <a:rPr lang="zh-CN" altLang="en-US" sz="1200" b="0" i="0" u="none" strike="noStrike" kern="1200" baseline="0" dirty="0">
                <a:solidFill>
                  <a:schemeClr val="tx1"/>
                </a:solidFill>
                <a:latin typeface="Arial" panose="020B0604020202090204" pitchFamily="34" charset="0"/>
                <a:ea typeface="+mn-ea"/>
                <a:cs typeface="+mn-cs"/>
              </a:rPr>
              <a:t>：分析器从一个或多个传感器或其他分析器接收输入。分析器负责确定是否发生了入侵。此组件的输出表明是否发生了入侵。输出可以包含支持入侵发生这一结论的证据。分析器可以提供指导，用于判断什么活动是入侵导致的。传感器的输入也可以被存储起来用于将来的分析，这些输入可以在存储器或者数据库组件中进行检查。</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用户接口</a:t>
            </a:r>
            <a:r>
              <a:rPr lang="en-US" altLang="zh-CN" sz="1200" b="0" i="0" u="none" strike="noStrike" kern="1200" baseline="0" dirty="0">
                <a:solidFill>
                  <a:schemeClr val="tx1"/>
                </a:solidFill>
                <a:latin typeface="Arial" panose="020B0604020202090204" pitchFamily="34" charset="0"/>
                <a:ea typeface="+mn-ea"/>
                <a:cs typeface="+mn-cs"/>
              </a:rPr>
              <a:t>( user interface)</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的用户接口使用户能够查看系统输出或控制系统的行为。在某些系统，用户接口可以被看作是经理、主管或者控制台组件。</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可以只使用一个传感器和分析器，例如典型的一台主机上的</a:t>
            </a:r>
            <a:r>
              <a:rPr lang="en-US" altLang="zh-CN" sz="1200" b="0" i="0" u="none" strike="noStrike" kern="1200" baseline="0" dirty="0">
                <a:solidFill>
                  <a:schemeClr val="tx1"/>
                </a:solidFill>
                <a:latin typeface="Arial" panose="020B0604020202090204" pitchFamily="34" charset="0"/>
                <a:ea typeface="+mn-ea"/>
                <a:cs typeface="+mn-cs"/>
              </a:rPr>
              <a:t>HIDS</a:t>
            </a:r>
            <a:r>
              <a:rPr lang="zh-CN" altLang="en-US" sz="1200" b="0" i="0" u="none" strike="noStrike" kern="1200" baseline="0" dirty="0">
                <a:solidFill>
                  <a:schemeClr val="tx1"/>
                </a:solidFill>
                <a:latin typeface="Arial" panose="020B0604020202090204" pitchFamily="34" charset="0"/>
                <a:ea typeface="+mn-ea"/>
                <a:cs typeface="+mn-cs"/>
              </a:rPr>
              <a:t>或者一个防火墙设备上的</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。更为复杂的</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可以在主机或者网络设备上使用多个传感器，并发送信息到个中心分析器和一个分布式结构的用户接口。</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可被分为如下几类</a:t>
            </a:r>
            <a:r>
              <a:rPr lang="en-US" altLang="zh-CN" sz="1200" b="0" i="0" u="none" strike="noStrike" kern="1200" baseline="0" dirty="0">
                <a:solidFill>
                  <a:schemeClr val="tx1"/>
                </a:solidFill>
                <a:latin typeface="Arial" panose="020B0604020202090204" pitchFamily="34" charset="0"/>
                <a:ea typeface="+mn-ea"/>
                <a:cs typeface="+mn-cs"/>
              </a:rPr>
              <a:t>:</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基于主机的</a:t>
            </a:r>
            <a:r>
              <a:rPr lang="en-US" altLang="zh-CN" sz="1200" b="0" i="0" u="none" strike="noStrike" kern="1200" baseline="0" dirty="0">
                <a:solidFill>
                  <a:schemeClr val="tx1"/>
                </a:solidFill>
                <a:latin typeface="Arial" panose="020B0604020202090204" pitchFamily="34" charset="0"/>
                <a:ea typeface="+mn-ea"/>
                <a:cs typeface="+mn-cs"/>
              </a:rPr>
              <a:t>IDS(HIDS)</a:t>
            </a:r>
            <a:r>
              <a:rPr lang="zh-CN" altLang="en-US" sz="1200" b="0" i="0" u="none" strike="noStrike" kern="1200" baseline="0" dirty="0">
                <a:solidFill>
                  <a:schemeClr val="tx1"/>
                </a:solidFill>
                <a:latin typeface="Arial" panose="020B0604020202090204" pitchFamily="34" charset="0"/>
                <a:ea typeface="+mn-ea"/>
                <a:cs typeface="+mn-cs"/>
              </a:rPr>
              <a:t>：监测一台主机的特征和该主机发生的与可疑活动相关的事件，例如进程识别器、进程产生的系统调用等，用作可疑活动的证据。</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基于网络的</a:t>
            </a:r>
            <a:r>
              <a:rPr lang="en-US" altLang="zh-CN" sz="1200" b="0" i="0" u="none" strike="noStrike" kern="1200" baseline="0" dirty="0">
                <a:solidFill>
                  <a:schemeClr val="tx1"/>
                </a:solidFill>
                <a:latin typeface="Arial" panose="020B0604020202090204" pitchFamily="34" charset="0"/>
                <a:ea typeface="+mn-ea"/>
                <a:cs typeface="+mn-cs"/>
              </a:rPr>
              <a:t>IDS(NIDS)</a:t>
            </a:r>
            <a:r>
              <a:rPr lang="zh-CN" altLang="en-US" sz="1200" b="0" i="0" u="none" strike="noStrike" kern="1200" baseline="0" dirty="0">
                <a:solidFill>
                  <a:schemeClr val="tx1"/>
                </a:solidFill>
                <a:latin typeface="Arial" panose="020B0604020202090204" pitchFamily="34" charset="0"/>
                <a:ea typeface="+mn-ea"/>
                <a:cs typeface="+mn-cs"/>
              </a:rPr>
              <a:t>：监测特定的网段或设备的流量并分析网络、传输和应用协议，用以识别可疑的活动。</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分布式或混合式</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：通常是将主机的传感器和网络的传感器收集到的信息相结合，并汇总到一个中央分析器中，这样能够更好地识别入侵活动并做出响应。</a:t>
            </a:r>
          </a:p>
          <a:p>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30</a:t>
            </a:fld>
            <a:endParaRPr lang="zh-CN" altLang="en-US"/>
          </a:p>
        </p:txBody>
      </p:sp>
    </p:spTree>
    <p:extLst>
      <p:ext uri="{BB962C8B-B14F-4D97-AF65-F5344CB8AC3E}">
        <p14:creationId xmlns:p14="http://schemas.microsoft.com/office/powerpoint/2010/main" val="3593701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活动家</a:t>
            </a:r>
            <a:r>
              <a:rPr lang="en-US" altLang="zh-CN" sz="1200" b="0" i="0" u="none" strike="noStrike" kern="1200" baseline="0" dirty="0">
                <a:solidFill>
                  <a:schemeClr val="tx1"/>
                </a:solidFill>
                <a:latin typeface="Arial" panose="020B0604020202090204" pitchFamily="34" charset="0"/>
                <a:ea typeface="+mn-ea"/>
                <a:cs typeface="+mn-cs"/>
              </a:rPr>
              <a:t>( activist)：他们通常是工作在内部的个人，或者更大的外部攻击者组织的一员。他们的动机通常是社会或者政治事业。他们也作为黑客主义者而为人们所熟知，但技能水平通常很低。他们攻击的目的主要是促进和宣传他们的事业，通常采取的手段是破坏网站、拒绝服务攻击、窃取和散布能导致攻击目标妥协或者对其进行负面宣传的数据等。最近众所周知的例子包括 </a:t>
            </a:r>
            <a:r>
              <a:rPr lang="en-US" altLang="zh-CN" sz="1200" b="0" i="0" u="none" strike="noStrike" kern="1200" baseline="0" dirty="0" err="1">
                <a:solidFill>
                  <a:schemeClr val="tx1"/>
                </a:solidFill>
                <a:latin typeface="Arial" panose="020B0604020202090204" pitchFamily="34" charset="0"/>
                <a:ea typeface="+mn-ea"/>
                <a:cs typeface="+mn-cs"/>
              </a:rPr>
              <a:t>Anonymous和</a:t>
            </a:r>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LulzSec等组织从事的活动、切尔西</a:t>
            </a:r>
            <a:r>
              <a:rPr lang="en-US" altLang="zh-CN"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err="1">
                <a:solidFill>
                  <a:schemeClr val="tx1"/>
                </a:solidFill>
                <a:latin typeface="Arial" panose="020B0604020202090204" pitchFamily="34" charset="0"/>
                <a:ea typeface="+mn-ea"/>
                <a:cs typeface="+mn-cs"/>
              </a:rPr>
              <a:t>从前叫布兰德利</a:t>
            </a:r>
            <a:r>
              <a:rPr lang="en-US" altLang="zh-CN"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err="1">
                <a:solidFill>
                  <a:schemeClr val="tx1"/>
                </a:solidFill>
                <a:latin typeface="Arial" panose="020B0604020202090204" pitchFamily="34" charset="0"/>
                <a:ea typeface="+mn-ea"/>
                <a:cs typeface="+mn-cs"/>
              </a:rPr>
              <a:t>曼宁</a:t>
            </a:r>
            <a:r>
              <a:rPr lang="en-US" altLang="zh-CN" sz="1200" b="0" i="0" u="none" strike="noStrike" kern="1200" baseline="0" dirty="0">
                <a:solidFill>
                  <a:schemeClr val="tx1"/>
                </a:solidFill>
                <a:latin typeface="Arial" panose="020B0604020202090204" pitchFamily="34" charset="0"/>
                <a:ea typeface="+mn-ea"/>
                <a:cs typeface="+mn-cs"/>
              </a:rPr>
              <a:t>( Chelsea Manning)</a:t>
            </a:r>
            <a:r>
              <a:rPr lang="en-US" altLang="zh-CN" sz="1200" b="0" i="0" u="none" strike="noStrike" kern="1200" baseline="0" dirty="0" err="1">
                <a:solidFill>
                  <a:schemeClr val="tx1"/>
                </a:solidFill>
                <a:latin typeface="Arial" panose="020B0604020202090204" pitchFamily="34" charset="0"/>
                <a:ea typeface="+mn-ea"/>
                <a:cs typeface="+mn-cs"/>
              </a:rPr>
              <a:t>和爱德华·斯诺登</a:t>
            </a:r>
            <a:r>
              <a:rPr lang="en-US" altLang="zh-CN" sz="1200" b="0" i="0" u="none" strike="noStrike" kern="1200" baseline="0" dirty="0">
                <a:solidFill>
                  <a:schemeClr val="tx1"/>
                </a:solidFill>
                <a:latin typeface="Arial" panose="020B0604020202090204" pitchFamily="34" charset="0"/>
                <a:ea typeface="+mn-ea"/>
                <a:cs typeface="+mn-cs"/>
              </a:rPr>
              <a:t>( Edward Snowden)</a:t>
            </a:r>
            <a:r>
              <a:rPr lang="en-US" altLang="zh-CN" sz="1200" b="0" i="0" u="none" strike="noStrike" kern="1200" baseline="0" dirty="0" err="1">
                <a:solidFill>
                  <a:schemeClr val="tx1"/>
                </a:solidFill>
                <a:latin typeface="Arial" panose="020B0604020202090204" pitchFamily="34" charset="0"/>
                <a:ea typeface="+mn-ea"/>
                <a:cs typeface="+mn-cs"/>
              </a:rPr>
              <a:t>从事的活动</a:t>
            </a:r>
            <a:r>
              <a:rPr lang="en-US" altLang="zh-CN" sz="1200" b="0" i="0" u="none" strike="noStrike" kern="1200" baseline="0" dirty="0">
                <a:solidFill>
                  <a:schemeClr val="tx1"/>
                </a:solidFill>
                <a:latin typeface="Arial" panose="020B0604020202090204" pitchFamily="34" charset="0"/>
                <a:ea typeface="+mn-ea"/>
                <a:cs typeface="+mn-cs"/>
              </a:rPr>
              <a:t>。</a:t>
            </a: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4</a:t>
            </a:fld>
            <a:endParaRPr lang="zh-CN" altLang="en-US"/>
          </a:p>
        </p:txBody>
      </p:sp>
    </p:spTree>
    <p:extLst>
      <p:ext uri="{BB962C8B-B14F-4D97-AF65-F5344CB8AC3E}">
        <p14:creationId xmlns:p14="http://schemas.microsoft.com/office/powerpoint/2010/main" val="3926933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基于主机的</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向易受攻击或敏感的系统中添加专用的安全软件层，实例包括数据库服务器和管理系统。基于主机的</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以多种方式监测系统上的活动，目的是检测系统上的可疑行为。在某些情况下，正如我们将在</a:t>
            </a:r>
            <a:r>
              <a:rPr lang="en-US" altLang="zh-CN" sz="1200" b="0" i="0" u="none" strike="noStrike" kern="1200" baseline="0" dirty="0">
                <a:solidFill>
                  <a:schemeClr val="tx1"/>
                </a:solidFill>
                <a:latin typeface="Arial" panose="020B0604020202090204" pitchFamily="34" charset="0"/>
                <a:ea typeface="+mn-ea"/>
                <a:cs typeface="+mn-cs"/>
              </a:rPr>
              <a:t>9.6</a:t>
            </a:r>
            <a:r>
              <a:rPr lang="zh-CN" altLang="en-US" sz="1200" b="0" i="0" u="none" strike="noStrike" kern="1200" baseline="0" dirty="0">
                <a:solidFill>
                  <a:schemeClr val="tx1"/>
                </a:solidFill>
                <a:latin typeface="Arial" panose="020B0604020202090204" pitchFamily="34" charset="0"/>
                <a:ea typeface="+mn-ea"/>
                <a:cs typeface="+mn-cs"/>
              </a:rPr>
              <a:t>节讨论的那样，</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可以在任何损害发生之前阻止攻击，但它的主要目的还是检测入侵、记录可疑事件，并发送警报。</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基于主机的</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的主要优点是，它可以检测外部和内部入侵，这一点是基于网络的</a:t>
            </a:r>
            <a:r>
              <a:rPr lang="en-US" altLang="zh-CN" sz="1200" b="0" i="0" u="none" strike="noStrike" kern="1200" baseline="0" dirty="0">
                <a:solidFill>
                  <a:schemeClr val="tx1"/>
                </a:solidFill>
                <a:latin typeface="Arial" panose="020B0604020202090204" pitchFamily="34" charset="0"/>
                <a:ea typeface="+mn-ea"/>
                <a:cs typeface="+mn-cs"/>
              </a:rPr>
              <a:t>IDS </a:t>
            </a:r>
            <a:r>
              <a:rPr lang="zh-CN" altLang="en-US" sz="1200" b="0" i="0" u="none" strike="noStrike" kern="1200" baseline="0" dirty="0">
                <a:solidFill>
                  <a:schemeClr val="tx1"/>
                </a:solidFill>
                <a:latin typeface="Arial" panose="020B0604020202090204" pitchFamily="34" charset="0"/>
                <a:ea typeface="+mn-ea"/>
                <a:cs typeface="+mn-cs"/>
              </a:rPr>
              <a:t>或者防火墙所不及的。正如我们先前所言，基于主机的</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可以使用异常、特征、启发式方法来检测未授权的行为。我们首先介绍一下用于</a:t>
            </a:r>
            <a:r>
              <a:rPr lang="en-US" altLang="zh-CN" sz="1200" b="0" i="0" u="none" strike="noStrike" kern="1200" baseline="0" dirty="0">
                <a:solidFill>
                  <a:schemeClr val="tx1"/>
                </a:solidFill>
                <a:latin typeface="Arial" panose="020B0604020202090204" pitchFamily="34" charset="0"/>
                <a:ea typeface="+mn-ea"/>
                <a:cs typeface="+mn-cs"/>
              </a:rPr>
              <a:t>HIDS</a:t>
            </a:r>
            <a:r>
              <a:rPr lang="zh-CN" altLang="en-US" sz="1200" b="0" i="0" u="none" strike="noStrike" kern="1200" baseline="0" dirty="0">
                <a:solidFill>
                  <a:schemeClr val="tx1"/>
                </a:solidFill>
                <a:latin typeface="Arial" panose="020B0604020202090204" pitchFamily="34" charset="0"/>
                <a:ea typeface="+mn-ea"/>
                <a:cs typeface="+mn-cs"/>
              </a:rPr>
              <a:t>的常见数据源和传感器，然后继续讨论异常、特征和启发式方法如何应用在</a:t>
            </a:r>
            <a:r>
              <a:rPr lang="en-US" altLang="zh-CN" sz="1200" b="0" i="0" u="none" strike="noStrike" kern="1200" baseline="0" dirty="0">
                <a:solidFill>
                  <a:schemeClr val="tx1"/>
                </a:solidFill>
                <a:latin typeface="Arial" panose="020B0604020202090204" pitchFamily="34" charset="0"/>
                <a:ea typeface="+mn-ea"/>
                <a:cs typeface="+mn-cs"/>
              </a:rPr>
              <a:t>HDS</a:t>
            </a:r>
            <a:r>
              <a:rPr lang="zh-CN" altLang="en-US" sz="1200" b="0" i="0" u="none" strike="noStrike" kern="1200" baseline="0" dirty="0">
                <a:solidFill>
                  <a:schemeClr val="tx1"/>
                </a:solidFill>
                <a:latin typeface="Arial" panose="020B0604020202090204" pitchFamily="34" charset="0"/>
                <a:ea typeface="+mn-ea"/>
                <a:cs typeface="+mn-cs"/>
              </a:rPr>
              <a:t>中，最后再研究分布式</a:t>
            </a:r>
            <a:r>
              <a:rPr lang="en-US" altLang="zh-CN" sz="1200" b="0" i="0" u="none" strike="noStrike" kern="1200" baseline="0" dirty="0">
                <a:solidFill>
                  <a:schemeClr val="tx1"/>
                </a:solidFill>
                <a:latin typeface="Arial" panose="020B0604020202090204" pitchFamily="34" charset="0"/>
                <a:ea typeface="+mn-ea"/>
                <a:cs typeface="+mn-cs"/>
              </a:rPr>
              <a:t>HIDS</a:t>
            </a:r>
            <a:r>
              <a:rPr lang="zh-CN" altLang="en-US" sz="1200" b="0" i="0" u="none" strike="noStrike" kern="1200" baseline="0" dirty="0">
                <a:solidFill>
                  <a:schemeClr val="tx1"/>
                </a:solidFill>
                <a:latin typeface="Arial" panose="020B0604020202090204" pitchFamily="34" charset="0"/>
                <a:ea typeface="+mn-ea"/>
                <a:cs typeface="+mn-cs"/>
              </a:rPr>
              <a:t>。</a:t>
            </a:r>
          </a:p>
          <a:p>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31</a:t>
            </a:fld>
            <a:endParaRPr lang="zh-CN" altLang="en-US"/>
          </a:p>
        </p:txBody>
      </p:sp>
    </p:spTree>
    <p:extLst>
      <p:ext uri="{BB962C8B-B14F-4D97-AF65-F5344CB8AC3E}">
        <p14:creationId xmlns:p14="http://schemas.microsoft.com/office/powerpoint/2010/main" val="2582659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基于主机的</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向易受攻击或敏感的系统中添加专用的安全软件层，实例包括数据库服务器和管理系统。基于主机的</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以多种方式监测系统上的活动，目的是检测系统上的可疑行为。在某些情况下，正如我们将在</a:t>
            </a:r>
            <a:r>
              <a:rPr lang="en-US" altLang="zh-CN" sz="1200" b="0" i="0" u="none" strike="noStrike" kern="1200" baseline="0" dirty="0">
                <a:solidFill>
                  <a:schemeClr val="tx1"/>
                </a:solidFill>
                <a:latin typeface="Arial" panose="020B0604020202090204" pitchFamily="34" charset="0"/>
                <a:ea typeface="+mn-ea"/>
                <a:cs typeface="+mn-cs"/>
              </a:rPr>
              <a:t>9.6</a:t>
            </a:r>
            <a:r>
              <a:rPr lang="zh-CN" altLang="en-US" sz="1200" b="0" i="0" u="none" strike="noStrike" kern="1200" baseline="0" dirty="0">
                <a:solidFill>
                  <a:schemeClr val="tx1"/>
                </a:solidFill>
                <a:latin typeface="Arial" panose="020B0604020202090204" pitchFamily="34" charset="0"/>
                <a:ea typeface="+mn-ea"/>
                <a:cs typeface="+mn-cs"/>
              </a:rPr>
              <a:t>节讨论的那样，</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可以在任何损害发生之前阻止攻击，但它的主要目的还是检测入侵、记录可疑事件，并发送警报。</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基于主机的</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的主要优点是，它可以检测外部和内部入侵，这一点是基于网络的</a:t>
            </a:r>
            <a:r>
              <a:rPr lang="en-US" altLang="zh-CN" sz="1200" b="0" i="0" u="none" strike="noStrike" kern="1200" baseline="0" dirty="0">
                <a:solidFill>
                  <a:schemeClr val="tx1"/>
                </a:solidFill>
                <a:latin typeface="Arial" panose="020B0604020202090204" pitchFamily="34" charset="0"/>
                <a:ea typeface="+mn-ea"/>
                <a:cs typeface="+mn-cs"/>
              </a:rPr>
              <a:t>IDS </a:t>
            </a:r>
            <a:r>
              <a:rPr lang="zh-CN" altLang="en-US" sz="1200" b="0" i="0" u="none" strike="noStrike" kern="1200" baseline="0" dirty="0">
                <a:solidFill>
                  <a:schemeClr val="tx1"/>
                </a:solidFill>
                <a:latin typeface="Arial" panose="020B0604020202090204" pitchFamily="34" charset="0"/>
                <a:ea typeface="+mn-ea"/>
                <a:cs typeface="+mn-cs"/>
              </a:rPr>
              <a:t>或者防火墙所不及的。正如我们先前所言，基于主机的</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可以使用异常、特征、启发式方法来检测未授权的行为。我们首先介绍一下用于</a:t>
            </a:r>
            <a:r>
              <a:rPr lang="en-US" altLang="zh-CN" sz="1200" b="0" i="0" u="none" strike="noStrike" kern="1200" baseline="0" dirty="0">
                <a:solidFill>
                  <a:schemeClr val="tx1"/>
                </a:solidFill>
                <a:latin typeface="Arial" panose="020B0604020202090204" pitchFamily="34" charset="0"/>
                <a:ea typeface="+mn-ea"/>
                <a:cs typeface="+mn-cs"/>
              </a:rPr>
              <a:t>HIDS</a:t>
            </a:r>
            <a:r>
              <a:rPr lang="zh-CN" altLang="en-US" sz="1200" b="0" i="0" u="none" strike="noStrike" kern="1200" baseline="0" dirty="0">
                <a:solidFill>
                  <a:schemeClr val="tx1"/>
                </a:solidFill>
                <a:latin typeface="Arial" panose="020B0604020202090204" pitchFamily="34" charset="0"/>
                <a:ea typeface="+mn-ea"/>
                <a:cs typeface="+mn-cs"/>
              </a:rPr>
              <a:t>的常见数据源和传感器，然后继续讨论异常、特征和启发式方法如何应用在</a:t>
            </a:r>
            <a:r>
              <a:rPr lang="en-US" altLang="zh-CN" sz="1200" b="0" i="0" u="none" strike="noStrike" kern="1200" baseline="0" dirty="0">
                <a:solidFill>
                  <a:schemeClr val="tx1"/>
                </a:solidFill>
                <a:latin typeface="Arial" panose="020B0604020202090204" pitchFamily="34" charset="0"/>
                <a:ea typeface="+mn-ea"/>
                <a:cs typeface="+mn-cs"/>
              </a:rPr>
              <a:t>HDS</a:t>
            </a:r>
            <a:r>
              <a:rPr lang="zh-CN" altLang="en-US" sz="1200" b="0" i="0" u="none" strike="noStrike" kern="1200" baseline="0" dirty="0">
                <a:solidFill>
                  <a:schemeClr val="tx1"/>
                </a:solidFill>
                <a:latin typeface="Arial" panose="020B0604020202090204" pitchFamily="34" charset="0"/>
                <a:ea typeface="+mn-ea"/>
                <a:cs typeface="+mn-cs"/>
              </a:rPr>
              <a:t>中，最后再研究分布式</a:t>
            </a:r>
            <a:r>
              <a:rPr lang="en-US" altLang="zh-CN" sz="1200" b="0" i="0" u="none" strike="noStrike" kern="1200" baseline="0" dirty="0">
                <a:solidFill>
                  <a:schemeClr val="tx1"/>
                </a:solidFill>
                <a:latin typeface="Arial" panose="020B0604020202090204" pitchFamily="34" charset="0"/>
                <a:ea typeface="+mn-ea"/>
                <a:cs typeface="+mn-cs"/>
              </a:rPr>
              <a:t>HIDS</a:t>
            </a:r>
            <a:r>
              <a:rPr lang="zh-CN" altLang="en-US" sz="1200" b="0" i="0" u="none" strike="noStrike" kern="1200" baseline="0" dirty="0">
                <a:solidFill>
                  <a:schemeClr val="tx1"/>
                </a:solidFill>
                <a:latin typeface="Arial" panose="020B0604020202090204" pitchFamily="34" charset="0"/>
                <a:ea typeface="+mn-ea"/>
                <a:cs typeface="+mn-cs"/>
              </a:rPr>
              <a:t>。</a:t>
            </a:r>
          </a:p>
          <a:p>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32</a:t>
            </a:fld>
            <a:endParaRPr lang="zh-CN" altLang="en-US"/>
          </a:p>
        </p:txBody>
      </p:sp>
    </p:spTree>
    <p:extLst>
      <p:ext uri="{BB962C8B-B14F-4D97-AF65-F5344CB8AC3E}">
        <p14:creationId xmlns:p14="http://schemas.microsoft.com/office/powerpoint/2010/main" val="10870601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err="1">
                <a:solidFill>
                  <a:schemeClr val="tx1"/>
                </a:solidFill>
                <a:latin typeface="Arial" panose="020B0604020202090204" pitchFamily="34" charset="0"/>
                <a:ea typeface="+mn-ea"/>
                <a:cs typeface="+mn-cs"/>
              </a:rPr>
              <a:t>由于在UNX和</a:t>
            </a:r>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Linux系统收集合适数据较为容易，因此基于异常的HDS主要是在UNⅨX和</a:t>
            </a:r>
            <a:r>
              <a:rPr lang="en-US" altLang="zh-CN" sz="1200" b="0" i="0" u="none" strike="noStrike" kern="1200" baseline="0" dirty="0">
                <a:solidFill>
                  <a:schemeClr val="tx1"/>
                </a:solidFill>
                <a:latin typeface="Arial" panose="020B0604020202090204" pitchFamily="34" charset="0"/>
                <a:ea typeface="+mn-ea"/>
                <a:cs typeface="+mn-cs"/>
              </a:rPr>
              <a:t> Linux系统上实现的。尽管一些早期的工作使用了审计或财务记录，但主要还是基于系统调用踪迹。系统调用为应用程序提供了一系列和底层操作系统交互的函数，这是程序访问系统内核的方法。因此它们提供了进程活动的详细信息，这些信息可以被用来确定行为是正常的还是异常的。表8-2a列出当前 Ubuntu </a:t>
            </a:r>
            <a:r>
              <a:rPr lang="en-US" altLang="zh-CN" sz="1200" b="0" i="0" u="none" strike="noStrike" kern="1200" baseline="0" dirty="0" err="1">
                <a:solidFill>
                  <a:schemeClr val="tx1"/>
                </a:solidFill>
                <a:latin typeface="Arial" panose="020B0604020202090204" pitchFamily="34" charset="0"/>
                <a:ea typeface="+mn-ea"/>
                <a:cs typeface="+mn-cs"/>
              </a:rPr>
              <a:t>Linux系统使用的系统调用的一个实例。这些数据通常使用操作系统钩子</a:t>
            </a:r>
            <a:r>
              <a:rPr lang="en-US" altLang="zh-CN" sz="1200" b="0" i="0" u="none" strike="noStrike" kern="1200" baseline="0" dirty="0">
                <a:solidFill>
                  <a:schemeClr val="tx1"/>
                </a:solidFill>
                <a:latin typeface="Arial" panose="020B0604020202090204" pitchFamily="34" charset="0"/>
                <a:ea typeface="+mn-ea"/>
                <a:cs typeface="+mn-cs"/>
              </a:rPr>
              <a:t>( OS hook)</a:t>
            </a:r>
            <a:r>
              <a:rPr lang="en-US" altLang="zh-CN" sz="1200" b="0" i="0" u="none" strike="noStrike" kern="1200" baseline="0" dirty="0" err="1">
                <a:solidFill>
                  <a:schemeClr val="tx1"/>
                </a:solidFill>
                <a:latin typeface="Arial" panose="020B0604020202090204" pitchFamily="34" charset="0"/>
                <a:ea typeface="+mn-ea"/>
                <a:cs typeface="+mn-cs"/>
              </a:rPr>
              <a:t>来搜集，例如BSM审计模块。大多数现代操作系统都有收集这类信息的高可靠方法</a:t>
            </a:r>
            <a:r>
              <a:rPr lang="en-US" altLang="zh-CN" sz="1200" b="0" i="0" u="none" strike="noStrike" kern="1200" baseline="0" dirty="0">
                <a:solidFill>
                  <a:schemeClr val="tx1"/>
                </a:solidFill>
                <a:latin typeface="Arial" panose="020B0604020202090204" pitchFamily="34" charset="0"/>
                <a:ea typeface="+mn-ea"/>
                <a:cs typeface="+mn-cs"/>
              </a:rPr>
              <a:t>。</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err="1">
                <a:solidFill>
                  <a:schemeClr val="tx1"/>
                </a:solidFill>
                <a:latin typeface="Arial" panose="020B0604020202090204" pitchFamily="34" charset="0"/>
                <a:ea typeface="+mn-ea"/>
                <a:cs typeface="+mn-cs"/>
              </a:rPr>
              <a:t>之后，系统调用记录会由一个适当的决策引擎进行分析</a:t>
            </a:r>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Forrest等人基于人工免疫系统提出了</a:t>
            </a:r>
            <a:r>
              <a:rPr lang="en-US" altLang="zh-CN" sz="1200" b="0" i="0" u="none" strike="noStrike" kern="1200" baseline="0" dirty="0">
                <a:solidFill>
                  <a:schemeClr val="tx1"/>
                </a:solidFill>
                <a:latin typeface="Arial" panose="020B0604020202090204" pitchFamily="34" charset="0"/>
                <a:ea typeface="+mn-ea"/>
                <a:cs typeface="+mn-cs"/>
              </a:rPr>
              <a:t> Sequence Time- Delay Embedding(STDE)方法，该方法是用观测到的系统调用踪迹序列和训练阶段的序列进行比对，得到一个失配率，用此失配率来确定这个调用序列是正常的还是异常的。后续也有人采用其他方案，比如隐马尔可夫模型(HMM)、</a:t>
            </a:r>
            <a:r>
              <a:rPr lang="en-US" altLang="zh-CN" sz="1200" b="0" i="0" u="none" strike="noStrike" kern="1200" baseline="0" dirty="0" err="1">
                <a:solidFill>
                  <a:schemeClr val="tx1"/>
                </a:solidFill>
                <a:latin typeface="Arial" panose="020B0604020202090204" pitchFamily="34" charset="0"/>
                <a:ea typeface="+mn-ea"/>
                <a:cs typeface="+mn-cs"/>
              </a:rPr>
              <a:t>人工神经网络</a:t>
            </a:r>
            <a:r>
              <a:rPr lang="en-US" altLang="zh-CN" sz="1200" b="0" i="0" u="none" strike="noStrike" kern="1200" baseline="0" dirty="0">
                <a:solidFill>
                  <a:schemeClr val="tx1"/>
                </a:solidFill>
                <a:latin typeface="Arial" panose="020B0604020202090204" pitchFamily="34" charset="0"/>
                <a:ea typeface="+mn-ea"/>
                <a:cs typeface="+mn-cs"/>
              </a:rPr>
              <a:t>(ANN)、</a:t>
            </a:r>
            <a:r>
              <a:rPr lang="en-US" altLang="zh-CN" sz="1200" b="0" i="0" u="none" strike="noStrike" kern="1200" baseline="0" dirty="0" err="1">
                <a:solidFill>
                  <a:schemeClr val="tx1"/>
                </a:solidFill>
                <a:latin typeface="Arial" panose="020B0604020202090204" pitchFamily="34" charset="0"/>
                <a:ea typeface="+mn-ea"/>
                <a:cs typeface="+mn-cs"/>
              </a:rPr>
              <a:t>支持向量机</a:t>
            </a:r>
            <a:r>
              <a:rPr lang="en-US" altLang="zh-CN"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err="1">
                <a:solidFill>
                  <a:schemeClr val="tx1"/>
                </a:solidFill>
                <a:latin typeface="Arial" panose="020B0604020202090204" pitchFamily="34" charset="0"/>
                <a:ea typeface="+mn-ea"/>
                <a:cs typeface="+mn-cs"/>
              </a:rPr>
              <a:t>SⅥM</a:t>
            </a:r>
            <a:r>
              <a:rPr lang="en-US" altLang="zh-CN"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err="1">
                <a:solidFill>
                  <a:schemeClr val="tx1"/>
                </a:solidFill>
                <a:latin typeface="Arial" panose="020B0604020202090204" pitchFamily="34" charset="0"/>
                <a:ea typeface="+mn-ea"/>
                <a:cs typeface="+mn-cs"/>
              </a:rPr>
              <a:t>极限学习机</a:t>
            </a:r>
            <a:r>
              <a:rPr lang="en-US" altLang="zh-CN" sz="1200" b="0" i="0" u="none" strike="noStrike" kern="1200" baseline="0" dirty="0">
                <a:solidFill>
                  <a:schemeClr val="tx1"/>
                </a:solidFill>
                <a:latin typeface="Arial" panose="020B0604020202090204" pitchFamily="34" charset="0"/>
                <a:ea typeface="+mn-ea"/>
                <a:cs typeface="+mn-cs"/>
              </a:rPr>
              <a:t>(ELM)</a:t>
            </a:r>
            <a:r>
              <a:rPr lang="en-US" altLang="zh-CN" sz="1200" b="0" i="0" u="none" strike="noStrike" kern="1200" baseline="0" dirty="0" err="1">
                <a:solidFill>
                  <a:schemeClr val="tx1"/>
                </a:solidFill>
                <a:latin typeface="Arial" panose="020B0604020202090204" pitchFamily="34" charset="0"/>
                <a:ea typeface="+mn-ea"/>
                <a:cs typeface="+mn-cs"/>
              </a:rPr>
              <a:t>等来进行这种分类。以上这些内容在</a:t>
            </a:r>
            <a:r>
              <a:rPr lang="en-US" altLang="zh-CN" sz="1200" b="0" i="0" u="none" strike="noStrike" kern="1200" baseline="0" dirty="0">
                <a:solidFill>
                  <a:schemeClr val="tx1"/>
                </a:solidFill>
                <a:latin typeface="Arial" panose="020B0604020202090204" pitchFamily="34" charset="0"/>
                <a:ea typeface="+mn-ea"/>
                <a:cs typeface="+mn-cs"/>
              </a:rPr>
              <a:t>[CREE13]</a:t>
            </a:r>
            <a:r>
              <a:rPr lang="en-US" altLang="zh-CN" sz="1200" b="0" i="0" u="none" strike="noStrike" kern="1200" baseline="0" dirty="0" err="1">
                <a:solidFill>
                  <a:schemeClr val="tx1"/>
                </a:solidFill>
                <a:latin typeface="Arial" panose="020B0604020202090204" pitchFamily="34" charset="0"/>
                <a:ea typeface="+mn-ea"/>
                <a:cs typeface="+mn-cs"/>
              </a:rPr>
              <a:t>中有所提到</a:t>
            </a:r>
            <a:r>
              <a:rPr lang="en-US" altLang="zh-CN" sz="1200" b="0" i="0" u="none" strike="noStrike" kern="1200" baseline="0" dirty="0">
                <a:solidFill>
                  <a:schemeClr val="tx1"/>
                </a:solidFill>
                <a:latin typeface="Arial" panose="020B0604020202090204" pitchFamily="34" charset="0"/>
                <a:ea typeface="+mn-ea"/>
                <a:cs typeface="+mn-cs"/>
              </a:rPr>
              <a:t>。</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CREE13]还提到，尽管采用较老的测试数据集，这些方法都提供了95%~99%的入侵检测率，同时低于5%的漏报率，这是比较合理的。他使用最近的数据和攻击实例、更密集的系统调用特征抽取髙检测率低漏报率的ELM决策引擎，对结果进行了更新。在不久的将来，这种方法应该能产生更为高效的HDS产品。</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err="1">
                <a:solidFill>
                  <a:schemeClr val="tx1"/>
                </a:solidFill>
                <a:latin typeface="Arial" panose="020B0604020202090204" pitchFamily="34" charset="0"/>
                <a:ea typeface="+mn-ea"/>
                <a:cs typeface="+mn-cs"/>
              </a:rPr>
              <a:t>传统上讲</a:t>
            </a:r>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Windows系统并没有使用基于异常的HIDS，这是由于广泛使用动态链接库</a:t>
            </a:r>
            <a:r>
              <a:rPr lang="en-US" altLang="zh-CN" sz="1200" b="0" i="0" u="none" strike="noStrike" kern="1200" baseline="0" dirty="0">
                <a:solidFill>
                  <a:schemeClr val="tx1"/>
                </a:solidFill>
                <a:latin typeface="Arial" panose="020B0604020202090204" pitchFamily="34" charset="0"/>
                <a:ea typeface="+mn-ea"/>
                <a:cs typeface="+mn-cs"/>
              </a:rPr>
              <a:t>(DLL)造成的。动态链接库作为进程请求系统函数和实际系统调用接口的中间层，妨碍了用系统调用踪迹来识别进程行为。有一些工作是使用审计日志记录或者注册表文件更新信息作为数据源，但是没有一种方法十分成功。[CREE13]</a:t>
            </a:r>
            <a:r>
              <a:rPr lang="en-US" altLang="zh-CN" sz="1200" b="0" i="0" u="none" strike="noStrike" kern="1200" baseline="0" dirty="0" err="1">
                <a:solidFill>
                  <a:schemeClr val="tx1"/>
                </a:solidFill>
                <a:latin typeface="Arial" panose="020B0604020202090204" pitchFamily="34" charset="0"/>
                <a:ea typeface="+mn-ea"/>
                <a:cs typeface="+mn-cs"/>
              </a:rPr>
              <a:t>提出了一种使用关键DL函数调用踪迹作为数据源的新方法，其结果可以与</a:t>
            </a:r>
            <a:r>
              <a:rPr lang="en-US" altLang="zh-CN" sz="1200" b="0" i="0" u="none" strike="noStrike" kern="1200" baseline="0" dirty="0">
                <a:solidFill>
                  <a:schemeClr val="tx1"/>
                </a:solidFill>
                <a:latin typeface="Arial" panose="020B0604020202090204" pitchFamily="34" charset="0"/>
                <a:ea typeface="+mn-ea"/>
                <a:cs typeface="+mn-cs"/>
              </a:rPr>
              <a:t> Linux上基于系统调用踪迹的HIDS相媲美。表8-2b 列出了监控的关键DLL和可执行文件。需要注意的是，这些DLL中的数以千计的函数都被监控，其形式等价于表8-2a列出的系统调用。这种方法的采用应该有助于能检测0-day攻击的高效 Windows </a:t>
            </a:r>
            <a:r>
              <a:rPr lang="en-US" altLang="zh-CN" sz="1200" b="0" i="0" u="none" strike="noStrike" kern="1200" baseline="0" dirty="0" err="1">
                <a:solidFill>
                  <a:schemeClr val="tx1"/>
                </a:solidFill>
                <a:latin typeface="Arial" panose="020B0604020202090204" pitchFamily="34" charset="0"/>
                <a:ea typeface="+mn-ea"/>
                <a:cs typeface="+mn-cs"/>
              </a:rPr>
              <a:t>HIDS的开发，而不像我们随后要讨论的，当前基于特征的或者启发式Windows</a:t>
            </a:r>
            <a:r>
              <a:rPr lang="en-US" altLang="zh-CN" sz="1200" b="0" i="0" u="none" strike="noStrike" kern="1200" baseline="0" dirty="0">
                <a:solidFill>
                  <a:schemeClr val="tx1"/>
                </a:solidFill>
                <a:latin typeface="Arial" panose="020B0604020202090204" pitchFamily="34" charset="0"/>
                <a:ea typeface="+mn-ea"/>
                <a:cs typeface="+mn-cs"/>
              </a:rPr>
              <a:t> HIDS。</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虽然使用系统调用踪迹为HIDS提供了最为丰富的信息源，但在信息收集和分类过程中，它却给被监控系统增加了一个中等强度的负荷。正如我们前面所提到的，许多决策引擎的训练过程都需要非常长的时间和大量的计算资源。因此，其他人也尝试基于审计踪迹的方法。然而，这些方法相较系统调用踪迹而言，不但检测率更低(报告为80%)，</a:t>
            </a:r>
            <a:r>
              <a:rPr lang="en-US" altLang="zh-CN" sz="1200" b="0" i="0" u="none" strike="noStrike" kern="1200" baseline="0" dirty="0" err="1">
                <a:solidFill>
                  <a:schemeClr val="tx1"/>
                </a:solidFill>
                <a:latin typeface="Arial" panose="020B0604020202090204" pitchFamily="34" charset="0"/>
                <a:ea typeface="+mn-ea"/>
                <a:cs typeface="+mn-cs"/>
              </a:rPr>
              <a:t>而且也更容易受入侵者操作的影响</a:t>
            </a:r>
            <a:r>
              <a:rPr lang="en-US" altLang="zh-CN" sz="1200" b="0" i="0" u="none" strike="noStrike" kern="1200" baseline="0" dirty="0">
                <a:solidFill>
                  <a:schemeClr val="tx1"/>
                </a:solidFill>
                <a:latin typeface="Arial" panose="020B0604020202090204" pitchFamily="34" charset="0"/>
                <a:ea typeface="+mn-ea"/>
                <a:cs typeface="+mn-cs"/>
              </a:rPr>
              <a:t>。</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另外一个可以检测当前进程行为的方法是，检查被监控主机上的重要文件的改变。该方法是使用密码学校验和来检测被监控文件任何超越基线的改变。通常所有的程序二进制文件、脚本和配置文件都会被监控，监控方式包括每次访问监控，或是文件系统的周期性扫描。被广泛使用的 </a:t>
            </a:r>
            <a:r>
              <a:rPr lang="en-US" altLang="zh-CN" sz="1200" b="0" i="0" u="none" strike="noStrike" kern="1200" baseline="0" dirty="0" err="1">
                <a:solidFill>
                  <a:schemeClr val="tx1"/>
                </a:solidFill>
                <a:latin typeface="Arial" panose="020B0604020202090204" pitchFamily="34" charset="0"/>
                <a:ea typeface="+mn-ea"/>
                <a:cs typeface="+mn-cs"/>
              </a:rPr>
              <a:t>Tripwire系统就是基于这种方法实现的，它可以用在包括</a:t>
            </a:r>
            <a:r>
              <a:rPr lang="en-US" altLang="zh-CN" sz="1200" b="0" i="0" u="none" strike="noStrike" kern="1200" baseline="0" dirty="0">
                <a:solidFill>
                  <a:schemeClr val="tx1"/>
                </a:solidFill>
                <a:latin typeface="Arial" panose="020B0604020202090204" pitchFamily="34" charset="0"/>
                <a:ea typeface="+mn-ea"/>
                <a:cs typeface="+mn-cs"/>
              </a:rPr>
              <a:t> Linux、 Mac OSX、 Windows 在内的所有主流操作系统上。这种方法对于入侵活动或其他活动导致的被监控文件的变化十分敏感。然而它无法检测运行在系统上的进程的变化。其他的困难还包括决定哪些文件应该监控(</a:t>
            </a:r>
            <a:r>
              <a:rPr lang="en-US" altLang="zh-CN" sz="1200" b="0" i="0" u="none" strike="noStrike" kern="1200" baseline="0" dirty="0" err="1">
                <a:solidFill>
                  <a:schemeClr val="tx1"/>
                </a:solidFill>
                <a:latin typeface="Arial" panose="020B0604020202090204" pitchFamily="34" charset="0"/>
                <a:ea typeface="+mn-ea"/>
                <a:cs typeface="+mn-cs"/>
              </a:rPr>
              <a:t>因为可操作的系统中有数量惊人的文件会变化</a:t>
            </a:r>
            <a:r>
              <a:rPr lang="en-US" altLang="zh-CN"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err="1">
                <a:solidFill>
                  <a:schemeClr val="tx1"/>
                </a:solidFill>
                <a:latin typeface="Arial" panose="020B0604020202090204" pitchFamily="34" charset="0"/>
                <a:ea typeface="+mn-ea"/>
                <a:cs typeface="+mn-cs"/>
              </a:rPr>
              <a:t>访问每个已知正常文件的拷贝来创建基准值，以及保护文件特征数据库</a:t>
            </a:r>
            <a:r>
              <a:rPr lang="en-US" altLang="zh-CN" sz="1200" b="0" i="0" u="none" strike="noStrike" kern="1200" baseline="0" dirty="0">
                <a:solidFill>
                  <a:schemeClr val="tx1"/>
                </a:solidFill>
                <a:latin typeface="Arial" panose="020B0604020202090204" pitchFamily="34" charset="0"/>
                <a:ea typeface="+mn-ea"/>
                <a:cs typeface="+mn-cs"/>
              </a:rPr>
              <a:t>。</a:t>
            </a:r>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33</a:t>
            </a:fld>
            <a:endParaRPr lang="zh-CN" altLang="en-US"/>
          </a:p>
        </p:txBody>
      </p:sp>
    </p:spTree>
    <p:extLst>
      <p:ext uri="{BB962C8B-B14F-4D97-AF65-F5344CB8AC3E}">
        <p14:creationId xmlns:p14="http://schemas.microsoft.com/office/powerpoint/2010/main" val="38628795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基于网络的</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即</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监控的是一个网络或多个相互连接的网络上选定的位置的网络流量。</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实时或接近于实时地分析网络数据包，以试图发现入侵模式。</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可以检测网络层、传输层或应用层协议的活动。我们注意到基于网络的</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与基于主机的</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是不同的，</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检测网络上流向潜在的易受攻击的计算机系统的数据包流量，而基于主机的</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系统检测的是主机上的用户和软件活动。</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通常是公司或者大型企业外围安全防御架构的一部分。它们通常通过监控流量模式和数据包的内容来专注于监测外部的入侵企图。随着加密技术的广泛应用，</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已经无法看到数据包内部的有效内容，这也妨碍了它们发挥应有的作用。因此，尽管</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具有非常重要的作用，但它们也仅仅是整套解决方案的一环。典型的</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设备包括：大量传感器用来监控数据包流量、一个或多个服务器负责</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管理功能，以及一个或多个管理控制台提供人机交互的接口。分析流量模式从而检测入侵的工作可以在传感器、管理服务器或在二者上组合完成</a:t>
            </a: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34</a:t>
            </a:fld>
            <a:endParaRPr lang="zh-CN" altLang="en-US"/>
          </a:p>
        </p:txBody>
      </p:sp>
    </p:spTree>
    <p:extLst>
      <p:ext uri="{BB962C8B-B14F-4D97-AF65-F5344CB8AC3E}">
        <p14:creationId xmlns:p14="http://schemas.microsoft.com/office/powerpoint/2010/main" val="40559812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基于网络的</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即</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监控的是一个网络或多个相互连接的网络上选定的位置的网络流量。</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实时或接近于实时地分析网络数据包，以试图发现入侵模式。</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可以检测网络层、传输层或应用层协议的活动。我们注意到基于网络的</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与基于主机的</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是不同的，</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检测网络上流向潜在的易受攻击的计算机系统的数据包流量，而基于主机的</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系统检测的是主机上的用户和软件活动。</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通常是公司或者大型企业外围安全防御架构的一部分。它们通常通过监控流量模式和数据包的内容来专注于监测外部的入侵企图。随着加密技术的广泛应用，</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已经无法看到数据包内部的有效内容，这也妨碍了它们发挥应有的作用。因此，尽管</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具有非常重要的作用，但它们也仅仅是整套解决方案的一环。典型的</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设备包括：大量传感器用来监控数据包流量、一个或多个服务器负责</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管理功能，以及一个或多个管理控制台提供人机交互的接口。分析流量模式从而检测入侵的工作可以在传感器、管理服务器或在二者上组合完成</a:t>
            </a: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35</a:t>
            </a:fld>
            <a:endParaRPr lang="zh-CN" altLang="en-US"/>
          </a:p>
        </p:txBody>
      </p:sp>
    </p:spTree>
    <p:extLst>
      <p:ext uri="{BB962C8B-B14F-4D97-AF65-F5344CB8AC3E}">
        <p14:creationId xmlns:p14="http://schemas.microsoft.com/office/powerpoint/2010/main" val="409719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基于网络的</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即</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监控的是一个网络或多个相互连接的网络上选定的位置的网络流量。</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实时或接近于实时地分析网络数据包，以试图发现入侵模式。</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可以检测网络层、传输层或应用层协议的活动。我们注意到基于网络的</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与基于主机的</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是不同的，</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检测网络上流向潜在的易受攻击的计算机系统的数据包流量，而基于主机的</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系统检测的是主机上的用户和软件活动。</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通常是公司或者大型企业外围安全防御架构的一部分。它们通常通过监控流量模式和数据包的内容来专注于监测外部的入侵企图。随着加密技术的广泛应用，</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已经无法看到数据包内部的有效内容，这也妨碍了它们发挥应有的作用。因此，尽管</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具有非常重要的作用，但它们也仅仅是整套解决方案的一环。典型的</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设备包括：大量传感器用来监控数据包流量、一个或多个服务器负责</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管理功能，以及一个或多个管理控制台提供人机交互的接口。分析流量模式从而检测入侵的工作可以在传感器、管理服务器或在二者上组合完成</a:t>
            </a: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36</a:t>
            </a:fld>
            <a:endParaRPr lang="zh-CN" altLang="en-US"/>
          </a:p>
        </p:txBody>
      </p:sp>
    </p:spTree>
    <p:extLst>
      <p:ext uri="{BB962C8B-B14F-4D97-AF65-F5344CB8AC3E}">
        <p14:creationId xmlns:p14="http://schemas.microsoft.com/office/powerpoint/2010/main" val="19769028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传感器可以部署为两种模式之一：内嵌式和被动式。内嵌传感器</a:t>
            </a:r>
            <a:r>
              <a:rPr lang="en-US" altLang="zh-CN" sz="1200" b="0" i="0" u="none" strike="noStrike" kern="1200" baseline="0" dirty="0">
                <a:solidFill>
                  <a:schemeClr val="tx1"/>
                </a:solidFill>
                <a:latin typeface="Arial" panose="020B0604020202090204" pitchFamily="34" charset="0"/>
                <a:ea typeface="+mn-ea"/>
                <a:cs typeface="+mn-cs"/>
              </a:rPr>
              <a:t>( inline sensor)</a:t>
            </a:r>
            <a:r>
              <a:rPr lang="zh-CN" altLang="en-US" sz="1200" b="0" i="0" u="none" strike="noStrike" kern="1200" baseline="0" dirty="0">
                <a:solidFill>
                  <a:schemeClr val="tx1"/>
                </a:solidFill>
                <a:latin typeface="Arial" panose="020B0604020202090204" pitchFamily="34" charset="0"/>
                <a:ea typeface="+mn-ea"/>
                <a:cs typeface="+mn-cs"/>
              </a:rPr>
              <a:t>将被插入网络段，以使正在监控的流量必须通过传感器。实现内嵌传感器的一种方法是使</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传感器与另一个网络设备</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如防火墙或局域网交换机</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进行逻辑组合。此方法的优势是不需要其他额外的单独硬件设备，只需</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传感器软件。另一种方法是使用独立的内嵌</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传感器。使用内嵌传感器的主要动机是使它们检测到一个攻击时能进行阻止。在这种情况下该设备同时执行入侵检测和入侵防护功能。</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更常用的是被动传感器</a:t>
            </a:r>
            <a:r>
              <a:rPr lang="en-US" altLang="zh-CN" sz="1200" b="0" i="0" u="none" strike="noStrike" kern="1200" baseline="0" dirty="0">
                <a:solidFill>
                  <a:schemeClr val="tx1"/>
                </a:solidFill>
                <a:latin typeface="Arial" panose="020B0604020202090204" pitchFamily="34" charset="0"/>
                <a:ea typeface="+mn-ea"/>
                <a:cs typeface="+mn-cs"/>
              </a:rPr>
              <a:t>(passive sensor) </a:t>
            </a:r>
            <a:r>
              <a:rPr lang="zh-CN" altLang="en-US" sz="1200" b="0" i="0" u="none" strike="noStrike" kern="1200" baseline="0" dirty="0">
                <a:solidFill>
                  <a:schemeClr val="tx1"/>
                </a:solidFill>
                <a:latin typeface="Arial" panose="020B0604020202090204" pitchFamily="34" charset="0"/>
                <a:ea typeface="+mn-ea"/>
                <a:cs typeface="+mn-cs"/>
              </a:rPr>
              <a:t>被动传感器监控网络流量的备份，实际的流量并没有通过这个设备。从通信流的角度来看，被动传感器比内嵌传感器更有效率，因为它不会添加一个额外的处理步骤，额外的处理步骤会导致数据包时延。</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图</a:t>
            </a:r>
            <a:r>
              <a:rPr lang="en-US" altLang="zh-CN" sz="1200" b="0" i="0" u="none" strike="noStrike" kern="1200" baseline="0" dirty="0">
                <a:solidFill>
                  <a:schemeClr val="tx1"/>
                </a:solidFill>
                <a:latin typeface="Arial" panose="020B0604020202090204" pitchFamily="34" charset="0"/>
                <a:ea typeface="+mn-ea"/>
                <a:cs typeface="+mn-cs"/>
              </a:rPr>
              <a:t>8-4</a:t>
            </a:r>
            <a:r>
              <a:rPr lang="zh-CN" altLang="en-US" sz="1200" b="0" i="0" u="none" strike="noStrike" kern="1200" baseline="0" dirty="0">
                <a:solidFill>
                  <a:schemeClr val="tx1"/>
                </a:solidFill>
                <a:latin typeface="Arial" panose="020B0604020202090204" pitchFamily="34" charset="0"/>
                <a:ea typeface="+mn-ea"/>
                <a:cs typeface="+mn-cs"/>
              </a:rPr>
              <a:t>给出了一种典型的被动传感器配置示意图。传感器通过一个直接的物理分接器</a:t>
            </a:r>
            <a:r>
              <a:rPr lang="en-US" altLang="zh-CN" sz="1200" b="0" i="0" u="none" strike="noStrike" kern="1200" baseline="0" dirty="0">
                <a:solidFill>
                  <a:schemeClr val="tx1"/>
                </a:solidFill>
                <a:latin typeface="Arial" panose="020B0604020202090204" pitchFamily="34" charset="0"/>
                <a:ea typeface="+mn-ea"/>
                <a:cs typeface="+mn-cs"/>
              </a:rPr>
              <a:t>(tap)</a:t>
            </a:r>
            <a:r>
              <a:rPr lang="zh-CN" altLang="en-US" sz="1200" b="0" i="0" u="none" strike="noStrike" kern="1200" baseline="0" dirty="0">
                <a:solidFill>
                  <a:schemeClr val="tx1"/>
                </a:solidFill>
                <a:latin typeface="Arial" panose="020B0604020202090204" pitchFamily="34" charset="0"/>
                <a:ea typeface="+mn-ea"/>
                <a:cs typeface="+mn-cs"/>
              </a:rPr>
              <a:t>连接到网络传输介质，如光缆。分接器为传感器提供正由介质传送的所有网络流量的一个副本。这个分接器的网络接口卡</a:t>
            </a:r>
            <a:r>
              <a:rPr lang="en-US" altLang="zh-CN" sz="1200" b="0" i="0" u="none" strike="noStrike" kern="1200" baseline="0" dirty="0">
                <a:solidFill>
                  <a:schemeClr val="tx1"/>
                </a:solidFill>
                <a:latin typeface="Arial" panose="020B0604020202090204" pitchFamily="34" charset="0"/>
                <a:ea typeface="+mn-ea"/>
                <a:cs typeface="+mn-cs"/>
              </a:rPr>
              <a:t>(NIC) </a:t>
            </a:r>
            <a:r>
              <a:rPr lang="zh-CN" altLang="en-US" sz="1200" b="0" i="0" u="none" strike="noStrike" kern="1200" baseline="0" dirty="0">
                <a:solidFill>
                  <a:schemeClr val="tx1"/>
                </a:solidFill>
                <a:latin typeface="Arial" panose="020B0604020202090204" pitchFamily="34" charset="0"/>
                <a:ea typeface="+mn-ea"/>
                <a:cs typeface="+mn-cs"/>
              </a:rPr>
              <a:t>通常不配置</a:t>
            </a:r>
            <a:r>
              <a:rPr lang="en-US" altLang="zh-CN" sz="1200" b="0" i="0" u="none" strike="noStrike" kern="1200" baseline="0" dirty="0">
                <a:solidFill>
                  <a:schemeClr val="tx1"/>
                </a:solidFill>
                <a:latin typeface="Arial" panose="020B0604020202090204" pitchFamily="34" charset="0"/>
                <a:ea typeface="+mn-ea"/>
                <a:cs typeface="+mn-cs"/>
              </a:rPr>
              <a:t>IP</a:t>
            </a:r>
            <a:r>
              <a:rPr lang="zh-CN" altLang="en-US" sz="1200" b="0" i="0" u="none" strike="noStrike" kern="1200" baseline="0" dirty="0">
                <a:solidFill>
                  <a:schemeClr val="tx1"/>
                </a:solidFill>
                <a:latin typeface="Arial" panose="020B0604020202090204" pitchFamily="34" charset="0"/>
                <a:ea typeface="+mn-ea"/>
                <a:cs typeface="+mn-cs"/>
              </a:rPr>
              <a:t>地址。该</a:t>
            </a:r>
            <a:r>
              <a:rPr lang="en-US" altLang="zh-CN" sz="1200" b="0" i="0" u="none" strike="noStrike" kern="1200" baseline="0" dirty="0">
                <a:solidFill>
                  <a:schemeClr val="tx1"/>
                </a:solidFill>
                <a:latin typeface="Arial" panose="020B0604020202090204" pitchFamily="34" charset="0"/>
                <a:ea typeface="+mn-ea"/>
                <a:cs typeface="+mn-cs"/>
              </a:rPr>
              <a:t>NIC</a:t>
            </a:r>
            <a:r>
              <a:rPr lang="zh-CN" altLang="en-US" sz="1200" b="0" i="0" u="none" strike="noStrike" kern="1200" baseline="0" dirty="0">
                <a:solidFill>
                  <a:schemeClr val="tx1"/>
                </a:solidFill>
                <a:latin typeface="Arial" panose="020B0604020202090204" pitchFamily="34" charset="0"/>
                <a:ea typeface="+mn-ea"/>
                <a:cs typeface="+mn-cs"/>
              </a:rPr>
              <a:t>仅仅采集所有流入的流量，而不影响网络性能。传感器连接到网络的第二个</a:t>
            </a:r>
            <a:r>
              <a:rPr lang="en-US" altLang="zh-CN" sz="1200" b="0" i="0" u="none" strike="noStrike" kern="1200" baseline="0" dirty="0">
                <a:solidFill>
                  <a:schemeClr val="tx1"/>
                </a:solidFill>
                <a:latin typeface="Arial" panose="020B0604020202090204" pitchFamily="34" charset="0"/>
                <a:ea typeface="+mn-ea"/>
                <a:cs typeface="+mn-cs"/>
              </a:rPr>
              <a:t>NC</a:t>
            </a:r>
            <a:r>
              <a:rPr lang="zh-CN" altLang="en-US" sz="1200" b="0" i="0" u="none" strike="noStrike" kern="1200" baseline="0" dirty="0">
                <a:solidFill>
                  <a:schemeClr val="tx1"/>
                </a:solidFill>
                <a:latin typeface="Arial" panose="020B0604020202090204" pitchFamily="34" charset="0"/>
                <a:ea typeface="+mn-ea"/>
                <a:cs typeface="+mn-cs"/>
              </a:rPr>
              <a:t>具有</a:t>
            </a:r>
            <a:r>
              <a:rPr lang="en-US" altLang="zh-CN" sz="1200" b="0" i="0" u="none" strike="noStrike" kern="1200" baseline="0" dirty="0">
                <a:solidFill>
                  <a:schemeClr val="tx1"/>
                </a:solidFill>
                <a:latin typeface="Arial" panose="020B0604020202090204" pitchFamily="34" charset="0"/>
                <a:ea typeface="+mn-ea"/>
                <a:cs typeface="+mn-cs"/>
              </a:rPr>
              <a:t>PP</a:t>
            </a:r>
            <a:r>
              <a:rPr lang="zh-CN" altLang="en-US" sz="1200" b="0" i="0" u="none" strike="noStrike" kern="1200" baseline="0" dirty="0">
                <a:solidFill>
                  <a:schemeClr val="tx1"/>
                </a:solidFill>
                <a:latin typeface="Arial" panose="020B0604020202090204" pitchFamily="34" charset="0"/>
                <a:ea typeface="+mn-ea"/>
                <a:cs typeface="+mn-cs"/>
              </a:rPr>
              <a:t>地址，使传感器能与</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管理服务器进行通信。</a:t>
            </a: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37</a:t>
            </a:fld>
            <a:endParaRPr lang="zh-CN" altLang="en-US"/>
          </a:p>
        </p:txBody>
      </p:sp>
    </p:spTree>
    <p:extLst>
      <p:ext uri="{BB962C8B-B14F-4D97-AF65-F5344CB8AC3E}">
        <p14:creationId xmlns:p14="http://schemas.microsoft.com/office/powerpoint/2010/main" val="31447871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考虑到大型企业具有多个站点，每个站点有一个或多个局域网与所有网络相互连接，即通过互联网或某些其他广域网技术进行连接。对一个全面的</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策略来说，在每个站点需要一个或多个传感器。在单个站点，安全管理员的关键作用是确定传感器的位置。</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图</a:t>
            </a:r>
            <a:r>
              <a:rPr lang="en-US" altLang="zh-CN" sz="1200" b="0" i="0" u="none" strike="noStrike" kern="1200" baseline="0" dirty="0">
                <a:solidFill>
                  <a:schemeClr val="tx1"/>
                </a:solidFill>
                <a:latin typeface="Arial" panose="020B0604020202090204" pitchFamily="34" charset="0"/>
                <a:ea typeface="+mn-ea"/>
                <a:cs typeface="+mn-cs"/>
              </a:rPr>
              <a:t>8-5</a:t>
            </a:r>
            <a:r>
              <a:rPr lang="zh-CN" altLang="en-US" sz="1200" b="0" i="0" u="none" strike="noStrike" kern="1200" baseline="0" dirty="0">
                <a:solidFill>
                  <a:schemeClr val="tx1"/>
                </a:solidFill>
                <a:latin typeface="Arial" panose="020B0604020202090204" pitchFamily="34" charset="0"/>
                <a:ea typeface="+mn-ea"/>
                <a:cs typeface="+mn-cs"/>
              </a:rPr>
              <a:t>给出了可能的几种情况。一般来说，这是大型企业典型的配置。所有 </a:t>
            </a:r>
            <a:r>
              <a:rPr lang="en-US" altLang="zh-CN" sz="1200" b="0" i="0" u="none" strike="noStrike" kern="1200" baseline="0" dirty="0">
                <a:solidFill>
                  <a:schemeClr val="tx1"/>
                </a:solidFill>
                <a:latin typeface="Arial" panose="020B0604020202090204" pitchFamily="34" charset="0"/>
                <a:ea typeface="+mn-ea"/>
                <a:cs typeface="+mn-cs"/>
              </a:rPr>
              <a:t>Internet</a:t>
            </a:r>
            <a:r>
              <a:rPr lang="zh-CN" altLang="en-US" sz="1200" b="0" i="0" u="none" strike="noStrike" kern="1200" baseline="0" dirty="0">
                <a:solidFill>
                  <a:schemeClr val="tx1"/>
                </a:solidFill>
                <a:latin typeface="Arial" panose="020B0604020202090204" pitchFamily="34" charset="0"/>
                <a:ea typeface="+mn-ea"/>
                <a:cs typeface="+mn-cs"/>
              </a:rPr>
              <a:t>流量都要经过保护整个机构的外部防火墙。从外部来的流量</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如需要访问诸如</a:t>
            </a:r>
            <a:r>
              <a:rPr lang="en-US" altLang="zh-CN" sz="1200" b="0" i="0" u="none" strike="noStrike" kern="1200" baseline="0" dirty="0">
                <a:solidFill>
                  <a:schemeClr val="tx1"/>
                </a:solidFill>
                <a:latin typeface="Arial" panose="020B0604020202090204" pitchFamily="34" charset="0"/>
                <a:ea typeface="+mn-ea"/>
                <a:cs typeface="+mn-cs"/>
              </a:rPr>
              <a:t>web</a:t>
            </a:r>
            <a:r>
              <a:rPr lang="zh-CN" altLang="en-US" sz="1200" b="0" i="0" u="none" strike="noStrike" kern="1200" baseline="0" dirty="0">
                <a:solidFill>
                  <a:schemeClr val="tx1"/>
                </a:solidFill>
                <a:latin typeface="Arial" panose="020B0604020202090204" pitchFamily="34" charset="0"/>
                <a:ea typeface="+mn-ea"/>
                <a:cs typeface="+mn-cs"/>
              </a:rPr>
              <a:t>和邮件等公共服务的客户和供应商</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都被监控。外部防火墙对网络中那些只允许来自其他公司站点的用户访问的部分也提供了一定程度的保护。内部防火墙也可用于网络的某些部分来提供更具体的保护。</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传感器通常的位置是恰好在外部防火墙</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图</a:t>
            </a:r>
            <a:r>
              <a:rPr lang="en-US" altLang="zh-CN" sz="1200" b="0" i="0" u="none" strike="noStrike" kern="1200" baseline="0" dirty="0">
                <a:solidFill>
                  <a:schemeClr val="tx1"/>
                </a:solidFill>
                <a:latin typeface="Arial" panose="020B0604020202090204" pitchFamily="34" charset="0"/>
                <a:ea typeface="+mn-ea"/>
                <a:cs typeface="+mn-cs"/>
              </a:rPr>
              <a:t>8-5</a:t>
            </a:r>
            <a:r>
              <a:rPr lang="zh-CN" altLang="en-US" sz="1200" b="0" i="0" u="none" strike="noStrike" kern="1200" baseline="0" dirty="0">
                <a:solidFill>
                  <a:schemeClr val="tx1"/>
                </a:solidFill>
                <a:latin typeface="Arial" panose="020B0604020202090204" pitchFamily="34" charset="0"/>
                <a:ea typeface="+mn-ea"/>
                <a:cs typeface="+mn-cs"/>
              </a:rPr>
              <a:t>中位置</a:t>
            </a:r>
            <a:r>
              <a:rPr lang="en-US" altLang="zh-CN" sz="1200" b="0" i="0" u="none" strike="noStrike" kern="1200" baseline="0" dirty="0">
                <a:solidFill>
                  <a:schemeClr val="tx1"/>
                </a:solidFill>
                <a:latin typeface="Arial" panose="020B0604020202090204" pitchFamily="34" charset="0"/>
                <a:ea typeface="+mn-ea"/>
                <a:cs typeface="+mn-cs"/>
              </a:rPr>
              <a:t>1)</a:t>
            </a:r>
            <a:r>
              <a:rPr lang="zh-CN" altLang="en-US" sz="1200" b="0" i="0" u="none" strike="noStrike" kern="1200" baseline="0" dirty="0">
                <a:solidFill>
                  <a:schemeClr val="tx1"/>
                </a:solidFill>
                <a:latin typeface="Arial" panose="020B0604020202090204" pitchFamily="34" charset="0"/>
                <a:ea typeface="+mn-ea"/>
                <a:cs typeface="+mn-cs"/>
              </a:rPr>
              <a:t>之内。此位置有许多优点</a:t>
            </a:r>
            <a:r>
              <a:rPr lang="en-US" altLang="zh-CN" sz="1200" b="0" i="0" u="none" strike="noStrike" kern="1200" baseline="0" dirty="0">
                <a:solidFill>
                  <a:schemeClr val="tx1"/>
                </a:solidFill>
                <a:latin typeface="Arial" panose="020B0604020202090204" pitchFamily="34" charset="0"/>
                <a:ea typeface="+mn-ea"/>
                <a:cs typeface="+mn-cs"/>
              </a:rPr>
              <a:t>:</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观测源自外部的攻击，建立入侵网络的外围防护</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外部防火墙</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强调网络防火墙策略或性能问题。</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观测可能针对</a:t>
            </a:r>
            <a:r>
              <a:rPr lang="en-US" altLang="zh-CN" sz="1200" b="0" i="0" u="none" strike="noStrike" kern="1200" baseline="0" dirty="0">
                <a:solidFill>
                  <a:schemeClr val="tx1"/>
                </a:solidFill>
                <a:latin typeface="Arial" panose="020B0604020202090204" pitchFamily="34" charset="0"/>
                <a:ea typeface="+mn-ea"/>
                <a:cs typeface="+mn-cs"/>
              </a:rPr>
              <a:t>web</a:t>
            </a:r>
            <a:r>
              <a:rPr lang="zh-CN" altLang="en-US" sz="1200" b="0" i="0" u="none" strike="noStrike" kern="1200" baseline="0" dirty="0">
                <a:solidFill>
                  <a:schemeClr val="tx1"/>
                </a:solidFill>
                <a:latin typeface="Arial" panose="020B0604020202090204" pitchFamily="34" charset="0"/>
                <a:ea typeface="+mn-ea"/>
                <a:cs typeface="+mn-cs"/>
              </a:rPr>
              <a:t>服务器或</a:t>
            </a:r>
            <a:r>
              <a:rPr lang="en-US" altLang="zh-CN" sz="1200" b="0" i="0" u="none" strike="noStrike" kern="1200" baseline="0" dirty="0">
                <a:solidFill>
                  <a:schemeClr val="tx1"/>
                </a:solidFill>
                <a:latin typeface="Arial" panose="020B0604020202090204" pitchFamily="34" charset="0"/>
                <a:ea typeface="+mn-ea"/>
                <a:cs typeface="+mn-cs"/>
              </a:rPr>
              <a:t>FTP</a:t>
            </a:r>
            <a:r>
              <a:rPr lang="zh-CN" altLang="en-US" sz="1200" b="0" i="0" u="none" strike="noStrike" kern="1200" baseline="0" dirty="0">
                <a:solidFill>
                  <a:schemeClr val="tx1"/>
                </a:solidFill>
                <a:latin typeface="Arial" panose="020B0604020202090204" pitchFamily="34" charset="0"/>
                <a:ea typeface="+mn-ea"/>
                <a:cs typeface="+mn-cs"/>
              </a:rPr>
              <a:t>服务器的攻击。</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即使进入的攻击不能被识别，</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有时也可以识别出由于服务器遭受攻击而输出的流量。</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如果不将</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传感器放在外部防火墙内，安全管理员可能会选择在外部防火墙与</a:t>
            </a:r>
            <a:r>
              <a:rPr lang="en-US" altLang="zh-CN" sz="1200" b="0" i="0" u="none" strike="noStrike" kern="1200" baseline="0" dirty="0">
                <a:solidFill>
                  <a:schemeClr val="tx1"/>
                </a:solidFill>
                <a:latin typeface="Arial" panose="020B0604020202090204" pitchFamily="34" charset="0"/>
                <a:ea typeface="+mn-ea"/>
                <a:cs typeface="+mn-cs"/>
              </a:rPr>
              <a:t>Internet</a:t>
            </a:r>
            <a:r>
              <a:rPr lang="zh-CN" altLang="en-US" sz="1200" b="0" i="0" u="none" strike="noStrike" kern="1200" baseline="0" dirty="0">
                <a:solidFill>
                  <a:schemeClr val="tx1"/>
                </a:solidFill>
                <a:latin typeface="Arial" panose="020B0604020202090204" pitchFamily="34" charset="0"/>
                <a:ea typeface="+mn-ea"/>
                <a:cs typeface="+mn-cs"/>
              </a:rPr>
              <a:t>或广域网之间放置</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传感器</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位置</a:t>
            </a:r>
            <a:r>
              <a:rPr lang="en-US" altLang="zh-CN" sz="1200" b="0" i="0" u="none" strike="noStrike" kern="1200" baseline="0" dirty="0">
                <a:solidFill>
                  <a:schemeClr val="tx1"/>
                </a:solidFill>
                <a:latin typeface="Arial" panose="020B0604020202090204" pitchFamily="34" charset="0"/>
                <a:ea typeface="+mn-ea"/>
                <a:cs typeface="+mn-cs"/>
              </a:rPr>
              <a:t>2)</a:t>
            </a:r>
            <a:r>
              <a:rPr lang="zh-CN" altLang="en-US" sz="1200" b="0" i="0" u="none" strike="noStrike" kern="1200" baseline="0" dirty="0">
                <a:solidFill>
                  <a:schemeClr val="tx1"/>
                </a:solidFill>
                <a:latin typeface="Arial" panose="020B0604020202090204" pitchFamily="34" charset="0"/>
                <a:ea typeface="+mn-ea"/>
                <a:cs typeface="+mn-cs"/>
              </a:rPr>
              <a:t>。在此位置，传感器可以监控所有网络流量，而不进行过滤。此方法的优点如下：</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监控来自 </a:t>
            </a:r>
            <a:r>
              <a:rPr lang="en-US" altLang="zh-CN" sz="1200" b="0" i="0" u="none" strike="noStrike" kern="1200" baseline="0" dirty="0">
                <a:solidFill>
                  <a:schemeClr val="tx1"/>
                </a:solidFill>
                <a:latin typeface="Arial" panose="020B0604020202090204" pitchFamily="34" charset="0"/>
                <a:ea typeface="+mn-ea"/>
                <a:cs typeface="+mn-cs"/>
              </a:rPr>
              <a:t>Internet</a:t>
            </a:r>
            <a:r>
              <a:rPr lang="zh-CN" altLang="en-US" sz="1200" b="0" i="0" u="none" strike="noStrike" kern="1200" baseline="0" dirty="0">
                <a:solidFill>
                  <a:schemeClr val="tx1"/>
                </a:solidFill>
                <a:latin typeface="Arial" panose="020B0604020202090204" pitchFamily="34" charset="0"/>
                <a:ea typeface="+mn-ea"/>
                <a:cs typeface="+mn-cs"/>
              </a:rPr>
              <a:t>上针对目标网络的攻击文档</a:t>
            </a:r>
            <a:r>
              <a:rPr lang="en-US" altLang="zh-CN" sz="1200" b="0" i="0" u="none" strike="noStrike" kern="1200" baseline="0" dirty="0">
                <a:solidFill>
                  <a:schemeClr val="tx1"/>
                </a:solidFill>
                <a:latin typeface="Arial" panose="020B0604020202090204" pitchFamily="34" charset="0"/>
                <a:ea typeface="+mn-ea"/>
                <a:cs typeface="+mn-cs"/>
              </a:rPr>
              <a:t>( document)</a:t>
            </a:r>
            <a:r>
              <a:rPr lang="zh-CN" altLang="en-US" sz="1200" b="0" i="0" u="none" strike="noStrike" kern="1200" baseline="0" dirty="0">
                <a:solidFill>
                  <a:schemeClr val="tx1"/>
                </a:solidFill>
                <a:latin typeface="Arial" panose="020B0604020202090204" pitchFamily="34" charset="0"/>
                <a:ea typeface="+mn-ea"/>
                <a:cs typeface="+mn-cs"/>
              </a:rPr>
              <a:t>数。</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监控来自 </a:t>
            </a:r>
            <a:r>
              <a:rPr lang="en-US" altLang="zh-CN" sz="1200" b="0" i="0" u="none" strike="noStrike" kern="1200" baseline="0" dirty="0">
                <a:solidFill>
                  <a:schemeClr val="tx1"/>
                </a:solidFill>
                <a:latin typeface="Arial" panose="020B0604020202090204" pitchFamily="34" charset="0"/>
                <a:ea typeface="+mn-ea"/>
                <a:cs typeface="+mn-cs"/>
              </a:rPr>
              <a:t>Internet</a:t>
            </a:r>
            <a:r>
              <a:rPr lang="zh-CN" altLang="en-US" sz="1200" b="0" i="0" u="none" strike="noStrike" kern="1200" baseline="0" dirty="0">
                <a:solidFill>
                  <a:schemeClr val="tx1"/>
                </a:solidFill>
                <a:latin typeface="Arial" panose="020B0604020202090204" pitchFamily="34" charset="0"/>
                <a:ea typeface="+mn-ea"/>
                <a:cs typeface="+mn-cs"/>
              </a:rPr>
              <a:t>上针对目标网络的攻击文档类型。</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在位置</a:t>
            </a:r>
            <a:r>
              <a:rPr lang="en-US" altLang="zh-CN" sz="1200" b="0" i="0" u="none" strike="noStrike" kern="1200" baseline="0" dirty="0">
                <a:solidFill>
                  <a:schemeClr val="tx1"/>
                </a:solidFill>
                <a:latin typeface="Arial" panose="020B0604020202090204" pitchFamily="34" charset="0"/>
                <a:ea typeface="+mn-ea"/>
                <a:cs typeface="+mn-cs"/>
              </a:rPr>
              <a:t>2</a:t>
            </a:r>
            <a:r>
              <a:rPr lang="zh-CN" altLang="en-US" sz="1200" b="0" i="0" u="none" strike="noStrike" kern="1200" baseline="0" dirty="0">
                <a:solidFill>
                  <a:schemeClr val="tx1"/>
                </a:solidFill>
                <a:latin typeface="Arial" panose="020B0604020202090204" pitchFamily="34" charset="0"/>
                <a:ea typeface="+mn-ea"/>
                <a:cs typeface="+mn-cs"/>
              </a:rPr>
              <a:t>的传感器比位于站点网络上其他位置的任何传感器具有更高的处理负担。</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除了在网络边界上的传感器，管理员可以在内部防火墙的任意一侧配置一个防火墙以及一个或多个传感器来保护支持内部服务器和数据库资源等的主干网络</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位置</a:t>
            </a:r>
            <a:r>
              <a:rPr lang="en-US" altLang="zh-CN" sz="1200" b="0" i="0" u="none" strike="noStrike" kern="1200" baseline="0" dirty="0">
                <a:solidFill>
                  <a:schemeClr val="tx1"/>
                </a:solidFill>
                <a:latin typeface="Arial" panose="020B0604020202090204" pitchFamily="34" charset="0"/>
                <a:ea typeface="+mn-ea"/>
                <a:cs typeface="+mn-cs"/>
              </a:rPr>
              <a:t>3)</a:t>
            </a:r>
            <a:r>
              <a:rPr lang="zh-CN" altLang="en-US" sz="1200" b="0" i="0" u="none" strike="noStrike" kern="1200" baseline="0" dirty="0">
                <a:solidFill>
                  <a:schemeClr val="tx1"/>
                </a:solidFill>
                <a:latin typeface="Arial" panose="020B0604020202090204" pitchFamily="34" charset="0"/>
                <a:ea typeface="+mn-ea"/>
                <a:cs typeface="+mn-cs"/>
              </a:rPr>
              <a:t>。此位置的好处如下</a:t>
            </a:r>
            <a:r>
              <a:rPr lang="en-US" altLang="zh-CN" sz="1200" b="0" i="0" u="none" strike="noStrike" kern="1200" baseline="0" dirty="0">
                <a:solidFill>
                  <a:schemeClr val="tx1"/>
                </a:solidFill>
                <a:latin typeface="Arial" panose="020B0604020202090204" pitchFamily="34" charset="0"/>
                <a:ea typeface="+mn-ea"/>
                <a:cs typeface="+mn-cs"/>
              </a:rPr>
              <a:t>:</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监控一个网络的大量流量，从而提高发现攻击的概率。</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检测授权用户在企业的安全范围内的非授权活动。</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因此，在位置</a:t>
            </a:r>
            <a:r>
              <a:rPr lang="en-US" altLang="zh-CN" sz="1200" b="0" i="0" u="none" strike="noStrike" kern="1200" baseline="0" dirty="0">
                <a:solidFill>
                  <a:schemeClr val="tx1"/>
                </a:solidFill>
                <a:latin typeface="Arial" panose="020B0604020202090204" pitchFamily="34" charset="0"/>
                <a:ea typeface="+mn-ea"/>
                <a:cs typeface="+mn-cs"/>
              </a:rPr>
              <a:t>3</a:t>
            </a:r>
            <a:r>
              <a:rPr lang="zh-CN" altLang="en-US" sz="1200" b="0" i="0" u="none" strike="noStrike" kern="1200" baseline="0" dirty="0">
                <a:solidFill>
                  <a:schemeClr val="tx1"/>
                </a:solidFill>
                <a:latin typeface="Arial" panose="020B0604020202090204" pitchFamily="34" charset="0"/>
                <a:ea typeface="+mn-ea"/>
                <a:cs typeface="+mn-cs"/>
              </a:rPr>
              <a:t>的传感器既能监控内部攻击，也能监控外部攻击。因为传感器仅仅针对该网站的一部分设备监控流量，它可以调整为针对特定的协议和攻击类型，从而减少处理负担。</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最后，一个网站的网络设施可能包括支持一个部门所有的用户工作站和服务器的分离的局域网。管理员可以配置一个防火墙和</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传感器对所有这些网络提供额外的保护或者将人事和财务网络等关键子系统作为保护目标</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位置</a:t>
            </a:r>
            <a:r>
              <a:rPr lang="en-US" altLang="zh-CN" sz="1200" b="0" i="0" u="none" strike="noStrike" kern="1200" baseline="0" dirty="0">
                <a:solidFill>
                  <a:schemeClr val="tx1"/>
                </a:solidFill>
                <a:latin typeface="Arial" panose="020B0604020202090204" pitchFamily="34" charset="0"/>
                <a:ea typeface="+mn-ea"/>
                <a:cs typeface="+mn-cs"/>
              </a:rPr>
              <a:t>4)</a:t>
            </a:r>
            <a:r>
              <a:rPr lang="zh-CN" altLang="en-US" sz="1200" b="0" i="0" u="none" strike="noStrike" kern="1200" baseline="0" dirty="0">
                <a:solidFill>
                  <a:schemeClr val="tx1"/>
                </a:solidFill>
                <a:latin typeface="Arial" panose="020B0604020202090204" pitchFamily="34" charset="0"/>
                <a:ea typeface="+mn-ea"/>
                <a:cs typeface="+mn-cs"/>
              </a:rPr>
              <a:t>。后一种情况使用的传感器提供了以下好处</a:t>
            </a:r>
            <a:r>
              <a:rPr lang="en-US" altLang="zh-CN" sz="1200" b="0" i="0" u="none" strike="noStrike" kern="1200" baseline="0" dirty="0">
                <a:solidFill>
                  <a:schemeClr val="tx1"/>
                </a:solidFill>
                <a:latin typeface="Arial" panose="020B0604020202090204" pitchFamily="34" charset="0"/>
                <a:ea typeface="+mn-ea"/>
                <a:cs typeface="+mn-cs"/>
              </a:rPr>
              <a:t>:</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检测针对关键系统和资源的攻击。</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允许将有限的资源集中到具有最大价值的网络资产中。</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与位置</a:t>
            </a:r>
            <a:r>
              <a:rPr lang="en-US" altLang="zh-CN" sz="1200" b="0" i="0" u="none" strike="noStrike" kern="1200" baseline="0" dirty="0">
                <a:solidFill>
                  <a:schemeClr val="tx1"/>
                </a:solidFill>
                <a:latin typeface="Arial" panose="020B0604020202090204" pitchFamily="34" charset="0"/>
                <a:ea typeface="+mn-ea"/>
                <a:cs typeface="+mn-cs"/>
              </a:rPr>
              <a:t>3</a:t>
            </a:r>
            <a:r>
              <a:rPr lang="zh-CN" altLang="en-US" sz="1200" b="0" i="0" u="none" strike="noStrike" kern="1200" baseline="0" dirty="0">
                <a:solidFill>
                  <a:schemeClr val="tx1"/>
                </a:solidFill>
                <a:latin typeface="Arial" panose="020B0604020202090204" pitchFamily="34" charset="0"/>
                <a:ea typeface="+mn-ea"/>
                <a:cs typeface="+mn-cs"/>
              </a:rPr>
              <a:t>的传感器一样，位置</a:t>
            </a:r>
            <a:r>
              <a:rPr lang="en-US" altLang="zh-CN" sz="1200" b="0" i="0" u="none" strike="noStrike" kern="1200" baseline="0" dirty="0">
                <a:solidFill>
                  <a:schemeClr val="tx1"/>
                </a:solidFill>
                <a:latin typeface="Arial" panose="020B0604020202090204" pitchFamily="34" charset="0"/>
                <a:ea typeface="+mn-ea"/>
                <a:cs typeface="+mn-cs"/>
              </a:rPr>
              <a:t>4</a:t>
            </a:r>
            <a:r>
              <a:rPr lang="zh-CN" altLang="en-US" sz="1200" b="0" i="0" u="none" strike="noStrike" kern="1200" baseline="0" dirty="0">
                <a:solidFill>
                  <a:schemeClr val="tx1"/>
                </a:solidFill>
                <a:latin typeface="Arial" panose="020B0604020202090204" pitchFamily="34" charset="0"/>
                <a:ea typeface="+mn-ea"/>
                <a:cs typeface="+mn-cs"/>
              </a:rPr>
              <a:t>的传感器可以调整为针对特定的协议和攻击类型，这样可以减少处理负担。</a:t>
            </a: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38</a:t>
            </a:fld>
            <a:endParaRPr lang="zh-CN" altLang="en-US"/>
          </a:p>
        </p:txBody>
      </p:sp>
    </p:spTree>
    <p:extLst>
      <p:ext uri="{BB962C8B-B14F-4D97-AF65-F5344CB8AC3E}">
        <p14:creationId xmlns:p14="http://schemas.microsoft.com/office/powerpoint/2010/main" val="16946785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与基于主机的入侵检测一样，基于网络的入侵检测使用特征检测和异常检测技术。与</a:t>
            </a:r>
            <a:r>
              <a:rPr lang="en-US" altLang="zh-CN" sz="1200" b="0" i="0" u="none" strike="noStrike" kern="1200" baseline="0" dirty="0">
                <a:solidFill>
                  <a:schemeClr val="tx1"/>
                </a:solidFill>
                <a:latin typeface="Arial" panose="020B0604020202090204" pitchFamily="34" charset="0"/>
                <a:ea typeface="+mn-ea"/>
                <a:cs typeface="+mn-cs"/>
              </a:rPr>
              <a:t>HIDS</a:t>
            </a:r>
            <a:r>
              <a:rPr lang="zh-CN" altLang="en-US" sz="1200" b="0" i="0" u="none" strike="noStrike" kern="1200" baseline="0" dirty="0">
                <a:solidFill>
                  <a:schemeClr val="tx1"/>
                </a:solidFill>
                <a:latin typeface="Arial" panose="020B0604020202090204" pitchFamily="34" charset="0"/>
                <a:ea typeface="+mn-ea"/>
                <a:cs typeface="+mn-cs"/>
              </a:rPr>
              <a:t>不同，基于异常检测技术的</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有许多商业产品</a:t>
            </a:r>
            <a:r>
              <a:rPr lang="en-US" altLang="zh-CN" sz="1200" b="0" i="0" u="none" strike="noStrike" kern="1200" baseline="0" dirty="0">
                <a:solidFill>
                  <a:schemeClr val="tx1"/>
                </a:solidFill>
                <a:latin typeface="Arial" panose="020B0604020202090204" pitchFamily="34" charset="0"/>
                <a:ea typeface="+mn-ea"/>
                <a:cs typeface="+mn-cs"/>
              </a:rPr>
              <a:t>[GARC09]</a:t>
            </a:r>
            <a:r>
              <a:rPr lang="zh-CN" altLang="en-US" sz="1200" b="0" i="0" u="none" strike="noStrike" kern="1200" baseline="0" dirty="0">
                <a:solidFill>
                  <a:schemeClr val="tx1"/>
                </a:solidFill>
                <a:latin typeface="Arial" panose="020B0604020202090204" pitchFamily="34" charset="0"/>
                <a:ea typeface="+mn-ea"/>
                <a:cs typeface="+mn-cs"/>
              </a:rPr>
              <a:t>，其中最为出名的一款是统计数据包异常检测引擎</a:t>
            </a:r>
            <a:r>
              <a:rPr lang="en-US" altLang="zh-CN" sz="1200" b="0" i="0" u="none" strike="noStrike" kern="1200" baseline="0" dirty="0">
                <a:solidFill>
                  <a:schemeClr val="tx1"/>
                </a:solidFill>
                <a:latin typeface="Arial" panose="020B0604020202090204" pitchFamily="34" charset="0"/>
                <a:ea typeface="+mn-ea"/>
                <a:cs typeface="+mn-cs"/>
              </a:rPr>
              <a:t>( Statistical Packet Anomaly Detection Engine</a:t>
            </a:r>
            <a:r>
              <a:rPr lang="zh-CN" altLang="en-US"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a:solidFill>
                  <a:schemeClr val="tx1"/>
                </a:solidFill>
                <a:latin typeface="Arial" panose="020B0604020202090204" pitchFamily="34" charset="0"/>
                <a:ea typeface="+mn-ea"/>
                <a:cs typeface="+mn-cs"/>
              </a:rPr>
              <a:t>SPADE)</a:t>
            </a:r>
            <a:r>
              <a:rPr lang="zh-CN" altLang="en-US" sz="1200" b="0" i="0" u="none" strike="noStrike" kern="1200" baseline="0" dirty="0">
                <a:solidFill>
                  <a:schemeClr val="tx1"/>
                </a:solidFill>
                <a:latin typeface="Arial" panose="020B0604020202090204" pitchFamily="34" charset="0"/>
                <a:ea typeface="+mn-ea"/>
                <a:cs typeface="+mn-cs"/>
              </a:rPr>
              <a:t>，这是我们后面要讨论的 </a:t>
            </a:r>
            <a:r>
              <a:rPr lang="en-US" altLang="zh-CN" sz="1200" b="0" i="0" u="none" strike="noStrike" kern="1200" baseline="0" dirty="0">
                <a:solidFill>
                  <a:schemeClr val="tx1"/>
                </a:solidFill>
                <a:latin typeface="Arial" panose="020B0604020202090204" pitchFamily="34" charset="0"/>
                <a:ea typeface="+mn-ea"/>
                <a:cs typeface="+mn-cs"/>
              </a:rPr>
              <a:t>Snort</a:t>
            </a:r>
            <a:r>
              <a:rPr lang="zh-CN" altLang="en-US" sz="1200" b="0" i="0" u="none" strike="noStrike" kern="1200" baseline="0" dirty="0">
                <a:solidFill>
                  <a:schemeClr val="tx1"/>
                </a:solidFill>
                <a:latin typeface="Arial" panose="020B0604020202090204" pitchFamily="34" charset="0"/>
                <a:ea typeface="+mn-ea"/>
                <a:cs typeface="+mn-cs"/>
              </a:rPr>
              <a:t>系统的一个可用插件。</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特征检测</a:t>
            </a:r>
            <a:r>
              <a:rPr lang="en-US" altLang="zh-CN" sz="1200" b="0" i="0" u="none" strike="noStrike" kern="1200" baseline="0" dirty="0">
                <a:solidFill>
                  <a:schemeClr val="tx1"/>
                </a:solidFill>
                <a:latin typeface="Arial" panose="020B0604020202090204" pitchFamily="34" charset="0"/>
                <a:ea typeface="+mn-ea"/>
                <a:cs typeface="+mn-cs"/>
              </a:rPr>
              <a:t>[SCAR12]</a:t>
            </a:r>
            <a:r>
              <a:rPr lang="zh-CN" altLang="en-US" sz="1200" b="0" i="0" u="none" strike="noStrike" kern="1200" baseline="0" dirty="0">
                <a:solidFill>
                  <a:schemeClr val="tx1"/>
                </a:solidFill>
                <a:latin typeface="Arial" panose="020B0604020202090204" pitchFamily="34" charset="0"/>
                <a:ea typeface="+mn-ea"/>
                <a:cs typeface="+mn-cs"/>
              </a:rPr>
              <a:t>列出以下例子，这些类型的攻击都适合用特征检测进行识别</a:t>
            </a:r>
            <a:r>
              <a:rPr lang="en-US" altLang="zh-CN" sz="1200" b="0" i="0" u="none" strike="noStrike" kern="1200" baseline="0" dirty="0">
                <a:solidFill>
                  <a:schemeClr val="tx1"/>
                </a:solidFill>
                <a:latin typeface="Arial" panose="020B0604020202090204" pitchFamily="34" charset="0"/>
                <a:ea typeface="+mn-ea"/>
                <a:cs typeface="+mn-cs"/>
              </a:rPr>
              <a:t>:</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应用层侦察和攻击：大多数</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技术都要分析几十个应用协议，通常分析的协议包括动态主机配置协议</a:t>
            </a:r>
            <a:r>
              <a:rPr lang="en-US" altLang="zh-CN" sz="1200" b="0" i="0" u="none" strike="noStrike" kern="1200" baseline="0" dirty="0">
                <a:solidFill>
                  <a:schemeClr val="tx1"/>
                </a:solidFill>
                <a:latin typeface="Arial" panose="020B0604020202090204" pitchFamily="34" charset="0"/>
                <a:ea typeface="+mn-ea"/>
                <a:cs typeface="+mn-cs"/>
              </a:rPr>
              <a:t>( Dynamic Host Configuration Protocol</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DHCP)</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DNS</a:t>
            </a:r>
            <a:r>
              <a:rPr lang="zh-CN" altLang="en-US"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a:solidFill>
                  <a:schemeClr val="tx1"/>
                </a:solidFill>
                <a:latin typeface="Arial" panose="020B0604020202090204" pitchFamily="34" charset="0"/>
                <a:ea typeface="+mn-ea"/>
                <a:cs typeface="+mn-cs"/>
              </a:rPr>
              <a:t>Finger</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FTP</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HITTP</a:t>
            </a:r>
            <a:r>
              <a:rPr lang="zh-CN" altLang="en-US"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a:solidFill>
                  <a:schemeClr val="tx1"/>
                </a:solidFill>
                <a:latin typeface="Arial" panose="020B0604020202090204" pitchFamily="34" charset="0"/>
                <a:ea typeface="+mn-ea"/>
                <a:cs typeface="+mn-cs"/>
              </a:rPr>
              <a:t>Internet</a:t>
            </a:r>
            <a:r>
              <a:rPr lang="zh-CN" altLang="en-US" sz="1200" b="0" i="0" u="none" strike="noStrike" kern="1200" baseline="0" dirty="0">
                <a:solidFill>
                  <a:schemeClr val="tx1"/>
                </a:solidFill>
                <a:latin typeface="Arial" panose="020B0604020202090204" pitchFamily="34" charset="0"/>
                <a:ea typeface="+mn-ea"/>
                <a:cs typeface="+mn-cs"/>
              </a:rPr>
              <a:t>消息访问协议</a:t>
            </a:r>
            <a:r>
              <a:rPr lang="en-US" altLang="zh-CN" sz="1200" b="0" i="0" u="none" strike="noStrike" kern="1200" baseline="0" dirty="0">
                <a:solidFill>
                  <a:schemeClr val="tx1"/>
                </a:solidFill>
                <a:latin typeface="Arial" panose="020B0604020202090204" pitchFamily="34" charset="0"/>
                <a:ea typeface="+mn-ea"/>
                <a:cs typeface="+mn-cs"/>
              </a:rPr>
              <a:t>( Internet Message Access Protocol</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IMAP)</a:t>
            </a:r>
            <a:r>
              <a:rPr lang="zh-CN" altLang="en-US"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a:solidFill>
                  <a:schemeClr val="tx1"/>
                </a:solidFill>
                <a:latin typeface="Arial" panose="020B0604020202090204" pitchFamily="34" charset="0"/>
                <a:ea typeface="+mn-ea"/>
                <a:cs typeface="+mn-cs"/>
              </a:rPr>
              <a:t>Internet </a:t>
            </a:r>
            <a:r>
              <a:rPr lang="zh-CN" altLang="en-US" sz="1200" b="0" i="0" u="none" strike="noStrike" kern="1200" baseline="0" dirty="0">
                <a:solidFill>
                  <a:schemeClr val="tx1"/>
                </a:solidFill>
                <a:latin typeface="Arial" panose="020B0604020202090204" pitchFamily="34" charset="0"/>
                <a:ea typeface="+mn-ea"/>
                <a:cs typeface="+mn-cs"/>
              </a:rPr>
              <a:t>中继聊天</a:t>
            </a:r>
            <a:r>
              <a:rPr lang="en-US" altLang="zh-CN" sz="1200" b="0" i="0" u="none" strike="noStrike" kern="1200" baseline="0" dirty="0">
                <a:solidFill>
                  <a:schemeClr val="tx1"/>
                </a:solidFill>
                <a:latin typeface="Arial" panose="020B0604020202090204" pitchFamily="34" charset="0"/>
                <a:ea typeface="+mn-ea"/>
                <a:cs typeface="+mn-cs"/>
              </a:rPr>
              <a:t>( Internet Relay Chat</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IRC)</a:t>
            </a:r>
            <a:r>
              <a:rPr lang="zh-CN" altLang="en-US" sz="1200" b="0" i="0" u="none" strike="noStrike" kern="1200" baseline="0" dirty="0">
                <a:solidFill>
                  <a:schemeClr val="tx1"/>
                </a:solidFill>
                <a:latin typeface="Arial" panose="020B0604020202090204" pitchFamily="34" charset="0"/>
                <a:ea typeface="+mn-ea"/>
                <a:cs typeface="+mn-cs"/>
              </a:rPr>
              <a:t>、网络文件系统</a:t>
            </a:r>
            <a:r>
              <a:rPr lang="en-US" altLang="zh-CN" sz="1200" b="0" i="0" u="none" strike="noStrike" kern="1200" baseline="0" dirty="0">
                <a:solidFill>
                  <a:schemeClr val="tx1"/>
                </a:solidFill>
                <a:latin typeface="Arial" panose="020B0604020202090204" pitchFamily="34" charset="0"/>
                <a:ea typeface="+mn-ea"/>
                <a:cs typeface="+mn-cs"/>
              </a:rPr>
              <a:t>( Network File System</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NFS)</a:t>
            </a:r>
            <a:r>
              <a:rPr lang="zh-CN" altLang="en-US" sz="1200" b="0" i="0" u="none" strike="noStrike" kern="1200" baseline="0" dirty="0">
                <a:solidFill>
                  <a:schemeClr val="tx1"/>
                </a:solidFill>
                <a:latin typeface="Arial" panose="020B0604020202090204" pitchFamily="34" charset="0"/>
                <a:ea typeface="+mn-ea"/>
                <a:cs typeface="+mn-cs"/>
              </a:rPr>
              <a:t>、邮局协议</a:t>
            </a:r>
            <a:r>
              <a:rPr lang="en-US" altLang="zh-CN" sz="1200" b="0" i="0" u="none" strike="noStrike" kern="1200" baseline="0" dirty="0">
                <a:solidFill>
                  <a:schemeClr val="tx1"/>
                </a:solidFill>
                <a:latin typeface="Arial" panose="020B0604020202090204" pitchFamily="34" charset="0"/>
                <a:ea typeface="+mn-ea"/>
                <a:cs typeface="+mn-cs"/>
              </a:rPr>
              <a:t>( Post office Protocol</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POP)</a:t>
            </a:r>
            <a:r>
              <a:rPr lang="zh-CN" altLang="en-US"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a:solidFill>
                  <a:schemeClr val="tx1"/>
                </a:solidFill>
                <a:latin typeface="Arial" panose="020B0604020202090204" pitchFamily="34" charset="0"/>
                <a:ea typeface="+mn-ea"/>
                <a:cs typeface="+mn-cs"/>
              </a:rPr>
              <a:t>rlogin/</a:t>
            </a:r>
            <a:r>
              <a:rPr lang="en-US" altLang="zh-CN" sz="1200" b="0" i="0" u="none" strike="noStrike" kern="1200" baseline="0" dirty="0" err="1">
                <a:solidFill>
                  <a:schemeClr val="tx1"/>
                </a:solidFill>
                <a:latin typeface="Arial" panose="020B0604020202090204" pitchFamily="34" charset="0"/>
                <a:ea typeface="+mn-ea"/>
                <a:cs typeface="+mn-cs"/>
              </a:rPr>
              <a:t>rsh</a:t>
            </a:r>
            <a:r>
              <a:rPr lang="zh-CN" altLang="en-US" sz="1200" b="0" i="0" u="none" strike="noStrike" kern="1200" baseline="0" dirty="0">
                <a:solidFill>
                  <a:schemeClr val="tx1"/>
                </a:solidFill>
                <a:latin typeface="Arial" panose="020B0604020202090204" pitchFamily="34" charset="0"/>
                <a:ea typeface="+mn-ea"/>
                <a:cs typeface="+mn-cs"/>
              </a:rPr>
              <a:t>、远程过程调用</a:t>
            </a:r>
            <a:r>
              <a:rPr lang="en-US" altLang="zh-CN" sz="1200" b="0" i="0" u="none" strike="noStrike" kern="1200" baseline="0" dirty="0">
                <a:solidFill>
                  <a:schemeClr val="tx1"/>
                </a:solidFill>
                <a:latin typeface="Arial" panose="020B0604020202090204" pitchFamily="34" charset="0"/>
                <a:ea typeface="+mn-ea"/>
                <a:cs typeface="+mn-cs"/>
              </a:rPr>
              <a:t>( Remote Procedure Call RPC)</a:t>
            </a:r>
            <a:r>
              <a:rPr lang="zh-CN" altLang="en-US" sz="1200" b="0" i="0" u="none" strike="noStrike" kern="1200" baseline="0" dirty="0">
                <a:solidFill>
                  <a:schemeClr val="tx1"/>
                </a:solidFill>
                <a:latin typeface="Arial" panose="020B0604020202090204" pitchFamily="34" charset="0"/>
                <a:ea typeface="+mn-ea"/>
                <a:cs typeface="+mn-cs"/>
              </a:rPr>
              <a:t>、会话发起协议</a:t>
            </a:r>
            <a:r>
              <a:rPr lang="en-US" altLang="zh-CN" sz="1200" b="0" i="0" u="none" strike="noStrike" kern="1200" baseline="0" dirty="0">
                <a:solidFill>
                  <a:schemeClr val="tx1"/>
                </a:solidFill>
                <a:latin typeface="Arial" panose="020B0604020202090204" pitchFamily="34" charset="0"/>
                <a:ea typeface="+mn-ea"/>
                <a:cs typeface="+mn-cs"/>
              </a:rPr>
              <a:t>( Session initiation protocol</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SIP)</a:t>
            </a:r>
            <a:r>
              <a:rPr lang="zh-CN" altLang="en-US" sz="1200" b="0" i="0" u="none" strike="noStrike" kern="1200" baseline="0" dirty="0">
                <a:solidFill>
                  <a:schemeClr val="tx1"/>
                </a:solidFill>
                <a:latin typeface="Arial" panose="020B0604020202090204" pitchFamily="34" charset="0"/>
                <a:ea typeface="+mn-ea"/>
                <a:cs typeface="+mn-cs"/>
              </a:rPr>
              <a:t>、服务器消息块</a:t>
            </a:r>
            <a:r>
              <a:rPr lang="en-US" altLang="zh-CN" sz="1200" b="0" i="0" u="none" strike="noStrike" kern="1200" baseline="0" dirty="0">
                <a:solidFill>
                  <a:schemeClr val="tx1"/>
                </a:solidFill>
                <a:latin typeface="Arial" panose="020B0604020202090204" pitchFamily="34" charset="0"/>
                <a:ea typeface="+mn-ea"/>
                <a:cs typeface="+mn-cs"/>
              </a:rPr>
              <a:t>( Server Message Block</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SMB)</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SMTP</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SNMP</a:t>
            </a:r>
            <a:r>
              <a:rPr lang="zh-CN" altLang="en-US"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a:solidFill>
                  <a:schemeClr val="tx1"/>
                </a:solidFill>
                <a:latin typeface="Arial" panose="020B0604020202090204" pitchFamily="34" charset="0"/>
                <a:ea typeface="+mn-ea"/>
                <a:cs typeface="+mn-cs"/>
              </a:rPr>
              <a:t>Telnet</a:t>
            </a:r>
            <a:r>
              <a:rPr lang="zh-CN" altLang="en-US" sz="1200" b="0" i="0" u="none" strike="noStrike" kern="1200" baseline="0" dirty="0">
                <a:solidFill>
                  <a:schemeClr val="tx1"/>
                </a:solidFill>
                <a:latin typeface="Arial" panose="020B0604020202090204" pitchFamily="34" charset="0"/>
                <a:ea typeface="+mn-ea"/>
                <a:cs typeface="+mn-cs"/>
              </a:rPr>
              <a:t>和简单文件传输协议</a:t>
            </a:r>
            <a:r>
              <a:rPr lang="en-US" altLang="zh-CN" sz="1200" b="0" i="0" u="none" strike="noStrike" kern="1200" baseline="0" dirty="0">
                <a:solidFill>
                  <a:schemeClr val="tx1"/>
                </a:solidFill>
                <a:latin typeface="Arial" panose="020B0604020202090204" pitchFamily="34" charset="0"/>
                <a:ea typeface="+mn-ea"/>
                <a:cs typeface="+mn-cs"/>
              </a:rPr>
              <a:t>( Trivial File Transfer Protocol</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TFTP)</a:t>
            </a:r>
            <a:r>
              <a:rPr lang="zh-CN" altLang="en-US" sz="1200" b="0" i="0" u="none" strike="noStrike" kern="1200" baseline="0" dirty="0">
                <a:solidFill>
                  <a:schemeClr val="tx1"/>
                </a:solidFill>
                <a:latin typeface="Arial" panose="020B0604020202090204" pitchFamily="34" charset="0"/>
                <a:ea typeface="+mn-ea"/>
                <a:cs typeface="+mn-cs"/>
              </a:rPr>
              <a:t>，以及数据库协议、即时消息应用和对称文件共享软件。</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主要查找已被标识为面向这些协议的攻击模式。攻击的实例包括缓冲区溢出、口令猜测和恶意软件传输等。</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传输层侦察和攻击：</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分析</a:t>
            </a:r>
            <a:r>
              <a:rPr lang="en-US" altLang="zh-CN" sz="1200" b="0" i="0" u="none" strike="noStrike" kern="1200" baseline="0" dirty="0">
                <a:solidFill>
                  <a:schemeClr val="tx1"/>
                </a:solidFill>
                <a:latin typeface="Arial" panose="020B0604020202090204" pitchFamily="34" charset="0"/>
                <a:ea typeface="+mn-ea"/>
                <a:cs typeface="+mn-cs"/>
              </a:rPr>
              <a:t>TCP</a:t>
            </a:r>
            <a:r>
              <a:rPr lang="zh-CN" altLang="en-US" sz="1200" b="0" i="0" u="none" strike="noStrike" kern="1200" baseline="0" dirty="0">
                <a:solidFill>
                  <a:schemeClr val="tx1"/>
                </a:solidFill>
                <a:latin typeface="Arial" panose="020B0604020202090204" pitchFamily="34" charset="0"/>
                <a:ea typeface="+mn-ea"/>
                <a:cs typeface="+mn-cs"/>
              </a:rPr>
              <a:t>和</a:t>
            </a:r>
            <a:r>
              <a:rPr lang="en-US" altLang="zh-CN" sz="1200" b="0" i="0" u="none" strike="noStrike" kern="1200" baseline="0" dirty="0">
                <a:solidFill>
                  <a:schemeClr val="tx1"/>
                </a:solidFill>
                <a:latin typeface="Arial" panose="020B0604020202090204" pitchFamily="34" charset="0"/>
                <a:ea typeface="+mn-ea"/>
                <a:cs typeface="+mn-cs"/>
              </a:rPr>
              <a:t>UDP</a:t>
            </a:r>
            <a:r>
              <a:rPr lang="zh-CN" altLang="en-US" sz="1200" b="0" i="0" u="none" strike="noStrike" kern="1200" baseline="0" dirty="0">
                <a:solidFill>
                  <a:schemeClr val="tx1"/>
                </a:solidFill>
                <a:latin typeface="Arial" panose="020B0604020202090204" pitchFamily="34" charset="0"/>
                <a:ea typeface="+mn-ea"/>
                <a:cs typeface="+mn-cs"/>
              </a:rPr>
              <a:t>流量，也可能是其他传输层协议。攻击的例子有异常数据包碎片、易受攻击端口扫描和</a:t>
            </a:r>
            <a:r>
              <a:rPr lang="en-US" altLang="zh-CN" sz="1200" b="0" i="0" u="none" strike="noStrike" kern="1200" baseline="0" dirty="0">
                <a:solidFill>
                  <a:schemeClr val="tx1"/>
                </a:solidFill>
                <a:latin typeface="Arial" panose="020B0604020202090204" pitchFamily="34" charset="0"/>
                <a:ea typeface="+mn-ea"/>
                <a:cs typeface="+mn-cs"/>
              </a:rPr>
              <a:t>TCP</a:t>
            </a:r>
            <a:r>
              <a:rPr lang="zh-CN" altLang="en-US" sz="1200" b="0" i="0" u="none" strike="noStrike" kern="1200" baseline="0" dirty="0">
                <a:solidFill>
                  <a:schemeClr val="tx1"/>
                </a:solidFill>
                <a:latin typeface="Arial" panose="020B0604020202090204" pitchFamily="34" charset="0"/>
                <a:ea typeface="+mn-ea"/>
                <a:cs typeface="+mn-cs"/>
              </a:rPr>
              <a:t>特定攻击</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如</a:t>
            </a:r>
            <a:r>
              <a:rPr lang="en-US" altLang="zh-CN" sz="1200" b="0" i="0" u="none" strike="noStrike" kern="1200" baseline="0" dirty="0">
                <a:solidFill>
                  <a:schemeClr val="tx1"/>
                </a:solidFill>
                <a:latin typeface="Arial" panose="020B0604020202090204" pitchFamily="34" charset="0"/>
                <a:ea typeface="+mn-ea"/>
                <a:cs typeface="+mn-cs"/>
              </a:rPr>
              <a:t>SYN</a:t>
            </a:r>
            <a:r>
              <a:rPr lang="zh-CN" altLang="en-US" sz="1200" b="0" i="0" u="none" strike="noStrike" kern="1200" baseline="0" dirty="0">
                <a:solidFill>
                  <a:schemeClr val="tx1"/>
                </a:solidFill>
                <a:latin typeface="Arial" panose="020B0604020202090204" pitchFamily="34" charset="0"/>
                <a:ea typeface="+mn-ea"/>
                <a:cs typeface="+mn-cs"/>
              </a:rPr>
              <a:t>洪泛</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网络层侦察和攻击：</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在这一层通常分析</a:t>
            </a:r>
            <a:r>
              <a:rPr lang="en-US" altLang="zh-CN" sz="1200" b="0" i="0" u="none" strike="noStrike" kern="1200" baseline="0" dirty="0">
                <a:solidFill>
                  <a:schemeClr val="tx1"/>
                </a:solidFill>
                <a:latin typeface="Arial" panose="020B0604020202090204" pitchFamily="34" charset="0"/>
                <a:ea typeface="+mn-ea"/>
                <a:cs typeface="+mn-cs"/>
              </a:rPr>
              <a:t>IPv4</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IPv6</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ICMP</a:t>
            </a:r>
            <a:r>
              <a:rPr lang="zh-CN" altLang="en-US" sz="1200" b="0" i="0" u="none" strike="noStrike" kern="1200" baseline="0" dirty="0">
                <a:solidFill>
                  <a:schemeClr val="tx1"/>
                </a:solidFill>
                <a:latin typeface="Arial" panose="020B0604020202090204" pitchFamily="34" charset="0"/>
                <a:ea typeface="+mn-ea"/>
                <a:cs typeface="+mn-cs"/>
              </a:rPr>
              <a:t>和</a:t>
            </a:r>
            <a:r>
              <a:rPr lang="en-US" altLang="zh-CN" sz="1200" b="0" i="0" u="none" strike="noStrike" kern="1200" baseline="0" dirty="0">
                <a:solidFill>
                  <a:schemeClr val="tx1"/>
                </a:solidFill>
                <a:latin typeface="Arial" panose="020B0604020202090204" pitchFamily="34" charset="0"/>
                <a:ea typeface="+mn-ea"/>
                <a:cs typeface="+mn-cs"/>
              </a:rPr>
              <a:t>IGMP</a:t>
            </a:r>
            <a:r>
              <a:rPr lang="zh-CN" altLang="en-US" sz="1200" b="0" i="0" u="none" strike="noStrike" kern="1200" baseline="0" dirty="0">
                <a:solidFill>
                  <a:schemeClr val="tx1"/>
                </a:solidFill>
                <a:latin typeface="Arial" panose="020B0604020202090204" pitchFamily="34" charset="0"/>
                <a:ea typeface="+mn-ea"/>
                <a:cs typeface="+mn-cs"/>
              </a:rPr>
              <a:t>。攻击的实例是</a:t>
            </a:r>
            <a:r>
              <a:rPr lang="en-US" altLang="zh-CN" sz="1200" b="0" i="0" u="none" strike="noStrike" kern="1200" baseline="0" dirty="0">
                <a:solidFill>
                  <a:schemeClr val="tx1"/>
                </a:solidFill>
                <a:latin typeface="Arial" panose="020B0604020202090204" pitchFamily="34" charset="0"/>
                <a:ea typeface="+mn-ea"/>
                <a:cs typeface="+mn-cs"/>
              </a:rPr>
              <a:t>IP</a:t>
            </a:r>
            <a:r>
              <a:rPr lang="zh-CN" altLang="en-US" sz="1200" b="0" i="0" u="none" strike="noStrike" kern="1200" baseline="0" dirty="0">
                <a:solidFill>
                  <a:schemeClr val="tx1"/>
                </a:solidFill>
                <a:latin typeface="Arial" panose="020B0604020202090204" pitchFamily="34" charset="0"/>
                <a:ea typeface="+mn-ea"/>
                <a:cs typeface="+mn-cs"/>
              </a:rPr>
              <a:t>地址欺骗和非法的</a:t>
            </a:r>
            <a:r>
              <a:rPr lang="en-US" altLang="zh-CN" sz="1200" b="0" i="0" u="none" strike="noStrike" kern="1200" baseline="0" dirty="0">
                <a:solidFill>
                  <a:schemeClr val="tx1"/>
                </a:solidFill>
                <a:latin typeface="Arial" panose="020B0604020202090204" pitchFamily="34" charset="0"/>
                <a:ea typeface="+mn-ea"/>
                <a:cs typeface="+mn-cs"/>
              </a:rPr>
              <a:t>IP</a:t>
            </a:r>
            <a:r>
              <a:rPr lang="zh-CN" altLang="en-US" sz="1200" b="0" i="0" u="none" strike="noStrike" kern="1200" baseline="0" dirty="0">
                <a:solidFill>
                  <a:schemeClr val="tx1"/>
                </a:solidFill>
                <a:latin typeface="Arial" panose="020B0604020202090204" pitchFamily="34" charset="0"/>
                <a:ea typeface="+mn-ea"/>
                <a:cs typeface="+mn-cs"/>
              </a:rPr>
              <a:t>头部值。</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意外应用程序服务：</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试图确定传输连接上的活动是否与预期的应用协议一致。一个实例是主机运行未经授权的应用服务。</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策略违背</a:t>
            </a:r>
            <a:r>
              <a:rPr lang="en-US" altLang="zh-CN" sz="1200" b="0" i="0" u="none" strike="noStrike" kern="1200" baseline="0" dirty="0">
                <a:solidFill>
                  <a:schemeClr val="tx1"/>
                </a:solidFill>
                <a:latin typeface="Arial" panose="020B0604020202090204" pitchFamily="34" charset="0"/>
                <a:ea typeface="+mn-ea"/>
                <a:cs typeface="+mn-cs"/>
              </a:rPr>
              <a:t>( policy violation)</a:t>
            </a:r>
            <a:r>
              <a:rPr lang="zh-CN" altLang="en-US" sz="1200" b="0" i="0" u="none" strike="noStrike" kern="1200" baseline="0" dirty="0">
                <a:solidFill>
                  <a:schemeClr val="tx1"/>
                </a:solidFill>
                <a:latin typeface="Arial" panose="020B0604020202090204" pitchFamily="34" charset="0"/>
                <a:ea typeface="+mn-ea"/>
                <a:cs typeface="+mn-cs"/>
              </a:rPr>
              <a:t>：实例包括使用不适当的</a:t>
            </a:r>
            <a:r>
              <a:rPr lang="en-US" altLang="zh-CN" sz="1200" b="0" i="0" u="none" strike="noStrike" kern="1200" baseline="0" dirty="0">
                <a:solidFill>
                  <a:schemeClr val="tx1"/>
                </a:solidFill>
                <a:latin typeface="Arial" panose="020B0604020202090204" pitchFamily="34" charset="0"/>
                <a:ea typeface="+mn-ea"/>
                <a:cs typeface="+mn-cs"/>
              </a:rPr>
              <a:t>Web</a:t>
            </a:r>
            <a:r>
              <a:rPr lang="zh-CN" altLang="en-US" sz="1200" b="0" i="0" u="none" strike="noStrike" kern="1200" baseline="0" dirty="0">
                <a:solidFill>
                  <a:schemeClr val="tx1"/>
                </a:solidFill>
                <a:latin typeface="Arial" panose="020B0604020202090204" pitchFamily="34" charset="0"/>
                <a:ea typeface="+mn-ea"/>
                <a:cs typeface="+mn-cs"/>
              </a:rPr>
              <a:t>站点和使用禁用的应用协议。</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异常检测技术</a:t>
            </a:r>
            <a:r>
              <a:rPr lang="en-US" altLang="zh-CN" sz="1200" b="0" i="0" u="none" strike="noStrike" kern="1200" baseline="0" dirty="0">
                <a:solidFill>
                  <a:schemeClr val="tx1"/>
                </a:solidFill>
                <a:latin typeface="Arial" panose="020B0604020202090204" pitchFamily="34" charset="0"/>
                <a:ea typeface="+mn-ea"/>
                <a:cs typeface="+mn-cs"/>
              </a:rPr>
              <a:t>[SCARO7]</a:t>
            </a:r>
            <a:r>
              <a:rPr lang="zh-CN" altLang="en-US" sz="1200" b="0" i="0" u="none" strike="noStrike" kern="1200" baseline="0" dirty="0">
                <a:solidFill>
                  <a:schemeClr val="tx1"/>
                </a:solidFill>
                <a:latin typeface="Arial" panose="020B0604020202090204" pitchFamily="34" charset="0"/>
                <a:ea typeface="+mn-ea"/>
                <a:cs typeface="+mn-cs"/>
              </a:rPr>
              <a:t>列出以下实例，这些类型的攻击都适合用异常检测进行识别：</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拒绝服务</a:t>
            </a:r>
            <a:r>
              <a:rPr lang="en-US" altLang="zh-CN" sz="1200" b="0" i="0" u="none" strike="noStrike" kern="1200" baseline="0" dirty="0">
                <a:solidFill>
                  <a:schemeClr val="tx1"/>
                </a:solidFill>
                <a:latin typeface="Arial" panose="020B0604020202090204" pitchFamily="34" charset="0"/>
                <a:ea typeface="+mn-ea"/>
                <a:cs typeface="+mn-cs"/>
              </a:rPr>
              <a:t>(DoS)</a:t>
            </a:r>
            <a:r>
              <a:rPr lang="zh-CN" altLang="en-US" sz="1200" b="0" i="0" u="none" strike="noStrike" kern="1200" baseline="0" dirty="0">
                <a:solidFill>
                  <a:schemeClr val="tx1"/>
                </a:solidFill>
                <a:latin typeface="Arial" panose="020B0604020202090204" pitchFamily="34" charset="0"/>
                <a:ea typeface="+mn-ea"/>
                <a:cs typeface="+mn-cs"/>
              </a:rPr>
              <a:t>攻击：这种攻击涉及或者显著提高数据包流量，或者显著增加连接尝试次数，试图搞垮目标系统。第</a:t>
            </a:r>
            <a:r>
              <a:rPr lang="en-US" altLang="zh-CN" sz="1200" b="0" i="0" u="none" strike="noStrike" kern="1200" baseline="0" dirty="0">
                <a:solidFill>
                  <a:schemeClr val="tx1"/>
                </a:solidFill>
                <a:latin typeface="Arial" panose="020B0604020202090204" pitchFamily="34" charset="0"/>
                <a:ea typeface="+mn-ea"/>
                <a:cs typeface="+mn-cs"/>
              </a:rPr>
              <a:t>7</a:t>
            </a:r>
            <a:r>
              <a:rPr lang="zh-CN" altLang="en-US" sz="1200" b="0" i="0" u="none" strike="noStrike" kern="1200" baseline="0" dirty="0">
                <a:solidFill>
                  <a:schemeClr val="tx1"/>
                </a:solidFill>
                <a:latin typeface="Arial" panose="020B0604020202090204" pitchFamily="34" charset="0"/>
                <a:ea typeface="+mn-ea"/>
                <a:cs typeface="+mn-cs"/>
              </a:rPr>
              <a:t>章中分析过这些攻击。异常检测适用于此类攻击。</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扫描：当攻击者通过发送不同种类的数据包探测目标网络或系统时，扫描攻击发生。使用从目标接收到的反馈，攻击者可以了解系统的许多特征和安全漏洞。因此，对攻击者来说，扫描攻击作为一种目标识别工具。通过应用层</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如标题抓取</a:t>
            </a:r>
            <a:r>
              <a:rPr lang="en-US" altLang="zh-CN" sz="1200" b="0" i="0" u="none" strike="noStrike" kern="1200" baseline="0" dirty="0">
                <a:solidFill>
                  <a:schemeClr val="tx1"/>
                </a:solidFill>
                <a:latin typeface="Arial" panose="020B0604020202090204" pitchFamily="34" charset="0"/>
                <a:ea typeface="+mn-ea"/>
                <a:cs typeface="+mn-cs"/>
              </a:rPr>
              <a:t>( banner grabbing))</a:t>
            </a:r>
            <a:r>
              <a:rPr lang="zh-CN" altLang="en-US" sz="1200" b="0" i="0" u="none" strike="noStrike" kern="1200" baseline="0" dirty="0">
                <a:solidFill>
                  <a:schemeClr val="tx1"/>
                </a:solidFill>
                <a:latin typeface="Arial" panose="020B0604020202090204" pitchFamily="34" charset="0"/>
                <a:ea typeface="+mn-ea"/>
                <a:cs typeface="+mn-cs"/>
              </a:rPr>
              <a:t>、传输层</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如</a:t>
            </a:r>
            <a:r>
              <a:rPr lang="en-US" altLang="zh-CN" sz="1200" b="0" i="0" u="none" strike="noStrike" kern="1200" baseline="0" dirty="0">
                <a:solidFill>
                  <a:schemeClr val="tx1"/>
                </a:solidFill>
                <a:latin typeface="Arial" panose="020B0604020202090204" pitchFamily="34" charset="0"/>
                <a:ea typeface="+mn-ea"/>
                <a:cs typeface="+mn-cs"/>
              </a:rPr>
              <a:t>TCP</a:t>
            </a:r>
            <a:r>
              <a:rPr lang="zh-CN" altLang="en-US" sz="1200" b="0" i="0" u="none" strike="noStrike" kern="1200" baseline="0" dirty="0">
                <a:solidFill>
                  <a:schemeClr val="tx1"/>
                </a:solidFill>
                <a:latin typeface="Arial" panose="020B0604020202090204" pitchFamily="34" charset="0"/>
                <a:ea typeface="+mn-ea"/>
                <a:cs typeface="+mn-cs"/>
              </a:rPr>
              <a:t>和</a:t>
            </a:r>
            <a:r>
              <a:rPr lang="en-US" altLang="zh-CN" sz="1200" b="0" i="0" u="none" strike="noStrike" kern="1200" baseline="0" dirty="0">
                <a:solidFill>
                  <a:schemeClr val="tx1"/>
                </a:solidFill>
                <a:latin typeface="Arial" panose="020B0604020202090204" pitchFamily="34" charset="0"/>
                <a:ea typeface="+mn-ea"/>
                <a:cs typeface="+mn-cs"/>
              </a:rPr>
              <a:t>UDP</a:t>
            </a:r>
            <a:r>
              <a:rPr lang="zh-CN" altLang="en-US" sz="1200" b="0" i="0" u="none" strike="noStrike" kern="1200" baseline="0" dirty="0">
                <a:solidFill>
                  <a:schemeClr val="tx1"/>
                </a:solidFill>
                <a:latin typeface="Arial" panose="020B0604020202090204" pitchFamily="34" charset="0"/>
                <a:ea typeface="+mn-ea"/>
                <a:cs typeface="+mn-cs"/>
              </a:rPr>
              <a:t>端口扫描</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和网络层</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如</a:t>
            </a:r>
            <a:r>
              <a:rPr lang="en-US" altLang="zh-CN" sz="1200" b="0" i="0" u="none" strike="noStrike" kern="1200" baseline="0" dirty="0">
                <a:solidFill>
                  <a:schemeClr val="tx1"/>
                </a:solidFill>
                <a:latin typeface="Arial" panose="020B0604020202090204" pitchFamily="34" charset="0"/>
                <a:ea typeface="+mn-ea"/>
                <a:cs typeface="+mn-cs"/>
              </a:rPr>
              <a:t>ICMP</a:t>
            </a:r>
            <a:r>
              <a:rPr lang="zh-CN" altLang="en-US" sz="1200" b="0" i="0" u="none" strike="noStrike" kern="1200" baseline="0" dirty="0">
                <a:solidFill>
                  <a:schemeClr val="tx1"/>
                </a:solidFill>
                <a:latin typeface="Arial" panose="020B0604020202090204" pitchFamily="34" charset="0"/>
                <a:ea typeface="+mn-ea"/>
                <a:cs typeface="+mn-cs"/>
              </a:rPr>
              <a:t>扫描</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的正常流模式，可以检测到扫描。</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蠕虫：可以以多种方式检测到蠕虫在主机之间传播。某些蠕虫快速传播并占用大量的带宽。蠕虫还有一些可能被检测到的特征，比如它们可能导致通常不通信的主机相互通信，并且它们也可能导致主机使用它们通常不使用的端口。很多蠕虫也执行扫描。</a:t>
            </a:r>
          </a:p>
          <a:p>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39</a:t>
            </a:fld>
            <a:endParaRPr lang="zh-CN" altLang="en-US"/>
          </a:p>
        </p:txBody>
      </p:sp>
    </p:spTree>
    <p:extLst>
      <p:ext uri="{BB962C8B-B14F-4D97-AF65-F5344CB8AC3E}">
        <p14:creationId xmlns:p14="http://schemas.microsoft.com/office/powerpoint/2010/main" val="33570186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Arial" panose="020B0604020202090204" pitchFamily="34" charset="0"/>
                <a:ea typeface="+mn-ea"/>
                <a:cs typeface="+mn-cs"/>
              </a:rPr>
              <a:t>[SCAR12]</a:t>
            </a:r>
            <a:r>
              <a:rPr lang="zh-CN" altLang="en-US" sz="1200" b="0" i="0" u="none" strike="noStrike" kern="1200" baseline="0" dirty="0">
                <a:solidFill>
                  <a:schemeClr val="tx1"/>
                </a:solidFill>
                <a:latin typeface="Arial" panose="020B0604020202090204" pitchFamily="34" charset="0"/>
                <a:ea typeface="+mn-ea"/>
                <a:cs typeface="+mn-cs"/>
              </a:rPr>
              <a:t>详细描述了这种异常检测技术，其中检测是通过比较观测的网络流量与预定的、供应商提供的正常的流量特征实现的。这与基于组织特定的流量特征的异常检测技术不同。</a:t>
            </a:r>
            <a:r>
              <a:rPr lang="en-US" altLang="zh-CN" sz="1200" b="0" i="0" u="none" strike="noStrike" kern="1200" baseline="0" dirty="0">
                <a:solidFill>
                  <a:schemeClr val="tx1"/>
                </a:solidFill>
                <a:latin typeface="Arial" panose="020B0604020202090204" pitchFamily="34" charset="0"/>
                <a:ea typeface="+mn-ea"/>
                <a:cs typeface="+mn-cs"/>
              </a:rPr>
              <a:t>SPA</a:t>
            </a:r>
            <a:r>
              <a:rPr lang="zh-CN" altLang="en-US" sz="1200" b="0" i="0" u="none" strike="noStrike" kern="1200" baseline="0" dirty="0">
                <a:solidFill>
                  <a:schemeClr val="tx1"/>
                </a:solidFill>
                <a:latin typeface="Arial" panose="020B0604020202090204" pitchFamily="34" charset="0"/>
                <a:ea typeface="+mn-ea"/>
                <a:cs typeface="+mn-cs"/>
              </a:rPr>
              <a:t>通过推断和追踪网络、传输和应用协议的状态，保证网络活动按预期发展。</a:t>
            </a:r>
            <a:r>
              <a:rPr lang="en-US" altLang="zh-CN" sz="1200" b="0" i="0" u="none" strike="noStrike" kern="1200" baseline="0" dirty="0">
                <a:solidFill>
                  <a:schemeClr val="tx1"/>
                </a:solidFill>
                <a:latin typeface="Arial" panose="020B0604020202090204" pitchFamily="34" charset="0"/>
                <a:ea typeface="+mn-ea"/>
                <a:cs typeface="+mn-cs"/>
              </a:rPr>
              <a:t>SPA</a:t>
            </a:r>
            <a:r>
              <a:rPr lang="zh-CN" altLang="en-US" sz="1200" b="0" i="0" u="none" strike="noStrike" kern="1200" baseline="0" dirty="0">
                <a:solidFill>
                  <a:schemeClr val="tx1"/>
                </a:solidFill>
                <a:latin typeface="Arial" panose="020B0604020202090204" pitchFamily="34" charset="0"/>
                <a:ea typeface="+mn-ea"/>
                <a:cs typeface="+mn-cs"/>
              </a:rPr>
              <a:t>的主要优势在于其对所要求资源的高利用率。</a:t>
            </a:r>
          </a:p>
          <a:p>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40</a:t>
            </a:fld>
            <a:endParaRPr lang="zh-CN" altLang="en-US"/>
          </a:p>
        </p:txBody>
      </p:sp>
    </p:spTree>
    <p:extLst>
      <p:ext uri="{BB962C8B-B14F-4D97-AF65-F5344CB8AC3E}">
        <p14:creationId xmlns:p14="http://schemas.microsoft.com/office/powerpoint/2010/main" val="632260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国家资助的组织</a:t>
            </a:r>
            <a:r>
              <a:rPr lang="en-US" altLang="zh-CN" sz="1200" b="0" i="0" u="none" strike="noStrike" kern="1200" baseline="0" dirty="0">
                <a:solidFill>
                  <a:schemeClr val="tx1"/>
                </a:solidFill>
                <a:latin typeface="Arial" panose="020B0604020202090204" pitchFamily="34" charset="0"/>
                <a:ea typeface="+mn-ea"/>
                <a:cs typeface="+mn-cs"/>
              </a:rPr>
              <a:t>( state- sponsored organization)：</a:t>
            </a:r>
            <a:r>
              <a:rPr lang="en-US" altLang="zh-CN" sz="1200" b="0" i="0" u="none" strike="noStrike" kern="1200" baseline="0" dirty="0" err="1">
                <a:solidFill>
                  <a:schemeClr val="tx1"/>
                </a:solidFill>
                <a:latin typeface="Arial" panose="020B0604020202090204" pitchFamily="34" charset="0"/>
                <a:ea typeface="+mn-ea"/>
                <a:cs typeface="+mn-cs"/>
              </a:rPr>
              <a:t>他们是由政府所资助的黑客组织，目的是进行谍报或者破坏活动。这类活动就是人们所熟知的高级持续威胁</a:t>
            </a:r>
            <a:r>
              <a:rPr lang="en-US" altLang="zh-CN" sz="1200" b="0" i="0" u="none" strike="noStrike" kern="1200" baseline="0" dirty="0">
                <a:solidFill>
                  <a:schemeClr val="tx1"/>
                </a:solidFill>
                <a:latin typeface="Arial" panose="020B0604020202090204" pitchFamily="34" charset="0"/>
                <a:ea typeface="+mn-ea"/>
                <a:cs typeface="+mn-cs"/>
              </a:rPr>
              <a:t>(APT)</a:t>
            </a:r>
            <a:r>
              <a:rPr lang="en-US" altLang="zh-CN" sz="1200" b="0" i="0" u="none" strike="noStrike" kern="1200" baseline="0" dirty="0" err="1">
                <a:solidFill>
                  <a:schemeClr val="tx1"/>
                </a:solidFill>
                <a:latin typeface="Arial" panose="020B0604020202090204" pitchFamily="34" charset="0"/>
                <a:ea typeface="+mn-ea"/>
                <a:cs typeface="+mn-cs"/>
              </a:rPr>
              <a:t>活动，隐蔽性和长期的持续性是许多这类攻击的重要特性</a:t>
            </a:r>
            <a:r>
              <a:rPr lang="en-US" altLang="zh-CN" sz="1200" b="0" i="0" u="none" strike="noStrike" kern="1200" baseline="0" dirty="0">
                <a:solidFill>
                  <a:schemeClr val="tx1"/>
                </a:solidFill>
                <a:latin typeface="Arial" panose="020B0604020202090204" pitchFamily="34" charset="0"/>
                <a:ea typeface="+mn-ea"/>
                <a:cs typeface="+mn-cs"/>
              </a:rPr>
              <a:t>。</a:t>
            </a: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5</a:t>
            </a:fld>
            <a:endParaRPr lang="zh-CN" altLang="en-US"/>
          </a:p>
        </p:txBody>
      </p:sp>
    </p:spTree>
    <p:extLst>
      <p:ext uri="{BB962C8B-B14F-4D97-AF65-F5344CB8AC3E}">
        <p14:creationId xmlns:p14="http://schemas.microsoft.com/office/powerpoint/2010/main" val="40620565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当传感器检测到潜在危险时，它将发送一个警报并记录与事件相关的信息。</a:t>
            </a:r>
            <a:r>
              <a:rPr lang="en-US" altLang="zh-CN" sz="1200" b="0" i="0" u="none" strike="noStrike" kern="1200" baseline="0" dirty="0">
                <a:solidFill>
                  <a:schemeClr val="tx1"/>
                </a:solidFill>
                <a:latin typeface="Arial" panose="020B0604020202090204" pitchFamily="34" charset="0"/>
                <a:ea typeface="+mn-ea"/>
                <a:cs typeface="+mn-cs"/>
              </a:rPr>
              <a:t>NDS</a:t>
            </a:r>
            <a:r>
              <a:rPr lang="zh-CN" altLang="en-US" sz="1200" b="0" i="0" u="none" strike="noStrike" kern="1200" baseline="0" dirty="0">
                <a:solidFill>
                  <a:schemeClr val="tx1"/>
                </a:solidFill>
                <a:latin typeface="Arial" panose="020B0604020202090204" pitchFamily="34" charset="0"/>
                <a:ea typeface="+mn-ea"/>
                <a:cs typeface="+mn-cs"/>
              </a:rPr>
              <a:t>分析模块可以使用此信息来优化入侵检测参数和算法。安全管理员可以使用此信息来设计保护技术。</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由</a:t>
            </a:r>
            <a:r>
              <a:rPr lang="en-US" altLang="zh-CN" sz="1200" b="0" i="0" u="none" strike="noStrike" kern="1200" baseline="0" dirty="0">
                <a:solidFill>
                  <a:schemeClr val="tx1"/>
                </a:solidFill>
                <a:latin typeface="Arial" panose="020B0604020202090204" pitchFamily="34" charset="0"/>
                <a:ea typeface="+mn-ea"/>
                <a:cs typeface="+mn-cs"/>
              </a:rPr>
              <a:t>NIDS</a:t>
            </a:r>
            <a:r>
              <a:rPr lang="zh-CN" altLang="en-US" sz="1200" b="0" i="0" u="none" strike="noStrike" kern="1200" baseline="0" dirty="0">
                <a:solidFill>
                  <a:schemeClr val="tx1"/>
                </a:solidFill>
                <a:latin typeface="Arial" panose="020B0604020202090204" pitchFamily="34" charset="0"/>
                <a:ea typeface="+mn-ea"/>
                <a:cs typeface="+mn-cs"/>
              </a:rPr>
              <a:t>传感器记录的典型信息如下</a:t>
            </a:r>
            <a:r>
              <a:rPr lang="en-US" altLang="zh-CN" sz="1200" b="0" i="0" u="none" strike="noStrike" kern="1200" baseline="0" dirty="0">
                <a:solidFill>
                  <a:schemeClr val="tx1"/>
                </a:solidFill>
                <a:latin typeface="Arial" panose="020B0604020202090204" pitchFamily="34" charset="0"/>
                <a:ea typeface="+mn-ea"/>
                <a:cs typeface="+mn-cs"/>
              </a:rPr>
              <a:t>:</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时间戳</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通常是日期和时间</a:t>
            </a:r>
            <a:r>
              <a:rPr lang="en-US" altLang="zh-CN" sz="1200" b="0" i="0" u="none" strike="noStrike" kern="1200" baseline="0" dirty="0">
                <a:solidFill>
                  <a:schemeClr val="tx1"/>
                </a:solidFill>
                <a:latin typeface="Arial" panose="020B0604020202090204" pitchFamily="34" charset="0"/>
                <a:ea typeface="+mn-ea"/>
                <a:cs typeface="+mn-cs"/>
              </a:rPr>
              <a:t>)</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连接或会话</a:t>
            </a:r>
            <a:r>
              <a:rPr lang="en-US" altLang="zh-CN" sz="1200" b="0" i="0" u="none" strike="noStrike" kern="1200" baseline="0" dirty="0">
                <a:solidFill>
                  <a:schemeClr val="tx1"/>
                </a:solidFill>
                <a:latin typeface="Arial" panose="020B0604020202090204" pitchFamily="34" charset="0"/>
                <a:ea typeface="+mn-ea"/>
                <a:cs typeface="+mn-cs"/>
              </a:rPr>
              <a:t>ID</a:t>
            </a:r>
            <a:r>
              <a:rPr lang="zh-CN" altLang="en-US" sz="1200" b="0" i="0" u="none" strike="noStrike" kern="1200" baseline="0" dirty="0">
                <a:solidFill>
                  <a:schemeClr val="tx1"/>
                </a:solidFill>
                <a:latin typeface="Arial" panose="020B0604020202090204" pitchFamily="34" charset="0"/>
                <a:ea typeface="+mn-ea"/>
                <a:cs typeface="+mn-cs"/>
              </a:rPr>
              <a:t>号</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通常是分配给每个</a:t>
            </a:r>
            <a:r>
              <a:rPr lang="en-US" altLang="zh-CN" sz="1200" b="0" i="0" u="none" strike="noStrike" kern="1200" baseline="0" dirty="0">
                <a:solidFill>
                  <a:schemeClr val="tx1"/>
                </a:solidFill>
                <a:latin typeface="Arial" panose="020B0604020202090204" pitchFamily="34" charset="0"/>
                <a:ea typeface="+mn-ea"/>
                <a:cs typeface="+mn-cs"/>
              </a:rPr>
              <a:t>TCP</a:t>
            </a:r>
            <a:r>
              <a:rPr lang="zh-CN" altLang="en-US" sz="1200" b="0" i="0" u="none" strike="noStrike" kern="1200" baseline="0" dirty="0">
                <a:solidFill>
                  <a:schemeClr val="tx1"/>
                </a:solidFill>
                <a:latin typeface="Arial" panose="020B0604020202090204" pitchFamily="34" charset="0"/>
                <a:ea typeface="+mn-ea"/>
                <a:cs typeface="+mn-cs"/>
              </a:rPr>
              <a:t>连接或无连接协议的数据包组的连续的或唯一的号码</a:t>
            </a:r>
            <a:r>
              <a:rPr lang="en-US" altLang="zh-CN" sz="1200" b="0" i="0" u="none" strike="noStrike" kern="1200" baseline="0" dirty="0">
                <a:solidFill>
                  <a:schemeClr val="tx1"/>
                </a:solidFill>
                <a:latin typeface="Arial" panose="020B0604020202090204" pitchFamily="34" charset="0"/>
                <a:ea typeface="+mn-ea"/>
                <a:cs typeface="+mn-cs"/>
              </a:rPr>
              <a:t>)</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事件或警报类型</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分级</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如优先级、严重性、影响和信任等</a:t>
            </a:r>
            <a:r>
              <a:rPr lang="en-US" altLang="zh-CN" sz="1200" b="0" i="0" u="none" strike="noStrike" kern="1200" baseline="0" dirty="0">
                <a:solidFill>
                  <a:schemeClr val="tx1"/>
                </a:solidFill>
                <a:latin typeface="Arial" panose="020B0604020202090204" pitchFamily="34" charset="0"/>
                <a:ea typeface="+mn-ea"/>
                <a:cs typeface="+mn-cs"/>
              </a:rPr>
              <a:t>)</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网络层、传输层和应用层协议</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源和目的</a:t>
            </a:r>
            <a:r>
              <a:rPr lang="en-US" altLang="zh-CN" sz="1200" b="0" i="0" u="none" strike="noStrike" kern="1200" baseline="0" dirty="0">
                <a:solidFill>
                  <a:schemeClr val="tx1"/>
                </a:solidFill>
                <a:latin typeface="Arial" panose="020B0604020202090204" pitchFamily="34" charset="0"/>
                <a:ea typeface="+mn-ea"/>
                <a:cs typeface="+mn-cs"/>
              </a:rPr>
              <a:t>IP</a:t>
            </a:r>
            <a:r>
              <a:rPr lang="zh-CN" altLang="en-US" sz="1200" b="0" i="0" u="none" strike="noStrike" kern="1200" baseline="0" dirty="0">
                <a:solidFill>
                  <a:schemeClr val="tx1"/>
                </a:solidFill>
                <a:latin typeface="Arial" panose="020B0604020202090204" pitchFamily="34" charset="0"/>
                <a:ea typeface="+mn-ea"/>
                <a:cs typeface="+mn-cs"/>
              </a:rPr>
              <a:t>地址</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源和目的</a:t>
            </a:r>
            <a:r>
              <a:rPr lang="en-US" altLang="zh-CN" sz="1200" b="0" i="0" u="none" strike="noStrike" kern="1200" baseline="0" dirty="0">
                <a:solidFill>
                  <a:schemeClr val="tx1"/>
                </a:solidFill>
                <a:latin typeface="Arial" panose="020B0604020202090204" pitchFamily="34" charset="0"/>
                <a:ea typeface="+mn-ea"/>
                <a:cs typeface="+mn-cs"/>
              </a:rPr>
              <a:t>TCP</a:t>
            </a:r>
            <a:r>
              <a:rPr lang="zh-CN" altLang="en-US" sz="1200" b="0" i="0" u="none" strike="noStrike" kern="1200" baseline="0" dirty="0">
                <a:solidFill>
                  <a:schemeClr val="tx1"/>
                </a:solidFill>
                <a:latin typeface="Arial" panose="020B0604020202090204" pitchFamily="34" charset="0"/>
                <a:ea typeface="+mn-ea"/>
                <a:cs typeface="+mn-cs"/>
              </a:rPr>
              <a:t>或</a:t>
            </a:r>
            <a:r>
              <a:rPr lang="en-US" altLang="zh-CN" sz="1200" b="0" i="0" u="none" strike="noStrike" kern="1200" baseline="0" dirty="0">
                <a:solidFill>
                  <a:schemeClr val="tx1"/>
                </a:solidFill>
                <a:latin typeface="Arial" panose="020B0604020202090204" pitchFamily="34" charset="0"/>
                <a:ea typeface="+mn-ea"/>
                <a:cs typeface="+mn-cs"/>
              </a:rPr>
              <a:t>UDP</a:t>
            </a:r>
            <a:r>
              <a:rPr lang="zh-CN" altLang="en-US" sz="1200" b="0" i="0" u="none" strike="noStrike" kern="1200" baseline="0" dirty="0">
                <a:solidFill>
                  <a:schemeClr val="tx1"/>
                </a:solidFill>
                <a:latin typeface="Arial" panose="020B0604020202090204" pitchFamily="34" charset="0"/>
                <a:ea typeface="+mn-ea"/>
                <a:cs typeface="+mn-cs"/>
              </a:rPr>
              <a:t>端口，或者</a:t>
            </a:r>
            <a:r>
              <a:rPr lang="en-US" altLang="zh-CN" sz="1200" b="0" i="0" u="none" strike="noStrike" kern="1200" baseline="0" dirty="0">
                <a:solidFill>
                  <a:schemeClr val="tx1"/>
                </a:solidFill>
                <a:latin typeface="Arial" panose="020B0604020202090204" pitchFamily="34" charset="0"/>
                <a:ea typeface="+mn-ea"/>
                <a:cs typeface="+mn-cs"/>
              </a:rPr>
              <a:t>ICMP</a:t>
            </a:r>
            <a:r>
              <a:rPr lang="zh-CN" altLang="en-US" sz="1200" b="0" i="0" u="none" strike="noStrike" kern="1200" baseline="0" dirty="0">
                <a:solidFill>
                  <a:schemeClr val="tx1"/>
                </a:solidFill>
                <a:latin typeface="Arial" panose="020B0604020202090204" pitchFamily="34" charset="0"/>
                <a:ea typeface="+mn-ea"/>
                <a:cs typeface="+mn-cs"/>
              </a:rPr>
              <a:t>类型和代码</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通过连接传输的字节数</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已解码的有效载荷数据，如应用程序请求和响应</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状态相关信息</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如经过身份验证的用户名</a:t>
            </a:r>
            <a:r>
              <a:rPr lang="en-US" altLang="zh-CN" sz="1200" b="0" i="0" u="none" strike="noStrike" kern="1200" baseline="0" dirty="0">
                <a:solidFill>
                  <a:schemeClr val="tx1"/>
                </a:solidFill>
                <a:latin typeface="Arial" panose="020B0604020202090204" pitchFamily="34" charset="0"/>
                <a:ea typeface="+mn-ea"/>
                <a:cs typeface="+mn-cs"/>
              </a:rPr>
              <a:t>)</a:t>
            </a:r>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41</a:t>
            </a:fld>
            <a:endParaRPr lang="zh-CN" altLang="en-US"/>
          </a:p>
        </p:txBody>
      </p:sp>
    </p:spTree>
    <p:extLst>
      <p:ext uri="{BB962C8B-B14F-4D97-AF65-F5344CB8AC3E}">
        <p14:creationId xmlns:p14="http://schemas.microsoft.com/office/powerpoint/2010/main" val="35667910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Arial" panose="020B0604020202090204" pitchFamily="34" charset="0"/>
                <a:ea typeface="+mn-ea"/>
                <a:cs typeface="+mn-cs"/>
              </a:rPr>
              <a:t>为了促进可以运行在各种平台和环境的分布式IDS的开发，需要制定支持协同工作能力的标准。这类标准由正IETF下属的入侵检测工作小组( Intrusion Detection Working Group)负责制定，旨在为入侵检测和响应系统，以及需要与其他机器交互的管理系统的共享信息定义数据格式和交换过程。该工作组在2007年发布了以下RFC:</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入侵检测消息交换要求</a:t>
            </a:r>
            <a:r>
              <a:rPr lang="en-US" altLang="zh-CN" sz="1200" b="0" i="0" u="none" strike="noStrike" kern="1200" baseline="0" dirty="0">
                <a:solidFill>
                  <a:schemeClr val="tx1"/>
                </a:solidFill>
                <a:latin typeface="Arial" panose="020B0604020202090204" pitchFamily="34" charset="0"/>
                <a:ea typeface="+mn-ea"/>
                <a:cs typeface="+mn-cs"/>
              </a:rPr>
              <a:t>( Intrusion Detection Message Exchange Requirements，RFC4766</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这份文档定义了入侵检测消息交换格式</a:t>
            </a:r>
            <a:r>
              <a:rPr lang="en-US" altLang="zh-CN" sz="1200" b="0" i="0" u="none" strike="noStrike" kern="1200" baseline="0" dirty="0">
                <a:solidFill>
                  <a:schemeClr val="tx1"/>
                </a:solidFill>
                <a:latin typeface="Arial" panose="020B0604020202090204" pitchFamily="34" charset="0"/>
                <a:ea typeface="+mn-ea"/>
                <a:cs typeface="+mn-cs"/>
              </a:rPr>
              <a:t>( Intrusion Detection Message Exchange Forma， IDMEF)，</a:t>
            </a:r>
            <a:r>
              <a:rPr lang="en-US" altLang="zh-CN" sz="1200" b="0" i="0" u="none" strike="noStrike" kern="1200" baseline="0" dirty="0" err="1">
                <a:solidFill>
                  <a:schemeClr val="tx1"/>
                </a:solidFill>
                <a:latin typeface="Arial" panose="020B0604020202090204" pitchFamily="34" charset="0"/>
                <a:ea typeface="+mn-ea"/>
                <a:cs typeface="+mn-cs"/>
              </a:rPr>
              <a:t>同时也明确了交换</a:t>
            </a:r>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IDMEF使用的通信协议</a:t>
            </a:r>
            <a:endParaRPr lang="en-US" altLang="zh-CN" sz="1200" b="0" i="0" u="none" strike="noStrike" kern="1200" baseline="0" dirty="0">
              <a:solidFill>
                <a:schemeClr val="tx1"/>
              </a:solidFill>
              <a:latin typeface="Arial" panose="020B0604020202090204" pitchFamily="34" charset="0"/>
              <a:ea typeface="+mn-ea"/>
              <a:cs typeface="+mn-cs"/>
            </a:endParaRP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入侵检測消息交换格式</a:t>
            </a:r>
            <a:r>
              <a:rPr lang="en-US" altLang="zh-CN" sz="1200" b="0" i="0" u="none" strike="noStrike" kern="1200" baseline="0" dirty="0">
                <a:solidFill>
                  <a:schemeClr val="tx1"/>
                </a:solidFill>
                <a:latin typeface="Arial" panose="020B0604020202090204" pitchFamily="34" charset="0"/>
                <a:ea typeface="+mn-ea"/>
                <a:cs typeface="+mn-cs"/>
              </a:rPr>
              <a:t>( Intrusion Detection Message Exchange Format，RFC4765)：这份文档描述了入侵检誕系统导出信息时的一个数据模型，并解释了使用这个模型的基本原理。文档同时给出了该数据模型使用可扩展标记语言(XML)</a:t>
            </a:r>
            <a:r>
              <a:rPr lang="en-US" altLang="zh-CN" sz="1200" b="0" i="0" u="none" strike="noStrike" kern="1200" baseline="0" dirty="0" err="1">
                <a:solidFill>
                  <a:schemeClr val="tx1"/>
                </a:solidFill>
                <a:latin typeface="Arial" panose="020B0604020202090204" pitchFamily="34" charset="0"/>
                <a:ea typeface="+mn-ea"/>
                <a:cs typeface="+mn-cs"/>
              </a:rPr>
              <a:t>的一个实现。另外XML文档类型定义正在开发当中，已经给出一个示例</a:t>
            </a:r>
            <a:r>
              <a:rPr lang="en-US" altLang="zh-CN" sz="1200" b="0" i="0" u="none" strike="noStrike" kern="1200" baseline="0" dirty="0">
                <a:solidFill>
                  <a:schemeClr val="tx1"/>
                </a:solidFill>
                <a:latin typeface="Arial" panose="020B0604020202090204" pitchFamily="34" charset="0"/>
                <a:ea typeface="+mn-ea"/>
                <a:cs typeface="+mn-cs"/>
              </a:rPr>
              <a:t>。</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入侵检测交换协议</a:t>
            </a:r>
            <a:r>
              <a:rPr lang="en-US" altLang="zh-CN" sz="1200" b="0" i="0" u="none" strike="noStrike" kern="1200" baseline="0" dirty="0">
                <a:solidFill>
                  <a:schemeClr val="tx1"/>
                </a:solidFill>
                <a:latin typeface="Arial" panose="020B0604020202090204" pitchFamily="34" charset="0"/>
                <a:ea typeface="+mn-ea"/>
                <a:cs typeface="+mn-cs"/>
              </a:rPr>
              <a:t>( Intrusion Detection Exchange Protocol，RFC4767)：</a:t>
            </a:r>
            <a:r>
              <a:rPr lang="en-US" altLang="zh-CN" sz="1200" b="0" i="0" u="none" strike="noStrike" kern="1200" baseline="0" dirty="0" err="1">
                <a:solidFill>
                  <a:schemeClr val="tx1"/>
                </a:solidFill>
                <a:latin typeface="Arial" panose="020B0604020202090204" pitchFamily="34" charset="0"/>
                <a:ea typeface="+mn-ea"/>
                <a:cs typeface="+mn-cs"/>
              </a:rPr>
              <a:t>这份文档描述了</a:t>
            </a:r>
            <a:r>
              <a:rPr lang="zh-CN" altLang="en-US" sz="1200" b="0" i="0" u="none" strike="noStrike" kern="1200" baseline="0" dirty="0">
                <a:solidFill>
                  <a:schemeClr val="tx1"/>
                </a:solidFill>
                <a:latin typeface="Arial" panose="020B0604020202090204" pitchFamily="34" charset="0"/>
                <a:ea typeface="+mn-ea"/>
                <a:cs typeface="+mn-cs"/>
              </a:rPr>
              <a:t>入</a:t>
            </a:r>
            <a:r>
              <a:rPr lang="en-US" altLang="zh-CN" sz="1200" b="0" i="0" u="none" strike="noStrike" kern="1200" baseline="0" dirty="0" err="1">
                <a:solidFill>
                  <a:schemeClr val="tx1"/>
                </a:solidFill>
                <a:latin typeface="Arial" panose="020B0604020202090204" pitchFamily="34" charset="0"/>
                <a:ea typeface="+mn-ea"/>
                <a:cs typeface="+mn-cs"/>
              </a:rPr>
              <a:t>侵检测交换协议</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IDXP</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err="1">
                <a:solidFill>
                  <a:schemeClr val="tx1"/>
                </a:solidFill>
                <a:latin typeface="Arial" panose="020B0604020202090204" pitchFamily="34" charset="0"/>
                <a:ea typeface="+mn-ea"/>
                <a:cs typeface="+mn-cs"/>
              </a:rPr>
              <a:t>这是在</a:t>
            </a:r>
            <a:r>
              <a:rPr lang="zh-CN" altLang="en-US" sz="1200" b="0" i="0" u="none" strike="noStrike" kern="1200" baseline="0" dirty="0">
                <a:solidFill>
                  <a:schemeClr val="tx1"/>
                </a:solidFill>
                <a:latin typeface="Arial" panose="020B0604020202090204" pitchFamily="34" charset="0"/>
                <a:ea typeface="+mn-ea"/>
                <a:cs typeface="+mn-cs"/>
              </a:rPr>
              <a:t>入</a:t>
            </a:r>
            <a:r>
              <a:rPr lang="en-US" altLang="zh-CN" sz="1200" b="0" i="0" u="none" strike="noStrike" kern="1200" baseline="0" dirty="0" err="1">
                <a:solidFill>
                  <a:schemeClr val="tx1"/>
                </a:solidFill>
                <a:latin typeface="Arial" panose="020B0604020202090204" pitchFamily="34" charset="0"/>
                <a:ea typeface="+mn-ea"/>
                <a:cs typeface="+mn-cs"/>
              </a:rPr>
              <a:t>侵检测系统之间进行数据交换的应用层协议</a:t>
            </a:r>
            <a:r>
              <a:rPr lang="en-US" altLang="zh-CN" sz="1200" b="0" i="0" u="none" strike="noStrike" kern="1200" baseline="0" dirty="0">
                <a:solidFill>
                  <a:schemeClr val="tx1"/>
                </a:solidFill>
                <a:latin typeface="Arial" panose="020B0604020202090204" pitchFamily="34" charset="0"/>
                <a:ea typeface="+mn-ea"/>
                <a:cs typeface="+mn-cs"/>
              </a:rPr>
              <a:t>。</a:t>
            </a:r>
          </a:p>
          <a:p>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42</a:t>
            </a:fld>
            <a:endParaRPr lang="zh-CN" altLang="en-US"/>
          </a:p>
        </p:txBody>
      </p:sp>
    </p:spTree>
    <p:extLst>
      <p:ext uri="{BB962C8B-B14F-4D97-AF65-F5344CB8AC3E}">
        <p14:creationId xmlns:p14="http://schemas.microsoft.com/office/powerpoint/2010/main" val="39202397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Arial" panose="020B0604020202090204" pitchFamily="34" charset="0"/>
                <a:ea typeface="+mn-ea"/>
                <a:cs typeface="+mn-cs"/>
              </a:rPr>
              <a:t>为了促进可以运行在各种平台和环境的分布式IDS的开发，需要制定支持协同工作能力的标准。这类标准由正IETF下属的入侵检测工作小组( Intrusion Detection Working Group)负责制定，旨在为入侵检测和响应系统，以及需要与其他机器交互的管理系统的共享信息定义数据格式和交换过程。该工作组在2007年发布了以下RFC:</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入侵检测消息交换要求</a:t>
            </a:r>
            <a:r>
              <a:rPr lang="en-US" altLang="zh-CN" sz="1200" b="0" i="0" u="none" strike="noStrike" kern="1200" baseline="0" dirty="0">
                <a:solidFill>
                  <a:schemeClr val="tx1"/>
                </a:solidFill>
                <a:latin typeface="Arial" panose="020B0604020202090204" pitchFamily="34" charset="0"/>
                <a:ea typeface="+mn-ea"/>
                <a:cs typeface="+mn-cs"/>
              </a:rPr>
              <a:t>( Intrusion Detection Message Exchange Requirements，RFC4766</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这份文档定义了入侵检测消息交换格式</a:t>
            </a:r>
            <a:r>
              <a:rPr lang="en-US" altLang="zh-CN" sz="1200" b="0" i="0" u="none" strike="noStrike" kern="1200" baseline="0" dirty="0">
                <a:solidFill>
                  <a:schemeClr val="tx1"/>
                </a:solidFill>
                <a:latin typeface="Arial" panose="020B0604020202090204" pitchFamily="34" charset="0"/>
                <a:ea typeface="+mn-ea"/>
                <a:cs typeface="+mn-cs"/>
              </a:rPr>
              <a:t>( Intrusion Detection Message Exchange Forma， IDMEF)，</a:t>
            </a:r>
            <a:r>
              <a:rPr lang="en-US" altLang="zh-CN" sz="1200" b="0" i="0" u="none" strike="noStrike" kern="1200" baseline="0" dirty="0" err="1">
                <a:solidFill>
                  <a:schemeClr val="tx1"/>
                </a:solidFill>
                <a:latin typeface="Arial" panose="020B0604020202090204" pitchFamily="34" charset="0"/>
                <a:ea typeface="+mn-ea"/>
                <a:cs typeface="+mn-cs"/>
              </a:rPr>
              <a:t>同时也明确了交换</a:t>
            </a:r>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IDMEF使用的通信协议</a:t>
            </a:r>
            <a:endParaRPr lang="en-US" altLang="zh-CN" sz="1200" b="0" i="0" u="none" strike="noStrike" kern="1200" baseline="0" dirty="0">
              <a:solidFill>
                <a:schemeClr val="tx1"/>
              </a:solidFill>
              <a:latin typeface="Arial" panose="020B0604020202090204" pitchFamily="34" charset="0"/>
              <a:ea typeface="+mn-ea"/>
              <a:cs typeface="+mn-cs"/>
            </a:endParaRP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入侵检測消息交换格式</a:t>
            </a:r>
            <a:r>
              <a:rPr lang="en-US" altLang="zh-CN" sz="1200" b="0" i="0" u="none" strike="noStrike" kern="1200" baseline="0" dirty="0">
                <a:solidFill>
                  <a:schemeClr val="tx1"/>
                </a:solidFill>
                <a:latin typeface="Arial" panose="020B0604020202090204" pitchFamily="34" charset="0"/>
                <a:ea typeface="+mn-ea"/>
                <a:cs typeface="+mn-cs"/>
              </a:rPr>
              <a:t>( Intrusion Detection Message Exchange Format，RFC4765)：这份文档描述了入侵检誕系统导出信息时的一个数据模型，并解释了使用这个模型的基本原理。文档同时给出了该数据模型使用可扩展标记语言(XML)</a:t>
            </a:r>
            <a:r>
              <a:rPr lang="en-US" altLang="zh-CN" sz="1200" b="0" i="0" u="none" strike="noStrike" kern="1200" baseline="0" dirty="0" err="1">
                <a:solidFill>
                  <a:schemeClr val="tx1"/>
                </a:solidFill>
                <a:latin typeface="Arial" panose="020B0604020202090204" pitchFamily="34" charset="0"/>
                <a:ea typeface="+mn-ea"/>
                <a:cs typeface="+mn-cs"/>
              </a:rPr>
              <a:t>的一个实现。另外XML文档类型定义正在开发当中，已经给出一个示例</a:t>
            </a:r>
            <a:r>
              <a:rPr lang="en-US" altLang="zh-CN" sz="1200" b="0" i="0" u="none" strike="noStrike" kern="1200" baseline="0" dirty="0">
                <a:solidFill>
                  <a:schemeClr val="tx1"/>
                </a:solidFill>
                <a:latin typeface="Arial" panose="020B0604020202090204" pitchFamily="34" charset="0"/>
                <a:ea typeface="+mn-ea"/>
                <a:cs typeface="+mn-cs"/>
              </a:rPr>
              <a:t>。</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入侵检测交换协议</a:t>
            </a:r>
            <a:r>
              <a:rPr lang="en-US" altLang="zh-CN" sz="1200" b="0" i="0" u="none" strike="noStrike" kern="1200" baseline="0" dirty="0">
                <a:solidFill>
                  <a:schemeClr val="tx1"/>
                </a:solidFill>
                <a:latin typeface="Arial" panose="020B0604020202090204" pitchFamily="34" charset="0"/>
                <a:ea typeface="+mn-ea"/>
                <a:cs typeface="+mn-cs"/>
              </a:rPr>
              <a:t>( Intrusion Detection Exchange Protocol，RFC4767)：</a:t>
            </a:r>
            <a:r>
              <a:rPr lang="en-US" altLang="zh-CN" sz="1200" b="0" i="0" u="none" strike="noStrike" kern="1200" baseline="0" dirty="0" err="1">
                <a:solidFill>
                  <a:schemeClr val="tx1"/>
                </a:solidFill>
                <a:latin typeface="Arial" panose="020B0604020202090204" pitchFamily="34" charset="0"/>
                <a:ea typeface="+mn-ea"/>
                <a:cs typeface="+mn-cs"/>
              </a:rPr>
              <a:t>这份文档描述了</a:t>
            </a:r>
            <a:r>
              <a:rPr lang="zh-CN" altLang="en-US" sz="1200" b="0" i="0" u="none" strike="noStrike" kern="1200" baseline="0" dirty="0">
                <a:solidFill>
                  <a:schemeClr val="tx1"/>
                </a:solidFill>
                <a:latin typeface="Arial" panose="020B0604020202090204" pitchFamily="34" charset="0"/>
                <a:ea typeface="+mn-ea"/>
                <a:cs typeface="+mn-cs"/>
              </a:rPr>
              <a:t>入</a:t>
            </a:r>
            <a:r>
              <a:rPr lang="en-US" altLang="zh-CN" sz="1200" b="0" i="0" u="none" strike="noStrike" kern="1200" baseline="0" dirty="0" err="1">
                <a:solidFill>
                  <a:schemeClr val="tx1"/>
                </a:solidFill>
                <a:latin typeface="Arial" panose="020B0604020202090204" pitchFamily="34" charset="0"/>
                <a:ea typeface="+mn-ea"/>
                <a:cs typeface="+mn-cs"/>
              </a:rPr>
              <a:t>侵检测交换协议</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IDXP</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err="1">
                <a:solidFill>
                  <a:schemeClr val="tx1"/>
                </a:solidFill>
                <a:latin typeface="Arial" panose="020B0604020202090204" pitchFamily="34" charset="0"/>
                <a:ea typeface="+mn-ea"/>
                <a:cs typeface="+mn-cs"/>
              </a:rPr>
              <a:t>这是在</a:t>
            </a:r>
            <a:r>
              <a:rPr lang="zh-CN" altLang="en-US" sz="1200" b="0" i="0" u="none" strike="noStrike" kern="1200" baseline="0" dirty="0">
                <a:solidFill>
                  <a:schemeClr val="tx1"/>
                </a:solidFill>
                <a:latin typeface="Arial" panose="020B0604020202090204" pitchFamily="34" charset="0"/>
                <a:ea typeface="+mn-ea"/>
                <a:cs typeface="+mn-cs"/>
              </a:rPr>
              <a:t>入</a:t>
            </a:r>
            <a:r>
              <a:rPr lang="en-US" altLang="zh-CN" sz="1200" b="0" i="0" u="none" strike="noStrike" kern="1200" baseline="0" dirty="0" err="1">
                <a:solidFill>
                  <a:schemeClr val="tx1"/>
                </a:solidFill>
                <a:latin typeface="Arial" panose="020B0604020202090204" pitchFamily="34" charset="0"/>
                <a:ea typeface="+mn-ea"/>
                <a:cs typeface="+mn-cs"/>
              </a:rPr>
              <a:t>侵检测系统之间进行数据交换的应用层协议</a:t>
            </a:r>
            <a:r>
              <a:rPr lang="en-US" altLang="zh-CN" sz="1200" b="0" i="0" u="none" strike="noStrike" kern="1200" baseline="0" dirty="0">
                <a:solidFill>
                  <a:schemeClr val="tx1"/>
                </a:solidFill>
                <a:latin typeface="Arial" panose="020B0604020202090204" pitchFamily="34" charset="0"/>
                <a:ea typeface="+mn-ea"/>
                <a:cs typeface="+mn-cs"/>
              </a:rPr>
              <a:t>。</a:t>
            </a:r>
          </a:p>
          <a:p>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43</a:t>
            </a:fld>
            <a:endParaRPr lang="zh-CN" altLang="en-US"/>
          </a:p>
        </p:txBody>
      </p:sp>
    </p:spTree>
    <p:extLst>
      <p:ext uri="{BB962C8B-B14F-4D97-AF65-F5344CB8AC3E}">
        <p14:creationId xmlns:p14="http://schemas.microsoft.com/office/powerpoint/2010/main" val="3256864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图</a:t>
            </a:r>
            <a:r>
              <a:rPr lang="en-US" altLang="zh-CN" sz="1200" b="0" i="0" u="none" strike="noStrike" kern="1200" baseline="0" dirty="0">
                <a:solidFill>
                  <a:schemeClr val="tx1"/>
                </a:solidFill>
                <a:latin typeface="Arial" panose="020B0604020202090204" pitchFamily="34" charset="0"/>
                <a:ea typeface="+mn-ea"/>
                <a:cs typeface="+mn-cs"/>
              </a:rPr>
              <a:t>8-7</a:t>
            </a:r>
            <a:r>
              <a:rPr lang="zh-CN" altLang="en-US" sz="1200" b="0" i="0" u="none" strike="noStrike" kern="1200" baseline="0" dirty="0">
                <a:solidFill>
                  <a:schemeClr val="tx1"/>
                </a:solidFill>
                <a:latin typeface="Arial" panose="020B0604020202090204" pitchFamily="34" charset="0"/>
                <a:ea typeface="+mn-ea"/>
                <a:cs typeface="+mn-cs"/>
              </a:rPr>
              <a:t>说明了入侵检测消息交换方法所基于的模型的关键元素。此模型不对应任何特定的产品或实现，但其功能组件是所有</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的关键元素。功能组件如下所述：</a:t>
            </a:r>
            <a:r>
              <a:rPr lang="en-US" altLang="zh-CN" sz="1200" b="0" i="0" u="none" strike="noStrike" kern="1200" baseline="0" dirty="0">
                <a:solidFill>
                  <a:schemeClr val="tx1"/>
                </a:solidFill>
                <a:latin typeface="Arial" panose="020B0604020202090204" pitchFamily="34" charset="0"/>
                <a:ea typeface="+mn-ea"/>
                <a:cs typeface="+mn-cs"/>
              </a:rPr>
              <a:t>:</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数据源</a:t>
            </a:r>
            <a:r>
              <a:rPr lang="en-US" altLang="zh-CN" sz="1200" b="0" i="0" u="none" strike="noStrike" kern="1200" baseline="0" dirty="0">
                <a:solidFill>
                  <a:schemeClr val="tx1"/>
                </a:solidFill>
                <a:latin typeface="Arial" panose="020B0604020202090204" pitchFamily="34" charset="0"/>
                <a:ea typeface="+mn-ea"/>
                <a:cs typeface="+mn-cs"/>
              </a:rPr>
              <a:t>( data source</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用来检测未授权或非预期活动的原始数据。常见的数据源包括网络数据包、操作系统审计日志、应用程序审计日志和系统生成的校验和数据。</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传感器</a:t>
            </a:r>
            <a:r>
              <a:rPr lang="en-US" altLang="zh-CN" sz="1200" b="0" i="0" u="none" strike="noStrike" kern="1200" baseline="0" dirty="0">
                <a:solidFill>
                  <a:schemeClr val="tx1"/>
                </a:solidFill>
                <a:latin typeface="Arial" panose="020B0604020202090204" pitchFamily="34" charset="0"/>
                <a:ea typeface="+mn-ea"/>
                <a:cs typeface="+mn-cs"/>
              </a:rPr>
              <a:t>(sensor)</a:t>
            </a:r>
            <a:r>
              <a:rPr lang="zh-CN" altLang="en-US" sz="1200" b="0" i="0" u="none" strike="noStrike" kern="1200" baseline="0" dirty="0">
                <a:solidFill>
                  <a:schemeClr val="tx1"/>
                </a:solidFill>
                <a:latin typeface="Arial" panose="020B0604020202090204" pitchFamily="34" charset="0"/>
                <a:ea typeface="+mn-ea"/>
                <a:cs typeface="+mn-cs"/>
              </a:rPr>
              <a:t>：从数据源采集数据。传感器将事件转发给分析器。</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分析器</a:t>
            </a:r>
            <a:r>
              <a:rPr lang="en-US" altLang="zh-CN" sz="1200" b="0" i="0" u="none" strike="noStrike" kern="1200" baseline="0" dirty="0">
                <a:solidFill>
                  <a:schemeClr val="tx1"/>
                </a:solidFill>
                <a:latin typeface="Arial" panose="020B0604020202090204" pitchFamily="34" charset="0"/>
                <a:ea typeface="+mn-ea"/>
                <a:cs typeface="+mn-cs"/>
              </a:rPr>
              <a:t>( analyzer)</a:t>
            </a:r>
            <a:r>
              <a:rPr lang="zh-CN" altLang="en-US" sz="1200" b="0" i="0" u="none" strike="noStrike" kern="1200" baseline="0" dirty="0">
                <a:solidFill>
                  <a:schemeClr val="tx1"/>
                </a:solidFill>
                <a:latin typeface="Arial" panose="020B0604020202090204" pitchFamily="34" charset="0"/>
                <a:ea typeface="+mn-ea"/>
                <a:cs typeface="+mn-cs"/>
              </a:rPr>
              <a:t>：用来分析传感器采集的标记为未授权或非预期的活动或安全管理员感兴趣事件的数据的</a:t>
            </a:r>
            <a:r>
              <a:rPr lang="en-US" altLang="zh-CN" sz="1200" b="0" i="0" u="none" strike="noStrike" kern="1200" baseline="0" dirty="0">
                <a:solidFill>
                  <a:schemeClr val="tx1"/>
                </a:solidFill>
                <a:latin typeface="Arial" panose="020B0604020202090204" pitchFamily="34" charset="0"/>
                <a:ea typeface="+mn-ea"/>
                <a:cs typeface="+mn-cs"/>
              </a:rPr>
              <a:t>ID</a:t>
            </a:r>
            <a:r>
              <a:rPr lang="zh-CN" altLang="en-US" sz="1200" b="0" i="0" u="none" strike="noStrike" kern="1200" baseline="0" dirty="0">
                <a:solidFill>
                  <a:schemeClr val="tx1"/>
                </a:solidFill>
                <a:latin typeface="Arial" panose="020B0604020202090204" pitchFamily="34" charset="0"/>
                <a:ea typeface="+mn-ea"/>
                <a:cs typeface="+mn-cs"/>
              </a:rPr>
              <a:t>组件或进程。在许多现有</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中，传感器和分析器是同一组件的一部分。</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管理员</a:t>
            </a:r>
            <a:r>
              <a:rPr lang="en-US" altLang="zh-CN" sz="1200" b="0" i="0" u="none" strike="noStrike" kern="1200" baseline="0" dirty="0">
                <a:solidFill>
                  <a:schemeClr val="tx1"/>
                </a:solidFill>
                <a:latin typeface="Arial" panose="020B0604020202090204" pitchFamily="34" charset="0"/>
                <a:ea typeface="+mn-ea"/>
                <a:cs typeface="+mn-cs"/>
              </a:rPr>
              <a:t>( administrator)</a:t>
            </a:r>
            <a:r>
              <a:rPr lang="zh-CN" altLang="en-US" sz="1200" b="0" i="0" u="none" strike="noStrike" kern="1200" baseline="0" dirty="0">
                <a:solidFill>
                  <a:schemeClr val="tx1"/>
                </a:solidFill>
                <a:latin typeface="Arial" panose="020B0604020202090204" pitchFamily="34" charset="0"/>
                <a:ea typeface="+mn-ea"/>
                <a:cs typeface="+mn-cs"/>
              </a:rPr>
              <a:t>：对设置企业的安全策略，决策部署和配置</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负全部责任的员属于网络或系统管理组。而在其他组织，这是一个独立的职位。</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管理器</a:t>
            </a:r>
            <a:r>
              <a:rPr lang="en-US" altLang="zh-CN" sz="1200" b="0" i="0" u="none" strike="noStrike" kern="1200" baseline="0" dirty="0">
                <a:solidFill>
                  <a:schemeClr val="tx1"/>
                </a:solidFill>
                <a:latin typeface="Arial" panose="020B0604020202090204" pitchFamily="34" charset="0"/>
                <a:ea typeface="+mn-ea"/>
                <a:cs typeface="+mn-cs"/>
              </a:rPr>
              <a:t>( manager)</a:t>
            </a:r>
            <a:r>
              <a:rPr lang="zh-CN" altLang="en-US" sz="1200" b="0" i="0" u="none" strike="noStrike" kern="1200" baseline="0" dirty="0">
                <a:solidFill>
                  <a:schemeClr val="tx1"/>
                </a:solidFill>
                <a:latin typeface="Arial" panose="020B0604020202090204" pitchFamily="34" charset="0"/>
                <a:ea typeface="+mn-ea"/>
                <a:cs typeface="+mn-cs"/>
              </a:rPr>
              <a:t>：操作员用来管理</a:t>
            </a:r>
            <a:r>
              <a:rPr lang="en-US" altLang="zh-CN" sz="1200" b="0" i="0" u="none" strike="noStrike" kern="1200" baseline="0" dirty="0">
                <a:solidFill>
                  <a:schemeClr val="tx1"/>
                </a:solidFill>
                <a:latin typeface="Arial" panose="020B0604020202090204" pitchFamily="34" charset="0"/>
                <a:ea typeface="+mn-ea"/>
                <a:cs typeface="+mn-cs"/>
              </a:rPr>
              <a:t>ID</a:t>
            </a:r>
            <a:r>
              <a:rPr lang="zh-CN" altLang="en-US" sz="1200" b="0" i="0" u="none" strike="noStrike" kern="1200" baseline="0" dirty="0">
                <a:solidFill>
                  <a:schemeClr val="tx1"/>
                </a:solidFill>
                <a:latin typeface="Arial" panose="020B0604020202090204" pitchFamily="34" charset="0"/>
                <a:ea typeface="+mn-ea"/>
                <a:cs typeface="+mn-cs"/>
              </a:rPr>
              <a:t>系统各种组件的</a:t>
            </a:r>
            <a:r>
              <a:rPr lang="en-US" altLang="zh-CN" sz="1200" b="0" i="0" u="none" strike="noStrike" kern="1200" baseline="0" dirty="0">
                <a:solidFill>
                  <a:schemeClr val="tx1"/>
                </a:solidFill>
                <a:latin typeface="Arial" panose="020B0604020202090204" pitchFamily="34" charset="0"/>
                <a:ea typeface="+mn-ea"/>
                <a:cs typeface="+mn-cs"/>
              </a:rPr>
              <a:t>ID</a:t>
            </a:r>
            <a:r>
              <a:rPr lang="zh-CN" altLang="en-US" sz="1200" b="0" i="0" u="none" strike="noStrike" kern="1200" baseline="0" dirty="0">
                <a:solidFill>
                  <a:schemeClr val="tx1"/>
                </a:solidFill>
                <a:latin typeface="Arial" panose="020B0604020202090204" pitchFamily="34" charset="0"/>
                <a:ea typeface="+mn-ea"/>
                <a:cs typeface="+mn-cs"/>
              </a:rPr>
              <a:t>组件或进程。管理功能通常包括传感器配置、分析器配置、事件通知管理、数据合并和报告。</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操作员</a:t>
            </a:r>
            <a:r>
              <a:rPr lang="en-US" altLang="zh-CN" sz="1200" b="0" i="0" u="none" strike="noStrike" kern="1200" baseline="0" dirty="0">
                <a:solidFill>
                  <a:schemeClr val="tx1"/>
                </a:solidFill>
                <a:latin typeface="Arial" panose="020B0604020202090204" pitchFamily="34" charset="0"/>
                <a:ea typeface="+mn-ea"/>
                <a:cs typeface="+mn-cs"/>
              </a:rPr>
              <a:t>( operator)</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管理器的主要用户。操作员通霄监控</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的输出并启动或建议进一步的操作</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在此模型中，入侵检测按以下方式进行。传感器监控数据源以查找可疑的活动</a:t>
            </a:r>
            <a:r>
              <a:rPr lang="en-US" altLang="zh-CN" sz="1200" b="0" i="0" u="none" strike="noStrike" kern="1200" baseline="0" dirty="0">
                <a:solidFill>
                  <a:schemeClr val="tx1"/>
                </a:solidFill>
                <a:latin typeface="Arial" panose="020B0604020202090204" pitchFamily="34" charset="0"/>
                <a:ea typeface="+mn-ea"/>
                <a:cs typeface="+mn-cs"/>
              </a:rPr>
              <a:t>( activity) </a:t>
            </a:r>
            <a:r>
              <a:rPr lang="zh-CN" altLang="en-US" sz="1200" b="0" i="0" u="none" strike="noStrike" kern="1200" baseline="0" dirty="0">
                <a:solidFill>
                  <a:schemeClr val="tx1"/>
                </a:solidFill>
                <a:latin typeface="Arial" panose="020B0604020202090204" pitchFamily="34" charset="0"/>
                <a:ea typeface="+mn-ea"/>
                <a:cs typeface="+mn-cs"/>
              </a:rPr>
              <a:t>如表明不期望的 </a:t>
            </a:r>
            <a:r>
              <a:rPr lang="en-US" altLang="zh-CN" sz="1200" b="0" i="0" u="none" strike="noStrike" kern="1200" baseline="0" dirty="0">
                <a:solidFill>
                  <a:schemeClr val="tx1"/>
                </a:solidFill>
                <a:latin typeface="Arial" panose="020B0604020202090204" pitchFamily="34" charset="0"/>
                <a:ea typeface="+mn-ea"/>
                <a:cs typeface="+mn-cs"/>
              </a:rPr>
              <a:t>telnet</a:t>
            </a:r>
            <a:r>
              <a:rPr lang="zh-CN" altLang="en-US" sz="1200" b="0" i="0" u="none" strike="noStrike" kern="1200" baseline="0" dirty="0">
                <a:solidFill>
                  <a:schemeClr val="tx1"/>
                </a:solidFill>
                <a:latin typeface="Arial" panose="020B0604020202090204" pitchFamily="34" charset="0"/>
                <a:ea typeface="+mn-ea"/>
                <a:cs typeface="+mn-cs"/>
              </a:rPr>
              <a:t>活动的网络会话、表明用户试图访问未被授权访问的文件的操作系统日志条日、表明连续登录失败的应用程序日志文件等。传感器将可疑的活动以事牛</a:t>
            </a:r>
            <a:r>
              <a:rPr lang="en-US" altLang="zh-CN" sz="1200" b="0" i="0" u="none" strike="noStrike" kern="1200" baseline="0" dirty="0">
                <a:solidFill>
                  <a:schemeClr val="tx1"/>
                </a:solidFill>
                <a:latin typeface="Arial" panose="020B0604020202090204" pitchFamily="34" charset="0"/>
                <a:ea typeface="+mn-ea"/>
                <a:cs typeface="+mn-cs"/>
              </a:rPr>
              <a:t>( event)</a:t>
            </a:r>
            <a:r>
              <a:rPr lang="zh-CN" altLang="en-US" sz="1200" b="0" i="0" u="none" strike="noStrike" kern="1200" baseline="0" dirty="0">
                <a:solidFill>
                  <a:schemeClr val="tx1"/>
                </a:solidFill>
                <a:latin typeface="Arial" panose="020B0604020202090204" pitchFamily="34" charset="0"/>
                <a:ea typeface="+mn-ea"/>
                <a:cs typeface="+mn-cs"/>
              </a:rPr>
              <a:t>的形式发送到分析器。事件描述了给定时间段内的活动。如果分析器确定对该事件感兴趣，它将发送警报</a:t>
            </a:r>
            <a:r>
              <a:rPr lang="en-US" altLang="zh-CN" sz="1200" b="0" i="0" u="none" strike="noStrike" kern="1200" baseline="0" dirty="0">
                <a:solidFill>
                  <a:schemeClr val="tx1"/>
                </a:solidFill>
                <a:latin typeface="Arial" panose="020B0604020202090204" pitchFamily="34" charset="0"/>
                <a:ea typeface="+mn-ea"/>
                <a:cs typeface="+mn-cs"/>
              </a:rPr>
              <a:t>( alert)</a:t>
            </a:r>
            <a:r>
              <a:rPr lang="zh-CN" altLang="en-US" sz="1200" b="0" i="0" u="none" strike="noStrike" kern="1200" baseline="0" dirty="0">
                <a:solidFill>
                  <a:schemeClr val="tx1"/>
                </a:solidFill>
                <a:latin typeface="Arial" panose="020B0604020202090204" pitchFamily="34" charset="0"/>
                <a:ea typeface="+mn-ea"/>
                <a:cs typeface="+mn-cs"/>
              </a:rPr>
              <a:t>通知管理器组件，其中包含检测到的异常活动及其发生时的绢节信息。管理器组件向操作员发出通知</a:t>
            </a:r>
            <a:r>
              <a:rPr lang="en-US" altLang="zh-CN" sz="1200" b="0" i="0" u="none" strike="noStrike" kern="1200" baseline="0" dirty="0">
                <a:solidFill>
                  <a:schemeClr val="tx1"/>
                </a:solidFill>
                <a:latin typeface="Arial" panose="020B0604020202090204" pitchFamily="34" charset="0"/>
                <a:ea typeface="+mn-ea"/>
                <a:cs typeface="+mn-cs"/>
              </a:rPr>
              <a:t>( notification)</a:t>
            </a:r>
            <a:r>
              <a:rPr lang="zh-CN" altLang="en-US" sz="1200" b="0" i="0" u="none" strike="noStrike" kern="1200" baseline="0" dirty="0">
                <a:solidFill>
                  <a:schemeClr val="tx1"/>
                </a:solidFill>
                <a:latin typeface="Arial" panose="020B0604020202090204" pitchFamily="34" charset="0"/>
                <a:ea typeface="+mn-ea"/>
                <a:cs typeface="+mn-cs"/>
              </a:rPr>
              <a:t>。响应</a:t>
            </a:r>
            <a:r>
              <a:rPr lang="en-US" altLang="zh-CN" sz="1200" b="0" i="0" u="none" strike="noStrike" kern="1200" baseline="0" dirty="0">
                <a:solidFill>
                  <a:schemeClr val="tx1"/>
                </a:solidFill>
                <a:latin typeface="Arial" panose="020B0604020202090204" pitchFamily="34" charset="0"/>
                <a:ea typeface="+mn-ea"/>
                <a:cs typeface="+mn-cs"/>
              </a:rPr>
              <a:t>( response)</a:t>
            </a:r>
            <a:r>
              <a:rPr lang="zh-CN" altLang="en-US" sz="1200" b="0" i="0" u="none" strike="noStrike" kern="1200" baseline="0" dirty="0">
                <a:solidFill>
                  <a:schemeClr val="tx1"/>
                </a:solidFill>
                <a:latin typeface="Arial" panose="020B0604020202090204" pitchFamily="34" charset="0"/>
                <a:ea typeface="+mn-ea"/>
                <a:cs typeface="+mn-cs"/>
              </a:rPr>
              <a:t>由管理器组件或操作员自动启动。响应的实例包括将活动记入日志，记录措述该事件的</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来自数据源的</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原始数据，终止网络、用或应用会话，以及更改网络或系统访问控制策略。安全策</a:t>
            </a:r>
            <a:r>
              <a:rPr lang="en-US" altLang="zh-CN" sz="1200" b="0" i="0" u="none" strike="noStrike" kern="1200" baseline="0" dirty="0">
                <a:solidFill>
                  <a:schemeClr val="tx1"/>
                </a:solidFill>
                <a:latin typeface="Arial" panose="020B0604020202090204" pitchFamily="34" charset="0"/>
                <a:ea typeface="+mn-ea"/>
                <a:cs typeface="+mn-cs"/>
              </a:rPr>
              <a:t>( security policy)</a:t>
            </a:r>
            <a:r>
              <a:rPr lang="zh-CN" altLang="en-US" sz="1200" b="0" i="0" u="none" strike="noStrike" kern="1200" baseline="0" dirty="0">
                <a:solidFill>
                  <a:schemeClr val="tx1"/>
                </a:solidFill>
                <a:latin typeface="Arial" panose="020B0604020202090204" pitchFamily="34" charset="0"/>
                <a:ea typeface="+mn-ea"/>
                <a:cs typeface="+mn-cs"/>
              </a:rPr>
              <a:t>是预定义的、格式化文档的除述，它定义了哪些活动能在组织的网络上或在特定主机进行，以满足组织的要求。其中包括哪些主机将拒绝外部网络的访问，但并不仅限于此。</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此规范定义了事件和变更信息的格式、消息类型以及人侵检测信息交流的交换协议。</a:t>
            </a:r>
          </a:p>
          <a:p>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44</a:t>
            </a:fld>
            <a:endParaRPr lang="zh-CN" altLang="en-US"/>
          </a:p>
        </p:txBody>
      </p:sp>
    </p:spTree>
    <p:extLst>
      <p:ext uri="{BB962C8B-B14F-4D97-AF65-F5344CB8AC3E}">
        <p14:creationId xmlns:p14="http://schemas.microsoft.com/office/powerpoint/2010/main" val="32128474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传统上讲，基于主机的</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重点是如何对单机系统实施有效的入侵检测。然而典型的大型企业需要保护由局域网或互联网连接的分布式主机集合的安全。虽然可以在每个主机上使用单机的</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作为防范，但在网络上</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之间的协作可以实现更有效的防范。</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Porras</a:t>
            </a:r>
            <a:r>
              <a:rPr lang="zh-CN" altLang="en-US" sz="1200" b="0" i="0" u="none" strike="noStrike" kern="1200" baseline="0" dirty="0">
                <a:solidFill>
                  <a:schemeClr val="tx1"/>
                </a:solidFill>
                <a:latin typeface="Arial" panose="020B0604020202090204" pitchFamily="34" charset="0"/>
                <a:ea typeface="+mn-ea"/>
                <a:cs typeface="+mn-cs"/>
              </a:rPr>
              <a:t>指出在分布式</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设计中主要有以下问题</a:t>
            </a:r>
            <a:r>
              <a:rPr lang="en-US" altLang="zh-CN" sz="1200" b="0" i="0" u="none" strike="noStrike" kern="1200" baseline="0" dirty="0">
                <a:solidFill>
                  <a:schemeClr val="tx1"/>
                </a:solidFill>
                <a:latin typeface="Arial" panose="020B0604020202090204" pitchFamily="34" charset="0"/>
                <a:ea typeface="+mn-ea"/>
                <a:cs typeface="+mn-cs"/>
              </a:rPr>
              <a:t>[PORR92]:</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分布式</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可能需要处理不同格式的传感器数据。在异构环境中，不同的入侵检测系统可能会使用不同的传感器和数据采集方法。</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网络中的一个或多个节点负责收集和分析网络中各系统的数据。因此，原始传感器数据或汇总数据将通过网络传输。在此过程中，必须要确保这些数据的完整性和机密性。确保完整性是为了防止入侵者通过更改传输的审计信息来掩饰他的活动。确保机密性则是因为传输的审计信息可能是有价值的。</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集中或非集中式体系结构都是可用的。在一个集中式体系结构中，由一个中心节点采集和分析所有的传感器数据。此结构减轻了对输入报告进行关联分析的任务，但却产生了潜在的瓶颈和单点故障问题。在非集中式体系结构中有多个分析中心，但它们必须互相协调自身的活动和建立信息交换机制。</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分布式</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一个很好的实例是由加利福尼亚大学戴维斯分校</a:t>
            </a:r>
            <a:r>
              <a:rPr lang="en-US" altLang="zh-CN" sz="1200" b="0" i="0" u="none" strike="noStrike" kern="1200" baseline="0" dirty="0">
                <a:solidFill>
                  <a:schemeClr val="tx1"/>
                </a:solidFill>
                <a:latin typeface="Arial" panose="020B0604020202090204" pitchFamily="34" charset="0"/>
                <a:ea typeface="+mn-ea"/>
                <a:cs typeface="+mn-cs"/>
              </a:rPr>
              <a:t>( University of California at Davis)</a:t>
            </a:r>
            <a:r>
              <a:rPr lang="zh-CN" altLang="en-US" sz="1200" b="0" i="0" u="none" strike="noStrike" kern="1200" baseline="0" dirty="0">
                <a:solidFill>
                  <a:schemeClr val="tx1"/>
                </a:solidFill>
                <a:latin typeface="Arial" panose="020B0604020202090204" pitchFamily="34" charset="0"/>
                <a:ea typeface="+mn-ea"/>
                <a:cs typeface="+mn-cs"/>
              </a:rPr>
              <a:t>开发的</a:t>
            </a:r>
            <a:r>
              <a:rPr lang="en-US" altLang="zh-CN" sz="1200" b="0" i="0" u="none" strike="noStrike" kern="1200" baseline="0" dirty="0">
                <a:solidFill>
                  <a:schemeClr val="tx1"/>
                </a:solidFill>
                <a:latin typeface="Arial" panose="020B0604020202090204" pitchFamily="34" charset="0"/>
                <a:ea typeface="+mn-ea"/>
                <a:cs typeface="+mn-cs"/>
              </a:rPr>
              <a:t>[HEBE92</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SNAP1]</a:t>
            </a:r>
            <a:r>
              <a:rPr lang="zh-CN" altLang="en-US" sz="1200" b="0" i="0" u="none" strike="noStrike" kern="1200" baseline="0" dirty="0">
                <a:solidFill>
                  <a:schemeClr val="tx1"/>
                </a:solidFill>
                <a:latin typeface="Arial" panose="020B0604020202090204" pitchFamily="34" charset="0"/>
                <a:ea typeface="+mn-ea"/>
                <a:cs typeface="+mn-cs"/>
              </a:rPr>
              <a:t>；类似的方法被普度大学</a:t>
            </a:r>
            <a:r>
              <a:rPr lang="en-US" altLang="zh-CN" sz="1200" b="0" i="0" u="none" strike="noStrike" kern="1200" baseline="0" dirty="0">
                <a:solidFill>
                  <a:schemeClr val="tx1"/>
                </a:solidFill>
                <a:latin typeface="Arial" panose="020B0604020202090204" pitchFamily="34" charset="0"/>
                <a:ea typeface="+mn-ea"/>
                <a:cs typeface="+mn-cs"/>
              </a:rPr>
              <a:t>[SPAF00</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BALA98]</a:t>
            </a:r>
            <a:r>
              <a:rPr lang="zh-CN" altLang="en-US" sz="1200" b="0" i="0" u="none" strike="noStrike" kern="1200" baseline="0" dirty="0">
                <a:solidFill>
                  <a:schemeClr val="tx1"/>
                </a:solidFill>
                <a:latin typeface="Arial" panose="020B0604020202090204" pitchFamily="34" charset="0"/>
                <a:ea typeface="+mn-ea"/>
                <a:cs typeface="+mn-cs"/>
              </a:rPr>
              <a:t>应用在一个项目中。图</a:t>
            </a:r>
            <a:r>
              <a:rPr lang="en-US" altLang="zh-CN" sz="1200" b="0" i="0" u="none" strike="noStrike" kern="1200" baseline="0" dirty="0">
                <a:solidFill>
                  <a:schemeClr val="tx1"/>
                </a:solidFill>
                <a:latin typeface="Arial" panose="020B0604020202090204" pitchFamily="34" charset="0"/>
                <a:ea typeface="+mn-ea"/>
                <a:cs typeface="+mn-cs"/>
              </a:rPr>
              <a:t>8-2</a:t>
            </a:r>
            <a:r>
              <a:rPr lang="zh-CN" altLang="en-US" sz="1200" b="0" i="0" u="none" strike="noStrike" kern="1200" baseline="0" dirty="0">
                <a:solidFill>
                  <a:schemeClr val="tx1"/>
                </a:solidFill>
                <a:latin typeface="Arial" panose="020B0604020202090204" pitchFamily="34" charset="0"/>
                <a:ea typeface="+mn-ea"/>
                <a:cs typeface="+mn-cs"/>
              </a:rPr>
              <a:t>显示该系统的体系结构由三个主要组件组成</a:t>
            </a:r>
            <a:r>
              <a:rPr lang="en-US" altLang="zh-CN" sz="1200" b="0" i="0" u="none" strike="noStrike" kern="1200" baseline="0" dirty="0">
                <a:solidFill>
                  <a:schemeClr val="tx1"/>
                </a:solidFill>
                <a:latin typeface="Arial" panose="020B0604020202090204" pitchFamily="34" charset="0"/>
                <a:ea typeface="+mn-ea"/>
                <a:cs typeface="+mn-cs"/>
              </a:rPr>
              <a:t>:</a:t>
            </a:r>
          </a:p>
          <a:p>
            <a:endParaRPr lang="en-US" altLang="zh-CN"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1. </a:t>
            </a:r>
            <a:r>
              <a:rPr lang="zh-CN" altLang="en-US" sz="1200" b="0" i="0" u="none" strike="noStrike" kern="1200" baseline="0" dirty="0">
                <a:solidFill>
                  <a:schemeClr val="tx1"/>
                </a:solidFill>
                <a:latin typeface="Arial" panose="020B0604020202090204" pitchFamily="34" charset="0"/>
                <a:ea typeface="+mn-ea"/>
                <a:cs typeface="+mn-cs"/>
              </a:rPr>
              <a:t>主机代理模块</a:t>
            </a:r>
            <a:r>
              <a:rPr lang="en-US" altLang="zh-CN" sz="1200" b="0" i="0" u="none" strike="noStrike" kern="1200" baseline="0" dirty="0">
                <a:solidFill>
                  <a:schemeClr val="tx1"/>
                </a:solidFill>
                <a:latin typeface="Arial" panose="020B0604020202090204" pitchFamily="34" charset="0"/>
                <a:ea typeface="+mn-ea"/>
                <a:cs typeface="+mn-cs"/>
              </a:rPr>
              <a:t>( host agent module)</a:t>
            </a:r>
            <a:r>
              <a:rPr lang="zh-CN" altLang="en-US" sz="1200" b="0" i="0" u="none" strike="noStrike" kern="1200" baseline="0" dirty="0">
                <a:solidFill>
                  <a:schemeClr val="tx1"/>
                </a:solidFill>
                <a:latin typeface="Arial" panose="020B0604020202090204" pitchFamily="34" charset="0"/>
                <a:ea typeface="+mn-ea"/>
                <a:cs typeface="+mn-cs"/>
              </a:rPr>
              <a:t>：审计采集模块作为后台进程运行在监测系统上。其作用是收集主机上与安全相关事件的数据并且将这些数据传输到中央管理器。图</a:t>
            </a:r>
            <a:r>
              <a:rPr lang="en-US" altLang="zh-CN" sz="1200" b="0" i="0" u="none" strike="noStrike" kern="1200" baseline="0" dirty="0">
                <a:solidFill>
                  <a:schemeClr val="tx1"/>
                </a:solidFill>
                <a:latin typeface="Arial" panose="020B0604020202090204" pitchFamily="34" charset="0"/>
                <a:ea typeface="+mn-ea"/>
                <a:cs typeface="+mn-cs"/>
              </a:rPr>
              <a:t>8-3</a:t>
            </a:r>
            <a:r>
              <a:rPr lang="zh-CN" altLang="en-US" sz="1200" b="0" i="0" u="none" strike="noStrike" kern="1200" baseline="0" dirty="0">
                <a:solidFill>
                  <a:schemeClr val="tx1"/>
                </a:solidFill>
                <a:latin typeface="Arial" panose="020B0604020202090204" pitchFamily="34" charset="0"/>
                <a:ea typeface="+mn-ea"/>
                <a:cs typeface="+mn-cs"/>
              </a:rPr>
              <a:t>展示了代理模块体系结构的细节。</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2. </a:t>
            </a:r>
            <a:r>
              <a:rPr lang="zh-CN" altLang="en-US" sz="1200" b="0" i="0" u="none" strike="noStrike" kern="1200" baseline="0" dirty="0">
                <a:solidFill>
                  <a:schemeClr val="tx1"/>
                </a:solidFill>
                <a:latin typeface="Arial" panose="020B0604020202090204" pitchFamily="34" charset="0"/>
                <a:ea typeface="+mn-ea"/>
                <a:cs typeface="+mn-cs"/>
              </a:rPr>
              <a:t>局域网监测代理模块</a:t>
            </a:r>
            <a:r>
              <a:rPr lang="en-US" altLang="zh-CN" sz="1200" b="0" i="0" u="none" strike="noStrike" kern="1200" baseline="0" dirty="0">
                <a:solidFill>
                  <a:schemeClr val="tx1"/>
                </a:solidFill>
                <a:latin typeface="Arial" panose="020B0604020202090204" pitchFamily="34" charset="0"/>
                <a:ea typeface="+mn-ea"/>
                <a:cs typeface="+mn-cs"/>
              </a:rPr>
              <a:t>( LAN monitor agent module)</a:t>
            </a:r>
            <a:r>
              <a:rPr lang="zh-CN" altLang="en-US" sz="1200" b="0" i="0" u="none" strike="noStrike" kern="1200" baseline="0" dirty="0">
                <a:solidFill>
                  <a:schemeClr val="tx1"/>
                </a:solidFill>
                <a:latin typeface="Arial" panose="020B0604020202090204" pitchFamily="34" charset="0"/>
                <a:ea typeface="+mn-ea"/>
                <a:cs typeface="+mn-cs"/>
              </a:rPr>
              <a:t>：以与主机代理模块相同的方式运行，它分析局域网流量并向中央管理器报告结果。</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3. </a:t>
            </a:r>
            <a:r>
              <a:rPr lang="zh-CN" altLang="en-US" sz="1200" b="0" i="0" u="none" strike="noStrike" kern="1200" baseline="0" dirty="0">
                <a:solidFill>
                  <a:schemeClr val="tx1"/>
                </a:solidFill>
                <a:latin typeface="Arial" panose="020B0604020202090204" pitchFamily="34" charset="0"/>
                <a:ea typeface="+mn-ea"/>
                <a:cs typeface="+mn-cs"/>
              </a:rPr>
              <a:t>中央管理器模块</a:t>
            </a:r>
            <a:r>
              <a:rPr lang="en-US" altLang="zh-CN" sz="1200" b="0" i="0" u="none" strike="noStrike" kern="1200" baseline="0" dirty="0">
                <a:solidFill>
                  <a:schemeClr val="tx1"/>
                </a:solidFill>
                <a:latin typeface="Arial" panose="020B0604020202090204" pitchFamily="34" charset="0"/>
                <a:ea typeface="+mn-ea"/>
                <a:cs typeface="+mn-cs"/>
              </a:rPr>
              <a:t>( central manager module)</a:t>
            </a:r>
            <a:r>
              <a:rPr lang="zh-CN" altLang="en-US" sz="1200" b="0" i="0" u="none" strike="noStrike" kern="1200" baseline="0" dirty="0">
                <a:solidFill>
                  <a:schemeClr val="tx1"/>
                </a:solidFill>
                <a:latin typeface="Arial" panose="020B0604020202090204" pitchFamily="34" charset="0"/>
                <a:ea typeface="+mn-ea"/>
                <a:cs typeface="+mn-cs"/>
              </a:rPr>
              <a:t>：从局域网监控器和主机代理进程接收报告并分析这些报告，并对其进行关联分析以检测入侵。</a:t>
            </a:r>
          </a:p>
          <a:p>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45</a:t>
            </a:fld>
            <a:endParaRPr lang="zh-CN" altLang="en-US"/>
          </a:p>
        </p:txBody>
      </p:sp>
    </p:spTree>
    <p:extLst>
      <p:ext uri="{BB962C8B-B14F-4D97-AF65-F5344CB8AC3E}">
        <p14:creationId xmlns:p14="http://schemas.microsoft.com/office/powerpoint/2010/main" val="34680583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该方案被设计为独立于任何操作系统或系统审计实现。图</a:t>
            </a:r>
            <a:r>
              <a:rPr lang="en-US" altLang="zh-CN" sz="1200" b="0" i="0" u="none" strike="noStrike" kern="1200" baseline="0" dirty="0">
                <a:solidFill>
                  <a:schemeClr val="tx1"/>
                </a:solidFill>
                <a:latin typeface="Arial" panose="020B0604020202090204" pitchFamily="34" charset="0"/>
                <a:ea typeface="+mn-ea"/>
                <a:cs typeface="+mn-cs"/>
              </a:rPr>
              <a:t>8-3</a:t>
            </a:r>
            <a:r>
              <a:rPr lang="zh-CN" altLang="en-US" sz="1200" b="0" i="0" u="none" strike="noStrike" kern="1200" baseline="0" dirty="0">
                <a:solidFill>
                  <a:schemeClr val="tx1"/>
                </a:solidFill>
                <a:latin typeface="Arial" panose="020B0604020202090204" pitchFamily="34" charset="0"/>
                <a:ea typeface="+mn-ea"/>
                <a:cs typeface="+mn-cs"/>
              </a:rPr>
              <a:t>给出了通常采用的方法。首先，代理捕获由本地审计采集系统产生的每个审计记录。通过过滤手段，保留那些仅与安全相关的记录，并将这些记录标准化为主机审计记录</a:t>
            </a:r>
            <a:r>
              <a:rPr lang="en-US" altLang="zh-CN" sz="1200" b="0" i="0" u="none" strike="noStrike" kern="1200" baseline="0" dirty="0">
                <a:solidFill>
                  <a:schemeClr val="tx1"/>
                </a:solidFill>
                <a:latin typeface="Arial" panose="020B0604020202090204" pitchFamily="34" charset="0"/>
                <a:ea typeface="+mn-ea"/>
                <a:cs typeface="+mn-cs"/>
              </a:rPr>
              <a:t>( Host Audit record</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HAR)</a:t>
            </a:r>
            <a:r>
              <a:rPr lang="zh-CN" altLang="en-US" sz="1200" b="0" i="0" u="none" strike="noStrike" kern="1200" baseline="0" dirty="0">
                <a:solidFill>
                  <a:schemeClr val="tx1"/>
                </a:solidFill>
                <a:latin typeface="Arial" panose="020B0604020202090204" pitchFamily="34" charset="0"/>
                <a:ea typeface="+mn-ea"/>
                <a:cs typeface="+mn-cs"/>
              </a:rPr>
              <a:t>格式。然后，使用模板驱动的逻辑模块分析可疑的活动记录。最底层的代理负责扫描与以前事件截然不同的事件，包括失败的文件访问、系统访问、更改文件的访问控制权；而较高层的代理负责寻找与攻击模式相匹配的事件序列，如已知的攻击模式</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特征</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。最后，代理根据用户的历史行为习惯査找每个用户的异常行为，如执行程序数、访问文件数等。</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检测到可疑的活动时，报警信息会被发送到中央管理器。中央管理器使用专家系统，可以从收到的数据推导出可能的后果。中央管理器还可能会主动要求单个主机提供</a:t>
            </a:r>
            <a:r>
              <a:rPr lang="en-US" altLang="zh-CN" sz="1200" b="0" i="0" u="none" strike="noStrike" kern="1200" baseline="0" dirty="0">
                <a:solidFill>
                  <a:schemeClr val="tx1"/>
                </a:solidFill>
                <a:latin typeface="Arial" panose="020B0604020202090204" pitchFamily="34" charset="0"/>
                <a:ea typeface="+mn-ea"/>
                <a:cs typeface="+mn-cs"/>
              </a:rPr>
              <a:t>HAR</a:t>
            </a:r>
            <a:r>
              <a:rPr lang="zh-CN" altLang="en-US" sz="1200" b="0" i="0" u="none" strike="noStrike" kern="1200" baseline="0" dirty="0">
                <a:solidFill>
                  <a:schemeClr val="tx1"/>
                </a:solidFill>
                <a:latin typeface="Arial" panose="020B0604020202090204" pitchFamily="34" charset="0"/>
                <a:ea typeface="+mn-ea"/>
                <a:cs typeface="+mn-cs"/>
              </a:rPr>
              <a:t>的副本，以将其与来自其他代理的审计记录进行关联分析。</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局域网监测器代理也向中央管理器提供信息。局域网监测代理模块审计主机与主机之间的连接、使用的服务和网络流量等信息，同时还负责搜索重大事件，如网络负载的突然变化、与安全相关的服务的使用以及可疑的网络活动。</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图</a:t>
            </a:r>
            <a:r>
              <a:rPr lang="en-US" altLang="zh-CN" sz="1200" b="0" i="0" u="none" strike="noStrike" kern="1200" baseline="0" dirty="0">
                <a:solidFill>
                  <a:schemeClr val="tx1"/>
                </a:solidFill>
                <a:latin typeface="Arial" panose="020B0604020202090204" pitchFamily="34" charset="0"/>
                <a:ea typeface="+mn-ea"/>
                <a:cs typeface="+mn-cs"/>
              </a:rPr>
              <a:t>8-2</a:t>
            </a:r>
            <a:r>
              <a:rPr lang="zh-CN" altLang="en-US" sz="1200" b="0" i="0" u="none" strike="noStrike" kern="1200" baseline="0" dirty="0">
                <a:solidFill>
                  <a:schemeClr val="tx1"/>
                </a:solidFill>
                <a:latin typeface="Arial" panose="020B0604020202090204" pitchFamily="34" charset="0"/>
                <a:ea typeface="+mn-ea"/>
                <a:cs typeface="+mn-cs"/>
              </a:rPr>
              <a:t>和图</a:t>
            </a:r>
            <a:r>
              <a:rPr lang="en-US" altLang="zh-CN" sz="1200" b="0" i="0" u="none" strike="noStrike" kern="1200" baseline="0" dirty="0">
                <a:solidFill>
                  <a:schemeClr val="tx1"/>
                </a:solidFill>
                <a:latin typeface="Arial" panose="020B0604020202090204" pitchFamily="34" charset="0"/>
                <a:ea typeface="+mn-ea"/>
                <a:cs typeface="+mn-cs"/>
              </a:rPr>
              <a:t>8-3</a:t>
            </a:r>
            <a:r>
              <a:rPr lang="zh-CN" altLang="en-US" sz="1200" b="0" i="0" u="none" strike="noStrike" kern="1200" baseline="0" dirty="0">
                <a:solidFill>
                  <a:schemeClr val="tx1"/>
                </a:solidFill>
                <a:latin typeface="Arial" panose="020B0604020202090204" pitchFamily="34" charset="0"/>
                <a:ea typeface="+mn-ea"/>
                <a:cs typeface="+mn-cs"/>
              </a:rPr>
              <a:t>中所示的体系结构是非常通用和灵活的。它们提供了建立一个与机器无关的检测方法的基础，这个方法能将检测系统从单机扩展到一个可以协作的系统，并可以对大量</a:t>
            </a:r>
            <a:r>
              <a:rPr lang="en-US" altLang="zh-CN" sz="1200" b="0" i="0" u="none" strike="noStrike" kern="1200" baseline="0" dirty="0">
                <a:solidFill>
                  <a:schemeClr val="tx1"/>
                </a:solidFill>
                <a:latin typeface="Arial" panose="020B0604020202090204" pitchFamily="34" charset="0"/>
                <a:ea typeface="+mn-ea"/>
                <a:cs typeface="+mn-cs"/>
              </a:rPr>
              <a:t>Web</a:t>
            </a:r>
            <a:r>
              <a:rPr lang="zh-CN" altLang="en-US" sz="1200" b="0" i="0" u="none" strike="noStrike" kern="1200" baseline="0" dirty="0">
                <a:solidFill>
                  <a:schemeClr val="tx1"/>
                </a:solidFill>
                <a:latin typeface="Arial" panose="020B0604020202090204" pitchFamily="34" charset="0"/>
                <a:ea typeface="+mn-ea"/>
                <a:cs typeface="+mn-cs"/>
              </a:rPr>
              <a:t>站点和网络的活动进行关联分析，以检测更多的可疑的活动。</a:t>
            </a:r>
          </a:p>
          <a:p>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46</a:t>
            </a:fld>
            <a:endParaRPr lang="zh-CN" altLang="en-US"/>
          </a:p>
        </p:txBody>
      </p:sp>
    </p:spTree>
    <p:extLst>
      <p:ext uri="{BB962C8B-B14F-4D97-AF65-F5344CB8AC3E}">
        <p14:creationId xmlns:p14="http://schemas.microsoft.com/office/powerpoint/2010/main" val="908652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该方案被设计为独立于任何操作系统或系统审计实现。图</a:t>
            </a:r>
            <a:r>
              <a:rPr lang="en-US" altLang="zh-CN" sz="1200" b="0" i="0" u="none" strike="noStrike" kern="1200" baseline="0" dirty="0">
                <a:solidFill>
                  <a:schemeClr val="tx1"/>
                </a:solidFill>
                <a:latin typeface="Arial" panose="020B0604020202090204" pitchFamily="34" charset="0"/>
                <a:ea typeface="+mn-ea"/>
                <a:cs typeface="+mn-cs"/>
              </a:rPr>
              <a:t>8-3</a:t>
            </a:r>
            <a:r>
              <a:rPr lang="zh-CN" altLang="en-US" sz="1200" b="0" i="0" u="none" strike="noStrike" kern="1200" baseline="0" dirty="0">
                <a:solidFill>
                  <a:schemeClr val="tx1"/>
                </a:solidFill>
                <a:latin typeface="Arial" panose="020B0604020202090204" pitchFamily="34" charset="0"/>
                <a:ea typeface="+mn-ea"/>
                <a:cs typeface="+mn-cs"/>
              </a:rPr>
              <a:t>给出了通常采用的方法。首先，代理捕获由本地审计采集系统产生的每个审计记录。通过过滤手段，保留那些仅与安全相关的记录，并将这些记录标准化为主机审计记录</a:t>
            </a:r>
            <a:r>
              <a:rPr lang="en-US" altLang="zh-CN" sz="1200" b="0" i="0" u="none" strike="noStrike" kern="1200" baseline="0" dirty="0">
                <a:solidFill>
                  <a:schemeClr val="tx1"/>
                </a:solidFill>
                <a:latin typeface="Arial" panose="020B0604020202090204" pitchFamily="34" charset="0"/>
                <a:ea typeface="+mn-ea"/>
                <a:cs typeface="+mn-cs"/>
              </a:rPr>
              <a:t>( Host Audit record</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HAR)</a:t>
            </a:r>
            <a:r>
              <a:rPr lang="zh-CN" altLang="en-US" sz="1200" b="0" i="0" u="none" strike="noStrike" kern="1200" baseline="0" dirty="0">
                <a:solidFill>
                  <a:schemeClr val="tx1"/>
                </a:solidFill>
                <a:latin typeface="Arial" panose="020B0604020202090204" pitchFamily="34" charset="0"/>
                <a:ea typeface="+mn-ea"/>
                <a:cs typeface="+mn-cs"/>
              </a:rPr>
              <a:t>格式。然后，使用模板驱动的逻辑模块分析可疑的活动记录。最底层的代理负责扫描与以前事件截然不同的事件，包括失败的文件访问、系统访问、更改文件的访问控制权；而较高层的代理负责寻找与攻击模式相匹配的事件序列，如已知的攻击模式</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特征</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。最后，代理根据用户的历史行为习惯査找每个用户的异常行为，如执行程序数、访问文件数等。</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检测到可疑的活动时，报警信息会被发送到中央管理器。中央管理器使用专家系统，可以从收到的数据推导出可能的后果。中央管理器还可能会主动要求单个主机提供</a:t>
            </a:r>
            <a:r>
              <a:rPr lang="en-US" altLang="zh-CN" sz="1200" b="0" i="0" u="none" strike="noStrike" kern="1200" baseline="0" dirty="0">
                <a:solidFill>
                  <a:schemeClr val="tx1"/>
                </a:solidFill>
                <a:latin typeface="Arial" panose="020B0604020202090204" pitchFamily="34" charset="0"/>
                <a:ea typeface="+mn-ea"/>
                <a:cs typeface="+mn-cs"/>
              </a:rPr>
              <a:t>HAR</a:t>
            </a:r>
            <a:r>
              <a:rPr lang="zh-CN" altLang="en-US" sz="1200" b="0" i="0" u="none" strike="noStrike" kern="1200" baseline="0" dirty="0">
                <a:solidFill>
                  <a:schemeClr val="tx1"/>
                </a:solidFill>
                <a:latin typeface="Arial" panose="020B0604020202090204" pitchFamily="34" charset="0"/>
                <a:ea typeface="+mn-ea"/>
                <a:cs typeface="+mn-cs"/>
              </a:rPr>
              <a:t>的副本，以将其与来自其他代理的审计记录进行关联分析。</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局域网监测器代理也向中央管理器提供信息。局域网监测代理模块审计主机与主机之间的连接、使用的服务和网络流量等信息，同时还负责搜索重大事件，如网络负载的突然变化、与安全相关的服务的使用以及可疑的网络活动。</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图</a:t>
            </a:r>
            <a:r>
              <a:rPr lang="en-US" altLang="zh-CN" sz="1200" b="0" i="0" u="none" strike="noStrike" kern="1200" baseline="0" dirty="0">
                <a:solidFill>
                  <a:schemeClr val="tx1"/>
                </a:solidFill>
                <a:latin typeface="Arial" panose="020B0604020202090204" pitchFamily="34" charset="0"/>
                <a:ea typeface="+mn-ea"/>
                <a:cs typeface="+mn-cs"/>
              </a:rPr>
              <a:t>8-2</a:t>
            </a:r>
            <a:r>
              <a:rPr lang="zh-CN" altLang="en-US" sz="1200" b="0" i="0" u="none" strike="noStrike" kern="1200" baseline="0" dirty="0">
                <a:solidFill>
                  <a:schemeClr val="tx1"/>
                </a:solidFill>
                <a:latin typeface="Arial" panose="020B0604020202090204" pitchFamily="34" charset="0"/>
                <a:ea typeface="+mn-ea"/>
                <a:cs typeface="+mn-cs"/>
              </a:rPr>
              <a:t>和图</a:t>
            </a:r>
            <a:r>
              <a:rPr lang="en-US" altLang="zh-CN" sz="1200" b="0" i="0" u="none" strike="noStrike" kern="1200" baseline="0" dirty="0">
                <a:solidFill>
                  <a:schemeClr val="tx1"/>
                </a:solidFill>
                <a:latin typeface="Arial" panose="020B0604020202090204" pitchFamily="34" charset="0"/>
                <a:ea typeface="+mn-ea"/>
                <a:cs typeface="+mn-cs"/>
              </a:rPr>
              <a:t>8-3</a:t>
            </a:r>
            <a:r>
              <a:rPr lang="zh-CN" altLang="en-US" sz="1200" b="0" i="0" u="none" strike="noStrike" kern="1200" baseline="0" dirty="0">
                <a:solidFill>
                  <a:schemeClr val="tx1"/>
                </a:solidFill>
                <a:latin typeface="Arial" panose="020B0604020202090204" pitchFamily="34" charset="0"/>
                <a:ea typeface="+mn-ea"/>
                <a:cs typeface="+mn-cs"/>
              </a:rPr>
              <a:t>中所示的体系结构是非常通用和灵活的。它们提供了建立一个与机器无关的检测方法的基础，这个方法能将检测系统从单机扩展到一个可以协作的系统，并可以对大量</a:t>
            </a:r>
            <a:r>
              <a:rPr lang="en-US" altLang="zh-CN" sz="1200" b="0" i="0" u="none" strike="noStrike" kern="1200" baseline="0" dirty="0">
                <a:solidFill>
                  <a:schemeClr val="tx1"/>
                </a:solidFill>
                <a:latin typeface="Arial" panose="020B0604020202090204" pitchFamily="34" charset="0"/>
                <a:ea typeface="+mn-ea"/>
                <a:cs typeface="+mn-cs"/>
              </a:rPr>
              <a:t>Web</a:t>
            </a:r>
            <a:r>
              <a:rPr lang="zh-CN" altLang="en-US" sz="1200" b="0" i="0" u="none" strike="noStrike" kern="1200" baseline="0" dirty="0">
                <a:solidFill>
                  <a:schemeClr val="tx1"/>
                </a:solidFill>
                <a:latin typeface="Arial" panose="020B0604020202090204" pitchFamily="34" charset="0"/>
                <a:ea typeface="+mn-ea"/>
                <a:cs typeface="+mn-cs"/>
              </a:rPr>
              <a:t>站点和网络的活动进行关联分析，以检测更多的可疑的活动。</a:t>
            </a:r>
          </a:p>
          <a:p>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47</a:t>
            </a:fld>
            <a:endParaRPr lang="zh-CN" altLang="en-US"/>
          </a:p>
        </p:txBody>
      </p:sp>
    </p:spTree>
    <p:extLst>
      <p:ext uri="{BB962C8B-B14F-4D97-AF65-F5344CB8AC3E}">
        <p14:creationId xmlns:p14="http://schemas.microsoft.com/office/powerpoint/2010/main" val="24424789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48</a:t>
            </a:fld>
            <a:endParaRPr lang="zh-CN" altLang="en-US"/>
          </a:p>
        </p:txBody>
      </p:sp>
    </p:spTree>
    <p:extLst>
      <p:ext uri="{BB962C8B-B14F-4D97-AF65-F5344CB8AC3E}">
        <p14:creationId xmlns:p14="http://schemas.microsoft.com/office/powerpoint/2010/main" val="38041832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入侵检测技术中一个特别的组件是蜜罐。蜜罐是掩人耳日的系统，是为引诱潜在的攻击者远离关键系统面设计的。密罐的功能包括：</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转移攻击者对重要系统的访问。</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收集有关攻击者活动的信息。</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引诱攻击者在系统中逗留足够长的时间，以便于管理员对此攻击做出响应。</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这些系统填满了看起来有价值但系统的合法用户不会访问的伪造信息。因此，任何的访问都是可疑的。蜜罐系统装备了敏感的监控器和事件记录器，用于检测这些访问和关攻击者的活动信息。因为任何针对蜜罐的攻击在攻击者看来都是成功的，所以管理员来调动、记录并跟踪攻击者面不必露生产系统。</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蜜罐是一种没有产出的资源。网络以外的任何人与蜜罐进行交互都没有合法的理由。因此，任何与蜜罐系统通信的尝试很可能是一个探测、扫描或者攻击。相反，如果一个蜜罐发起对外通信，则系统可能已被破坏。</a:t>
            </a:r>
          </a:p>
          <a:p>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49</a:t>
            </a:fld>
            <a:endParaRPr lang="zh-CN" altLang="en-US"/>
          </a:p>
        </p:txBody>
      </p:sp>
    </p:spTree>
    <p:extLst>
      <p:ext uri="{BB962C8B-B14F-4D97-AF65-F5344CB8AC3E}">
        <p14:creationId xmlns:p14="http://schemas.microsoft.com/office/powerpoint/2010/main" val="33454606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入侵检测技术中一个特别的组件是蜜罐。蜜罐是掩人耳日的系统，是为引诱潜在的攻击者远离关键系统面设计的。密罐的功能包括：</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转移攻击者对重要系统的访问。</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收集有关攻击者活动的信息。</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引诱攻击者在系统中逗留足够长的时间，以便于管理员对此攻击做出响应。</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这些系统填满了看起来有价值但系统的合法用户不会访问的伪造信息。因此，任何的访问都是可疑的。蜜罐系统装备了敏感的监控器和事件记录器，用于检测这些访问和关攻击者的活动信息。因为任何针对蜜罐的攻击在攻击者看来都是成功的，所以管理员来调动、记录并跟踪攻击者面不必露生产系统。</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蜜罐是一种没有产出的资源。网络以外的任何人与蜜罐进行交互都没有合法的理由。因此，任何与蜜罐系统通信的尝试很可能是一个探测、扫描或者攻击。相反，如果一个蜜罐发起对外通信，则系统可能已被破坏。</a:t>
            </a:r>
          </a:p>
          <a:p>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50</a:t>
            </a:fld>
            <a:endParaRPr lang="zh-CN" altLang="en-US"/>
          </a:p>
        </p:txBody>
      </p:sp>
    </p:spTree>
    <p:extLst>
      <p:ext uri="{BB962C8B-B14F-4D97-AF65-F5344CB8AC3E}">
        <p14:creationId xmlns:p14="http://schemas.microsoft.com/office/powerpoint/2010/main" val="2798080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其他</a:t>
            </a:r>
            <a:r>
              <a:rPr lang="en-US" altLang="zh-CN" sz="1200" b="0" i="0" u="none" strike="noStrike" kern="1200" baseline="0" dirty="0">
                <a:solidFill>
                  <a:schemeClr val="tx1"/>
                </a:solidFill>
                <a:latin typeface="Arial" panose="020B0604020202090204" pitchFamily="34" charset="0"/>
                <a:ea typeface="+mn-ea"/>
                <a:cs typeface="+mn-cs"/>
              </a:rPr>
              <a:t>( other)</a:t>
            </a:r>
            <a:r>
              <a:rPr lang="zh-CN" altLang="en-US" sz="1200" b="0" i="0" u="none" strike="noStrike" kern="1200" baseline="0" dirty="0">
                <a:solidFill>
                  <a:schemeClr val="tx1"/>
                </a:solidFill>
                <a:latin typeface="Arial" panose="020B0604020202090204" pitchFamily="34" charset="0"/>
                <a:ea typeface="+mn-ea"/>
                <a:cs typeface="+mn-cs"/>
              </a:rPr>
              <a:t>：他们是以上未列出的以其他目的为动机的黑客，包括用技术挑战同行以获取尊敬和名声为目的的典型黑客，以及那些负责寻找新的缓冲区溢出漏洞</a:t>
            </a:r>
            <a:r>
              <a:rPr lang="en-US" altLang="zh-CN" sz="1200" b="0" i="0" u="none" strike="noStrike" kern="1200" baseline="0" dirty="0">
                <a:solidFill>
                  <a:schemeClr val="tx1"/>
                </a:solidFill>
                <a:latin typeface="Arial" panose="020B0604020202090204" pitchFamily="34" charset="0"/>
                <a:ea typeface="+mn-ea"/>
                <a:cs typeface="+mn-cs"/>
              </a:rPr>
              <a:t>[MEER0] </a:t>
            </a:r>
            <a:r>
              <a:rPr lang="zh-CN" altLang="en-US" sz="1200" b="0" i="0" u="none" strike="noStrike" kern="1200" baseline="0" dirty="0">
                <a:solidFill>
                  <a:schemeClr val="tx1"/>
                </a:solidFill>
                <a:latin typeface="Arial" panose="020B0604020202090204" pitchFamily="34" charset="0"/>
                <a:ea typeface="+mn-ea"/>
                <a:cs typeface="+mn-cs"/>
              </a:rPr>
              <a:t>的黑客。另外，由于攻击工具的广泛可用性，还有一类“嗜好性黑客”</a:t>
            </a:r>
            <a:r>
              <a:rPr lang="en-US" altLang="zh-CN" sz="1200" b="0" i="0" u="none" strike="noStrike" kern="1200" baseline="0" dirty="0">
                <a:solidFill>
                  <a:schemeClr val="tx1"/>
                </a:solidFill>
                <a:latin typeface="Arial" panose="020B0604020202090204" pitchFamily="34" charset="0"/>
                <a:ea typeface="+mn-ea"/>
                <a:cs typeface="+mn-cs"/>
              </a:rPr>
              <a:t>( hobby hacker)</a:t>
            </a:r>
            <a:r>
              <a:rPr lang="zh-CN" altLang="en-US" sz="1200" b="0" i="0" u="none" strike="noStrike" kern="1200" baseline="0" dirty="0">
                <a:solidFill>
                  <a:schemeClr val="tx1"/>
                </a:solidFill>
                <a:latin typeface="Arial" panose="020B0604020202090204" pitchFamily="34" charset="0"/>
                <a:ea typeface="+mn-ea"/>
                <a:cs typeface="+mn-cs"/>
              </a:rPr>
              <a:t>，他们使用这些工具来探究系统和网络的安全性，他们是上面那几类黑客的潜在的新生力量。</a:t>
            </a:r>
            <a:endParaRPr lang="en-US" altLang="zh-CN"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6</a:t>
            </a:fld>
            <a:endParaRPr lang="zh-CN" altLang="en-US"/>
          </a:p>
        </p:txBody>
      </p:sp>
    </p:spTree>
    <p:extLst>
      <p:ext uri="{BB962C8B-B14F-4D97-AF65-F5344CB8AC3E}">
        <p14:creationId xmlns:p14="http://schemas.microsoft.com/office/powerpoint/2010/main" val="14520441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入侵检测技术中一个特别的组件是蜜罐。蜜罐是掩人耳日的系统，是为引诱潜在的攻击者远离关键系统面设计的。密罐的功能包括：</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转移攻击者对重要系统的访问。</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收集有关攻击者活动的信息。</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引诱攻击者在系统中逗留足够长的时间，以便于管理员对此攻击做出响应。</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这些系统填满了看起来有价值但系统的合法用户不会访问的伪造信息。因此，任何的访问都是可疑的。蜜罐系统装备了敏感的监控器和事件记录器，用于检测这些访问和关攻击者的活动信息。因为任何针对蜜罐的攻击在攻击者看来都是成功的，所以管理员来调动、记录并跟踪攻击者面不必露生产系统。</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蜜罐是一种没有产出的资源。网络以外的任何人与蜜罐进行交互都没有合法的理由。因此，任何与蜜罐系统通信的尝试很可能是一个探测、扫描或者攻击。相反，如果一个蜜罐发起对外通信，则系统可能已被破坏。</a:t>
            </a:r>
          </a:p>
          <a:p>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51</a:t>
            </a:fld>
            <a:endParaRPr lang="zh-CN" altLang="en-US"/>
          </a:p>
        </p:txBody>
      </p:sp>
    </p:spTree>
    <p:extLst>
      <p:ext uri="{BB962C8B-B14F-4D97-AF65-F5344CB8AC3E}">
        <p14:creationId xmlns:p14="http://schemas.microsoft.com/office/powerpoint/2010/main" val="19849104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蜜罐通常分为低交互蜜罐和高交互蜜罐。</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交互蜜罐</a:t>
            </a:r>
            <a:r>
              <a:rPr lang="en-US" altLang="zh-CN" sz="1200" b="0" i="0" u="none" strike="noStrike" kern="1200" baseline="0" dirty="0">
                <a:solidFill>
                  <a:schemeClr val="tx1"/>
                </a:solidFill>
                <a:latin typeface="Arial" panose="020B0604020202090204" pitchFamily="34" charset="0"/>
                <a:ea typeface="+mn-ea"/>
                <a:cs typeface="+mn-cs"/>
              </a:rPr>
              <a:t>( low interaction honeypot)</a:t>
            </a:r>
            <a:r>
              <a:rPr lang="zh-CN" altLang="en-US" sz="1200" b="0" i="0" u="none" strike="noStrike" kern="1200" baseline="0" dirty="0">
                <a:solidFill>
                  <a:schemeClr val="tx1"/>
                </a:solidFill>
                <a:latin typeface="Arial" panose="020B0604020202090204" pitchFamily="34" charset="0"/>
                <a:ea typeface="+mn-ea"/>
                <a:cs typeface="+mn-cs"/>
              </a:rPr>
              <a:t>：该类查罐由能够模拟特定</a:t>
            </a:r>
            <a:r>
              <a:rPr lang="en-US" altLang="zh-CN" sz="1200" b="0" i="0" u="none" strike="noStrike" kern="1200" baseline="0" dirty="0">
                <a:solidFill>
                  <a:schemeClr val="tx1"/>
                </a:solidFill>
                <a:latin typeface="Arial" panose="020B0604020202090204" pitchFamily="34" charset="0"/>
                <a:ea typeface="+mn-ea"/>
                <a:cs typeface="+mn-cs"/>
              </a:rPr>
              <a:t>IT</a:t>
            </a:r>
            <a:r>
              <a:rPr lang="zh-CN" altLang="en-US" sz="1200" b="0" i="0" u="none" strike="noStrike" kern="1200" baseline="0" dirty="0">
                <a:solidFill>
                  <a:schemeClr val="tx1"/>
                </a:solidFill>
                <a:latin typeface="Arial" panose="020B0604020202090204" pitchFamily="34" charset="0"/>
                <a:ea typeface="+mn-ea"/>
                <a:cs typeface="+mn-cs"/>
              </a:rPr>
              <a:t>服务或系统的状件包构成，它足以提供一种真实的初级交互，但是却无法提供所模拟服务或系统的全部。</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高交互蜜罐</a:t>
            </a:r>
            <a:r>
              <a:rPr lang="en-US" altLang="zh-CN" sz="1200" b="0" i="0" u="none" strike="noStrike" kern="1200" baseline="0" dirty="0">
                <a:solidFill>
                  <a:schemeClr val="tx1"/>
                </a:solidFill>
                <a:latin typeface="Arial" panose="020B0604020202090204" pitchFamily="34" charset="0"/>
                <a:ea typeface="+mn-ea"/>
                <a:cs typeface="+mn-cs"/>
              </a:rPr>
              <a:t>( high interaction honeypot)</a:t>
            </a:r>
            <a:r>
              <a:rPr lang="zh-CN" altLang="en-US" sz="1200" b="0" i="0" u="none" strike="noStrike" kern="1200" baseline="0" dirty="0">
                <a:solidFill>
                  <a:schemeClr val="tx1"/>
                </a:solidFill>
                <a:latin typeface="Arial" panose="020B0604020202090204" pitchFamily="34" charset="0"/>
                <a:ea typeface="+mn-ea"/>
                <a:cs typeface="+mn-cs"/>
              </a:rPr>
              <a:t>：该类蜜罐是一个带有完整操作系统，服务以及应用程序的真实系统，被部署在攻击者能够访问的地方。</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高交互蜜罐是一个更为真实的目标，很有可能消耗掉攻击者更长的时间。但是它需要极大的资源，并且一旦被攻破，就可能被用来发起对其他系统的攻击。对于运行蜜罐的组织来说很有可能导致麻烦的法律或声誉问题。低交互蜜罐提供了一个低真实度的目标。它能够在度击早期识别一些使用本章前面讨论的攻击技术的入侵者。通常来说，这类蜜罐作为一个提供报警功能的分布式</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的组件已经足够了。“蜜罐项目”</a:t>
            </a:r>
            <a:r>
              <a:rPr lang="en-US" altLang="zh-CN" sz="1200" b="0" i="0" u="none" strike="noStrike" kern="1200" baseline="0" dirty="0">
                <a:solidFill>
                  <a:schemeClr val="tx1"/>
                </a:solidFill>
                <a:latin typeface="Arial" panose="020B0604020202090204" pitchFamily="34" charset="0"/>
                <a:ea typeface="+mn-ea"/>
                <a:cs typeface="+mn-cs"/>
              </a:rPr>
              <a:t>( The Honeypot Project)</a:t>
            </a:r>
            <a:r>
              <a:rPr lang="zh-CN" altLang="en-US" sz="1200" b="0" i="0" u="none" strike="noStrike" kern="1200" baseline="0" dirty="0">
                <a:solidFill>
                  <a:schemeClr val="tx1"/>
                </a:solidFill>
                <a:latin typeface="Arial" panose="020B0604020202090204" pitchFamily="34" charset="0"/>
                <a:ea typeface="+mn-ea"/>
                <a:cs typeface="+mn-cs"/>
              </a:rPr>
              <a:t>为这类系统提供了 大量的资源和软件包。</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最初的工作是使用具有</a:t>
            </a:r>
            <a:r>
              <a:rPr lang="en-US" altLang="zh-CN" sz="1200" b="0" i="0" u="none" strike="noStrike" kern="1200" baseline="0" dirty="0">
                <a:solidFill>
                  <a:schemeClr val="tx1"/>
                </a:solidFill>
                <a:latin typeface="Arial" panose="020B0604020202090204" pitchFamily="34" charset="0"/>
                <a:ea typeface="+mn-ea"/>
                <a:cs typeface="+mn-cs"/>
              </a:rPr>
              <a:t>IP</a:t>
            </a:r>
            <a:r>
              <a:rPr lang="zh-CN" altLang="en-US" sz="1200" b="0" i="0" u="none" strike="noStrike" kern="1200" baseline="0" dirty="0">
                <a:solidFill>
                  <a:schemeClr val="tx1"/>
                </a:solidFill>
                <a:latin typeface="Arial" panose="020B0604020202090204" pitchFamily="34" charset="0"/>
                <a:ea typeface="+mn-ea"/>
                <a:cs typeface="+mn-cs"/>
              </a:rPr>
              <a:t>地址的单个蜜罐计算机引诱黑客。最近的研究集中在构建整个蜜罐网络，用来模拟一个企业，包括会使用到的实际或模拟的通信量和数据。一旦黑客进入这个网络，管理员可以详细观察他们的行为，做出防范方案。</a:t>
            </a: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52</a:t>
            </a:fld>
            <a:endParaRPr lang="zh-CN" altLang="en-US"/>
          </a:p>
        </p:txBody>
      </p:sp>
    </p:spTree>
    <p:extLst>
      <p:ext uri="{BB962C8B-B14F-4D97-AF65-F5344CB8AC3E}">
        <p14:creationId xmlns:p14="http://schemas.microsoft.com/office/powerpoint/2010/main" val="42920669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53</a:t>
            </a:fld>
            <a:endParaRPr lang="zh-CN" altLang="en-US"/>
          </a:p>
        </p:txBody>
      </p:sp>
    </p:spTree>
    <p:extLst>
      <p:ext uri="{BB962C8B-B14F-4D97-AF65-F5344CB8AC3E}">
        <p14:creationId xmlns:p14="http://schemas.microsoft.com/office/powerpoint/2010/main" val="21121090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蜜罐可以部署在各种位置。图</a:t>
            </a:r>
            <a:r>
              <a:rPr lang="en-US" altLang="zh-CN" sz="1200" b="0" i="0" u="none" strike="noStrike" kern="1200" baseline="0" dirty="0">
                <a:solidFill>
                  <a:schemeClr val="tx1"/>
                </a:solidFill>
                <a:latin typeface="Arial" panose="020B0604020202090204" pitchFamily="34" charset="0"/>
                <a:ea typeface="+mn-ea"/>
                <a:cs typeface="+mn-cs"/>
              </a:rPr>
              <a:t>8-8</a:t>
            </a:r>
            <a:r>
              <a:rPr lang="zh-CN" altLang="en-US" sz="1200" b="0" i="0" u="none" strike="noStrike" kern="1200" baseline="0" dirty="0">
                <a:solidFill>
                  <a:schemeClr val="tx1"/>
                </a:solidFill>
                <a:latin typeface="Arial" panose="020B0604020202090204" pitchFamily="34" charset="0"/>
                <a:ea typeface="+mn-ea"/>
                <a:cs typeface="+mn-cs"/>
              </a:rPr>
              <a:t>给出了一些可能的情况。未知取决于许多因素，如企业有兴趣收集的信息类型和企业为获得最大数量数据所能容忍的风险级别。</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外部防火墙之外</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位置</a:t>
            </a:r>
            <a:r>
              <a:rPr lang="en-US" altLang="zh-CN" sz="1200" b="0" i="0" u="none" strike="noStrike" kern="1200" baseline="0" dirty="0">
                <a:solidFill>
                  <a:schemeClr val="tx1"/>
                </a:solidFill>
                <a:latin typeface="Arial" panose="020B0604020202090204" pitchFamily="34" charset="0"/>
                <a:ea typeface="+mn-ea"/>
                <a:cs typeface="+mn-cs"/>
              </a:rPr>
              <a:t>1)</a:t>
            </a:r>
            <a:r>
              <a:rPr lang="zh-CN" altLang="en-US" sz="1200" b="0" i="0" u="none" strike="noStrike" kern="1200" baseline="0" dirty="0">
                <a:solidFill>
                  <a:schemeClr val="tx1"/>
                </a:solidFill>
                <a:latin typeface="Arial" panose="020B0604020202090204" pitchFamily="34" charset="0"/>
                <a:ea typeface="+mn-ea"/>
                <a:cs typeface="+mn-cs"/>
              </a:rPr>
              <a:t>的蜜罐对于跟踪试图连接到网络范围内未使用的</a:t>
            </a:r>
            <a:r>
              <a:rPr lang="en-US" altLang="zh-CN" sz="1200" b="0" i="0" u="none" strike="noStrike" kern="1200" baseline="0" dirty="0">
                <a:solidFill>
                  <a:schemeClr val="tx1"/>
                </a:solidFill>
                <a:latin typeface="Arial" panose="020B0604020202090204" pitchFamily="34" charset="0"/>
                <a:ea typeface="+mn-ea"/>
                <a:cs typeface="+mn-cs"/>
              </a:rPr>
              <a:t>IP</a:t>
            </a:r>
            <a:r>
              <a:rPr lang="zh-CN" altLang="en-US" sz="1200" b="0" i="0" u="none" strike="noStrike" kern="1200" baseline="0" dirty="0">
                <a:solidFill>
                  <a:schemeClr val="tx1"/>
                </a:solidFill>
                <a:latin typeface="Arial" panose="020B0604020202090204" pitchFamily="34" charset="0"/>
                <a:ea typeface="+mn-ea"/>
                <a:cs typeface="+mn-cs"/>
              </a:rPr>
              <a:t>地址的尝试非常有用。在此位置的蜜罐不会增加对内部网络的风险，它可避免在防火墙后的系统遭受危险。而且，因为蜜罐吸引了许多潜在的攻击，所以它减少了由防火墙和内部</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传感器引发的警报，减轻了管理负担。外部蜜罐的缺点是它捕获内部攻击者的能力非常有限，特别是当外部防火墙在两个方向上过滤通信流量时。</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网络的外部可用服务</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如</a:t>
            </a:r>
            <a:r>
              <a:rPr lang="en-US" altLang="zh-CN" sz="1200" b="0" i="0" u="none" strike="noStrike" kern="1200" baseline="0" dirty="0">
                <a:solidFill>
                  <a:schemeClr val="tx1"/>
                </a:solidFill>
                <a:latin typeface="Arial" panose="020B0604020202090204" pitchFamily="34" charset="0"/>
                <a:ea typeface="+mn-ea"/>
                <a:cs typeface="+mn-cs"/>
              </a:rPr>
              <a:t>Web</a:t>
            </a:r>
            <a:r>
              <a:rPr lang="zh-CN" altLang="en-US" sz="1200" b="0" i="0" u="none" strike="noStrike" kern="1200" baseline="0" dirty="0">
                <a:solidFill>
                  <a:schemeClr val="tx1"/>
                </a:solidFill>
                <a:latin typeface="Arial" panose="020B0604020202090204" pitchFamily="34" charset="0"/>
                <a:ea typeface="+mn-ea"/>
                <a:cs typeface="+mn-cs"/>
              </a:rPr>
              <a:t>和邮件</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通常被称为</a:t>
            </a:r>
            <a:r>
              <a:rPr lang="en-US" altLang="zh-CN" sz="1200" b="0" i="0" u="none" strike="noStrike" kern="1200" baseline="0" dirty="0">
                <a:solidFill>
                  <a:schemeClr val="tx1"/>
                </a:solidFill>
                <a:latin typeface="Arial" panose="020B0604020202090204" pitchFamily="34" charset="0"/>
                <a:ea typeface="+mn-ea"/>
                <a:cs typeface="+mn-cs"/>
              </a:rPr>
              <a:t>DMZ(</a:t>
            </a:r>
            <a:r>
              <a:rPr lang="zh-CN" altLang="en-US" sz="1200" b="0" i="0" u="none" strike="noStrike" kern="1200" baseline="0" dirty="0">
                <a:solidFill>
                  <a:schemeClr val="tx1"/>
                </a:solidFill>
                <a:latin typeface="Arial" panose="020B0604020202090204" pitchFamily="34" charset="0"/>
                <a:ea typeface="+mn-ea"/>
                <a:cs typeface="+mn-cs"/>
              </a:rPr>
              <a:t>非军事区</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，是放置蜜罐的另一个候选位置</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位置</a:t>
            </a:r>
            <a:r>
              <a:rPr lang="en-US" altLang="zh-CN" sz="1200" b="0" i="0" u="none" strike="noStrike" kern="1200" baseline="0" dirty="0">
                <a:solidFill>
                  <a:schemeClr val="tx1"/>
                </a:solidFill>
                <a:latin typeface="Arial" panose="020B0604020202090204" pitchFamily="34" charset="0"/>
                <a:ea typeface="+mn-ea"/>
                <a:cs typeface="+mn-cs"/>
              </a:rPr>
              <a:t>2)</a:t>
            </a:r>
            <a:r>
              <a:rPr lang="zh-CN" altLang="en-US" sz="1200" b="0" i="0" u="none" strike="noStrike" kern="1200" baseline="0" dirty="0">
                <a:solidFill>
                  <a:schemeClr val="tx1"/>
                </a:solidFill>
                <a:latin typeface="Arial" panose="020B0604020202090204" pitchFamily="34" charset="0"/>
                <a:ea typeface="+mn-ea"/>
                <a:cs typeface="+mn-cs"/>
              </a:rPr>
              <a:t>。安全管理员必须确保蜜罐产生的任何活动对</a:t>
            </a:r>
            <a:r>
              <a:rPr lang="en-US" altLang="zh-CN" sz="1200" b="0" i="0" u="none" strike="noStrike" kern="1200" baseline="0" dirty="0">
                <a:solidFill>
                  <a:schemeClr val="tx1"/>
                </a:solidFill>
                <a:latin typeface="Arial" panose="020B0604020202090204" pitchFamily="34" charset="0"/>
                <a:ea typeface="+mn-ea"/>
                <a:cs typeface="+mn-cs"/>
              </a:rPr>
              <a:t>DMZ</a:t>
            </a:r>
            <a:r>
              <a:rPr lang="zh-CN" altLang="en-US" sz="1200" b="0" i="0" u="none" strike="noStrike" kern="1200" baseline="0" dirty="0">
                <a:solidFill>
                  <a:schemeClr val="tx1"/>
                </a:solidFill>
                <a:latin typeface="Arial" panose="020B0604020202090204" pitchFamily="34" charset="0"/>
                <a:ea typeface="+mn-ea"/>
                <a:cs typeface="+mn-cs"/>
              </a:rPr>
              <a:t>中的其他系统是安全的。此位置的一个缺点是，典型的</a:t>
            </a:r>
            <a:r>
              <a:rPr lang="en-US" altLang="zh-CN" sz="1200" b="0" i="0" u="none" strike="noStrike" kern="1200" baseline="0" dirty="0">
                <a:solidFill>
                  <a:schemeClr val="tx1"/>
                </a:solidFill>
                <a:latin typeface="Arial" panose="020B0604020202090204" pitchFamily="34" charset="0"/>
                <a:ea typeface="+mn-ea"/>
                <a:cs typeface="+mn-cs"/>
              </a:rPr>
              <a:t>DMZ</a:t>
            </a:r>
            <a:r>
              <a:rPr lang="zh-CN" altLang="en-US" sz="1200" b="0" i="0" u="none" strike="noStrike" kern="1200" baseline="0" dirty="0">
                <a:solidFill>
                  <a:schemeClr val="tx1"/>
                </a:solidFill>
                <a:latin typeface="Arial" panose="020B0604020202090204" pitchFamily="34" charset="0"/>
                <a:ea typeface="+mn-ea"/>
                <a:cs typeface="+mn-cs"/>
              </a:rPr>
              <a:t>是无法完全访问的，防火墙通常会阻止试图到</a:t>
            </a:r>
            <a:r>
              <a:rPr lang="en-US" altLang="zh-CN" sz="1200" b="0" i="0" u="none" strike="noStrike" kern="1200" baseline="0" dirty="0">
                <a:solidFill>
                  <a:schemeClr val="tx1"/>
                </a:solidFill>
                <a:latin typeface="Arial" panose="020B0604020202090204" pitchFamily="34" charset="0"/>
                <a:ea typeface="+mn-ea"/>
                <a:cs typeface="+mn-cs"/>
              </a:rPr>
              <a:t>DMZ </a:t>
            </a:r>
            <a:r>
              <a:rPr lang="zh-CN" altLang="en-US" sz="1200" b="0" i="0" u="none" strike="noStrike" kern="1200" baseline="0" dirty="0">
                <a:solidFill>
                  <a:schemeClr val="tx1"/>
                </a:solidFill>
                <a:latin typeface="Arial" panose="020B0604020202090204" pitchFamily="34" charset="0"/>
                <a:ea typeface="+mn-ea"/>
                <a:cs typeface="+mn-cs"/>
              </a:rPr>
              <a:t>中访问不需要的服务的流量。因此，防火墙要么不得不打开在其允许之外的流量，尽管这是很危险的，要么限制蜜罐的有效性。</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完全内部蜜罐</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位置</a:t>
            </a:r>
            <a:r>
              <a:rPr lang="en-US" altLang="zh-CN" sz="1200" b="0" i="0" u="none" strike="noStrike" kern="1200" baseline="0" dirty="0">
                <a:solidFill>
                  <a:schemeClr val="tx1"/>
                </a:solidFill>
                <a:latin typeface="Arial" panose="020B0604020202090204" pitchFamily="34" charset="0"/>
                <a:ea typeface="+mn-ea"/>
                <a:cs typeface="+mn-cs"/>
              </a:rPr>
              <a:t>3)</a:t>
            </a:r>
            <a:r>
              <a:rPr lang="zh-CN" altLang="en-US" sz="1200" b="0" i="0" u="none" strike="noStrike" kern="1200" baseline="0" dirty="0">
                <a:solidFill>
                  <a:schemeClr val="tx1"/>
                </a:solidFill>
                <a:latin typeface="Arial" panose="020B0604020202090204" pitchFamily="34" charset="0"/>
                <a:ea typeface="+mn-ea"/>
                <a:cs typeface="+mn-cs"/>
              </a:rPr>
              <a:t>有几个优点。它最重要的优点是可以捕获内部攻击。在此位置的蜜罐还可以检测到错误配置的防火墙，其转发从 </a:t>
            </a:r>
            <a:r>
              <a:rPr lang="en-US" altLang="zh-CN" sz="1200" b="0" i="0" u="none" strike="noStrike" kern="1200" baseline="0" dirty="0">
                <a:solidFill>
                  <a:schemeClr val="tx1"/>
                </a:solidFill>
                <a:latin typeface="Arial" panose="020B0604020202090204" pitchFamily="34" charset="0"/>
                <a:ea typeface="+mn-ea"/>
                <a:cs typeface="+mn-cs"/>
              </a:rPr>
              <a:t>Internet</a:t>
            </a:r>
            <a:r>
              <a:rPr lang="zh-CN" altLang="en-US" sz="1200" b="0" i="0" u="none" strike="noStrike" kern="1200" baseline="0" dirty="0">
                <a:solidFill>
                  <a:schemeClr val="tx1"/>
                </a:solidFill>
                <a:latin typeface="Arial" panose="020B0604020202090204" pitchFamily="34" charset="0"/>
                <a:ea typeface="+mn-ea"/>
                <a:cs typeface="+mn-cs"/>
              </a:rPr>
              <a:t>到内部网络本不允许的通信量。它还有一些缺点。最严重的缺点是如果蜜罐被破坏，它便可以被利用来攻击内部的其他系统。任何从 </a:t>
            </a:r>
            <a:r>
              <a:rPr lang="en-US" altLang="zh-CN" sz="1200" b="0" i="0" u="none" strike="noStrike" kern="1200" baseline="0" dirty="0">
                <a:solidFill>
                  <a:schemeClr val="tx1"/>
                </a:solidFill>
                <a:latin typeface="Arial" panose="020B0604020202090204" pitchFamily="34" charset="0"/>
                <a:ea typeface="+mn-ea"/>
                <a:cs typeface="+mn-cs"/>
              </a:rPr>
              <a:t>Internet</a:t>
            </a:r>
            <a:r>
              <a:rPr lang="zh-CN" altLang="en-US" sz="1200" b="0" i="0" u="none" strike="noStrike" kern="1200" baseline="0" dirty="0">
                <a:solidFill>
                  <a:schemeClr val="tx1"/>
                </a:solidFill>
                <a:latin typeface="Arial" panose="020B0604020202090204" pitchFamily="34" charset="0"/>
                <a:ea typeface="+mn-ea"/>
                <a:cs typeface="+mn-cs"/>
              </a:rPr>
              <a:t>到攻击者的更多通信量不会被防火墙阻止，因为它被认为仅是到蜜罐的通信量。这个蜜罐位置的另一个缺点是，与位置</a:t>
            </a:r>
            <a:r>
              <a:rPr lang="en-US" altLang="zh-CN" sz="1200" b="0" i="0" u="none" strike="noStrike" kern="1200" baseline="0" dirty="0">
                <a:solidFill>
                  <a:schemeClr val="tx1"/>
                </a:solidFill>
                <a:latin typeface="Arial" panose="020B0604020202090204" pitchFamily="34" charset="0"/>
                <a:ea typeface="+mn-ea"/>
                <a:cs typeface="+mn-cs"/>
              </a:rPr>
              <a:t>2</a:t>
            </a:r>
            <a:r>
              <a:rPr lang="zh-CN" altLang="en-US" sz="1200" b="0" i="0" u="none" strike="noStrike" kern="1200" baseline="0" dirty="0">
                <a:solidFill>
                  <a:schemeClr val="tx1"/>
                </a:solidFill>
                <a:latin typeface="Arial" panose="020B0604020202090204" pitchFamily="34" charset="0"/>
                <a:ea typeface="+mn-ea"/>
                <a:cs typeface="+mn-cs"/>
              </a:rPr>
              <a:t>一样，防火墙必须调整过滤器以允许到蜜罐的通信量，这样使防火墙配置复杂化并可能导致内部网络潜在的破坏。</a:t>
            </a:r>
          </a:p>
          <a:p>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54</a:t>
            </a:fld>
            <a:endParaRPr lang="zh-CN" altLang="en-US"/>
          </a:p>
        </p:txBody>
      </p:sp>
    </p:spTree>
    <p:extLst>
      <p:ext uri="{BB962C8B-B14F-4D97-AF65-F5344CB8AC3E}">
        <p14:creationId xmlns:p14="http://schemas.microsoft.com/office/powerpoint/2010/main" val="15376746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Arial" panose="020B0604020202090204" pitchFamily="34" charset="0"/>
                <a:ea typeface="+mn-ea"/>
                <a:cs typeface="+mn-cs"/>
              </a:rPr>
              <a:t>Snort</a:t>
            </a:r>
            <a:r>
              <a:rPr lang="zh-CN" altLang="en-US" sz="1200" b="0" i="0" u="none" strike="noStrike" kern="1200" baseline="0" dirty="0">
                <a:solidFill>
                  <a:schemeClr val="tx1"/>
                </a:solidFill>
                <a:latin typeface="Arial" panose="020B0604020202090204" pitchFamily="34" charset="0"/>
                <a:ea typeface="+mn-ea"/>
                <a:cs typeface="+mn-cs"/>
              </a:rPr>
              <a:t>是开源、高度可配置且可移植的基于主机或基于网络的</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a:solidFill>
                  <a:schemeClr val="tx1"/>
                </a:solidFill>
                <a:latin typeface="Arial" panose="020B0604020202090204" pitchFamily="34" charset="0"/>
                <a:ea typeface="+mn-ea"/>
                <a:cs typeface="+mn-cs"/>
              </a:rPr>
              <a:t>Snort</a:t>
            </a:r>
            <a:r>
              <a:rPr lang="zh-CN" altLang="en-US" sz="1200" b="0" i="0" u="none" strike="noStrike" kern="1200" baseline="0" dirty="0">
                <a:solidFill>
                  <a:schemeClr val="tx1"/>
                </a:solidFill>
                <a:latin typeface="Arial" panose="020B0604020202090204" pitchFamily="34" charset="0"/>
                <a:ea typeface="+mn-ea"/>
                <a:cs typeface="+mn-cs"/>
              </a:rPr>
              <a:t>被称为是轻量级</a:t>
            </a:r>
            <a:r>
              <a:rPr lang="en-US" altLang="zh-CN" sz="1200" b="0" i="0" u="none" strike="noStrike" kern="1200" baseline="0" dirty="0">
                <a:solidFill>
                  <a:schemeClr val="tx1"/>
                </a:solidFill>
                <a:latin typeface="Arial" panose="020B0604020202090204" pitchFamily="34" charset="0"/>
                <a:ea typeface="+mn-ea"/>
                <a:cs typeface="+mn-cs"/>
              </a:rPr>
              <a:t>IDS</a:t>
            </a:r>
            <a:r>
              <a:rPr lang="zh-CN" altLang="en-US" sz="1200" b="0" i="0" u="none" strike="noStrike" kern="1200" baseline="0" dirty="0">
                <a:solidFill>
                  <a:schemeClr val="tx1"/>
                </a:solidFill>
                <a:latin typeface="Arial" panose="020B0604020202090204" pitchFamily="34" charset="0"/>
                <a:ea typeface="+mn-ea"/>
                <a:cs typeface="+mn-cs"/>
              </a:rPr>
              <a:t>，它具有以下特征：</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可以在大多数网络节点</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主机、服务器和路由器</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轻松地部署。</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使用少量的内存和处理器时间进行高效操作。</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系统管理员可以容易地进行配置，以便在较短时间内实现特定的安全解决方案。</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Snort</a:t>
            </a:r>
            <a:r>
              <a:rPr lang="zh-CN" altLang="en-US" sz="1200" b="0" i="0" u="none" strike="noStrike" kern="1200" baseline="0" dirty="0">
                <a:solidFill>
                  <a:schemeClr val="tx1"/>
                </a:solidFill>
                <a:latin typeface="Arial" panose="020B0604020202090204" pitchFamily="34" charset="0"/>
                <a:ea typeface="+mn-ea"/>
                <a:cs typeface="+mn-cs"/>
              </a:rPr>
              <a:t>可以进行实时数据包的捕获、协议分析和内容搜索与匹配。尽管 </a:t>
            </a:r>
            <a:r>
              <a:rPr lang="en-US" altLang="zh-CN" sz="1200" b="0" i="0" u="none" strike="noStrike" kern="1200" baseline="0" dirty="0">
                <a:solidFill>
                  <a:schemeClr val="tx1"/>
                </a:solidFill>
                <a:latin typeface="Arial" panose="020B0604020202090204" pitchFamily="34" charset="0"/>
                <a:ea typeface="+mn-ea"/>
                <a:cs typeface="+mn-cs"/>
              </a:rPr>
              <a:t>Snort</a:t>
            </a:r>
            <a:r>
              <a:rPr lang="zh-CN" altLang="en-US" sz="1200" b="0" i="0" u="none" strike="noStrike" kern="1200" baseline="0" dirty="0">
                <a:solidFill>
                  <a:schemeClr val="tx1"/>
                </a:solidFill>
                <a:latin typeface="Arial" panose="020B0604020202090204" pitchFamily="34" charset="0"/>
                <a:ea typeface="+mn-ea"/>
                <a:cs typeface="+mn-cs"/>
              </a:rPr>
              <a:t>可以通过插件扩展来分析其他网络协议，但它主要还是用于分析</a:t>
            </a:r>
            <a:r>
              <a:rPr lang="en-US" altLang="zh-CN" sz="1200" b="0" i="0" u="none" strike="noStrike" kern="1200" baseline="0" dirty="0">
                <a:solidFill>
                  <a:schemeClr val="tx1"/>
                </a:solidFill>
                <a:latin typeface="Arial" panose="020B0604020202090204" pitchFamily="34" charset="0"/>
                <a:ea typeface="+mn-ea"/>
                <a:cs typeface="+mn-cs"/>
              </a:rPr>
              <a:t>TCP</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UDP</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ICMP</a:t>
            </a:r>
            <a:r>
              <a:rPr lang="zh-CN" altLang="en-US" sz="1200" b="0" i="0" u="none" strike="noStrike" kern="1200" baseline="0" dirty="0">
                <a:solidFill>
                  <a:schemeClr val="tx1"/>
                </a:solidFill>
                <a:latin typeface="Arial" panose="020B0604020202090204" pitchFamily="34" charset="0"/>
                <a:ea typeface="+mn-ea"/>
                <a:cs typeface="+mn-cs"/>
              </a:rPr>
              <a:t>协议。</a:t>
            </a:r>
            <a:r>
              <a:rPr lang="en-US" altLang="zh-CN" sz="1200" b="0" i="0" u="none" strike="noStrike" kern="1200" baseline="0" dirty="0">
                <a:solidFill>
                  <a:schemeClr val="tx1"/>
                </a:solidFill>
                <a:latin typeface="Arial" panose="020B0604020202090204" pitchFamily="34" charset="0"/>
                <a:ea typeface="+mn-ea"/>
                <a:cs typeface="+mn-cs"/>
              </a:rPr>
              <a:t>Snort</a:t>
            </a:r>
            <a:r>
              <a:rPr lang="zh-CN" altLang="en-US" sz="1200" b="0" i="0" u="none" strike="noStrike" kern="1200" baseline="0" dirty="0">
                <a:solidFill>
                  <a:schemeClr val="tx1"/>
                </a:solidFill>
                <a:latin typeface="Arial" panose="020B0604020202090204" pitchFamily="34" charset="0"/>
                <a:ea typeface="+mn-ea"/>
                <a:cs typeface="+mn-cs"/>
              </a:rPr>
              <a:t>根据组由系统管理员配置的规则，能够检测到很多种攻击和探测。</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一个</a:t>
            </a:r>
            <a:r>
              <a:rPr lang="en-US" altLang="zh-CN" sz="1200" b="0" i="0" u="none" strike="noStrike" kern="1200" baseline="0" dirty="0">
                <a:solidFill>
                  <a:schemeClr val="tx1"/>
                </a:solidFill>
                <a:latin typeface="Arial" panose="020B0604020202090204" pitchFamily="34" charset="0"/>
                <a:ea typeface="+mn-ea"/>
                <a:cs typeface="+mn-cs"/>
              </a:rPr>
              <a:t>Snort</a:t>
            </a:r>
            <a:r>
              <a:rPr lang="zh-CN" altLang="en-US" sz="1200" b="0" i="0" u="none" strike="noStrike" kern="1200" baseline="0" dirty="0">
                <a:solidFill>
                  <a:schemeClr val="tx1"/>
                </a:solidFill>
                <a:latin typeface="Arial" panose="020B0604020202090204" pitchFamily="34" charset="0"/>
                <a:ea typeface="+mn-ea"/>
                <a:cs typeface="+mn-cs"/>
              </a:rPr>
              <a:t>安装包括</a:t>
            </a:r>
            <a:r>
              <a:rPr lang="en-US" altLang="zh-CN" sz="1200" b="0" i="0" u="none" strike="noStrike" kern="1200" baseline="0" dirty="0">
                <a:solidFill>
                  <a:schemeClr val="tx1"/>
                </a:solidFill>
                <a:latin typeface="Arial" panose="020B0604020202090204" pitchFamily="34" charset="0"/>
                <a:ea typeface="+mn-ea"/>
                <a:cs typeface="+mn-cs"/>
              </a:rPr>
              <a:t>4</a:t>
            </a:r>
            <a:r>
              <a:rPr lang="zh-CN" altLang="en-US" sz="1200" b="0" i="0" u="none" strike="noStrike" kern="1200" baseline="0" dirty="0">
                <a:solidFill>
                  <a:schemeClr val="tx1"/>
                </a:solidFill>
                <a:latin typeface="Arial" panose="020B0604020202090204" pitchFamily="34" charset="0"/>
                <a:ea typeface="+mn-ea"/>
                <a:cs typeface="+mn-cs"/>
              </a:rPr>
              <a:t>个逻辑组件</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如图</a:t>
            </a:r>
            <a:r>
              <a:rPr lang="en-US" altLang="zh-CN" sz="1200" b="0" i="0" u="none" strike="noStrike" kern="1200" baseline="0" dirty="0">
                <a:solidFill>
                  <a:schemeClr val="tx1"/>
                </a:solidFill>
                <a:latin typeface="Arial" panose="020B0604020202090204" pitchFamily="34" charset="0"/>
                <a:ea typeface="+mn-ea"/>
                <a:cs typeface="+mn-cs"/>
              </a:rPr>
              <a:t>8-9</a:t>
            </a:r>
            <a:r>
              <a:rPr lang="zh-CN" altLang="en-US" sz="1200" b="0" i="0" u="none" strike="noStrike" kern="1200" baseline="0" dirty="0">
                <a:solidFill>
                  <a:schemeClr val="tx1"/>
                </a:solidFill>
                <a:latin typeface="Arial" panose="020B0604020202090204" pitchFamily="34" charset="0"/>
                <a:ea typeface="+mn-ea"/>
                <a:cs typeface="+mn-cs"/>
              </a:rPr>
              <a:t>所示</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数据包解码器</a:t>
            </a:r>
            <a:r>
              <a:rPr lang="en-US" altLang="zh-CN" sz="1200" b="0" i="0" u="none" strike="noStrike" kern="1200" baseline="0" dirty="0">
                <a:solidFill>
                  <a:schemeClr val="tx1"/>
                </a:solidFill>
                <a:latin typeface="Arial" panose="020B0604020202090204" pitchFamily="34" charset="0"/>
                <a:ea typeface="+mn-ea"/>
                <a:cs typeface="+mn-cs"/>
              </a:rPr>
              <a:t>( packet decoder)</a:t>
            </a:r>
            <a:r>
              <a:rPr lang="zh-CN" altLang="en-US" sz="1200" b="0" i="0" u="none" strike="noStrike" kern="1200" baseline="0" dirty="0">
                <a:solidFill>
                  <a:schemeClr val="tx1"/>
                </a:solidFill>
                <a:latin typeface="Arial" panose="020B0604020202090204" pitchFamily="34" charset="0"/>
                <a:ea typeface="+mn-ea"/>
                <a:cs typeface="+mn-cs"/>
              </a:rPr>
              <a:t>：数据包解码器处理每个捕获的数据包，在数据链路、网络、传输和应用层来识别和隔离协议首部。解码器需尽可能高效，它的主要工作包括设置指针，以便可以很容易地提取各种协议首部。</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检测引擎</a:t>
            </a:r>
            <a:r>
              <a:rPr lang="en-US" altLang="zh-CN" sz="1200" b="0" i="0" u="none" strike="noStrike" kern="1200" baseline="0" dirty="0">
                <a:solidFill>
                  <a:schemeClr val="tx1"/>
                </a:solidFill>
                <a:latin typeface="Arial" panose="020B0604020202090204" pitchFamily="34" charset="0"/>
                <a:ea typeface="+mn-ea"/>
                <a:cs typeface="+mn-cs"/>
              </a:rPr>
              <a:t>( detection engine)</a:t>
            </a:r>
            <a:r>
              <a:rPr lang="zh-CN" altLang="en-US" sz="1200" b="0" i="0" u="none" strike="noStrike" kern="1200" baseline="0" dirty="0">
                <a:solidFill>
                  <a:schemeClr val="tx1"/>
                </a:solidFill>
                <a:latin typeface="Arial" panose="020B0604020202090204" pitchFamily="34" charset="0"/>
                <a:ea typeface="+mn-ea"/>
                <a:cs typeface="+mn-cs"/>
              </a:rPr>
              <a:t>：检测引擎完成入侵检测的实际工作。本模块基于一组由安全管理员配置的</a:t>
            </a:r>
            <a:r>
              <a:rPr lang="en-US" altLang="zh-CN" sz="1200" b="0" i="0" u="none" strike="noStrike" kern="1200" baseline="0" dirty="0">
                <a:solidFill>
                  <a:schemeClr val="tx1"/>
                </a:solidFill>
                <a:latin typeface="Arial" panose="020B0604020202090204" pitchFamily="34" charset="0"/>
                <a:ea typeface="+mn-ea"/>
                <a:cs typeface="+mn-cs"/>
              </a:rPr>
              <a:t>Snort</a:t>
            </a:r>
            <a:r>
              <a:rPr lang="zh-CN" altLang="en-US" sz="1200" b="0" i="0" u="none" strike="noStrike" kern="1200" baseline="0" dirty="0">
                <a:solidFill>
                  <a:schemeClr val="tx1"/>
                </a:solidFill>
                <a:latin typeface="Arial" panose="020B0604020202090204" pitchFamily="34" charset="0"/>
                <a:ea typeface="+mn-ea"/>
                <a:cs typeface="+mn-cs"/>
              </a:rPr>
              <a:t>规则来分析每个数据包。从本质上讲，每个数据包依据所有规则进行检査，以确定该数据包是否与根据规则定义的特征相匹配。与已解码的数据包匹配的第一个规则触发规则指定的动作。如果没有规则匹配该数据包，则检测引擎放弃此数据包。</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记录器</a:t>
            </a:r>
            <a:r>
              <a:rPr lang="en-US" altLang="zh-CN" sz="1200" b="0" i="0" u="none" strike="noStrike" kern="1200" baseline="0" dirty="0">
                <a:solidFill>
                  <a:schemeClr val="tx1"/>
                </a:solidFill>
                <a:latin typeface="Arial" panose="020B0604020202090204" pitchFamily="34" charset="0"/>
                <a:ea typeface="+mn-ea"/>
                <a:cs typeface="+mn-cs"/>
              </a:rPr>
              <a:t>( logger)</a:t>
            </a:r>
            <a:r>
              <a:rPr lang="zh-CN" altLang="en-US" sz="1200" b="0" i="0" u="none" strike="noStrike" kern="1200" baseline="0" dirty="0">
                <a:solidFill>
                  <a:schemeClr val="tx1"/>
                </a:solidFill>
                <a:latin typeface="Arial" panose="020B0604020202090204" pitchFamily="34" charset="0"/>
                <a:ea typeface="+mn-ea"/>
                <a:cs typeface="+mn-cs"/>
              </a:rPr>
              <a:t>：对于每个与规则匹配的数据包，该规则指定要执行的日志和报警选项。当选定一个记录器选项时，记录器将检测到的数据包以可读格式或以更加紧凑的二进制格式存储在指定的日志文件中。之后安全管理员可以使用日志文件进行将来的分析工作。</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报警器</a:t>
            </a:r>
            <a:r>
              <a:rPr lang="en-US" altLang="zh-CN"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alerter</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；对于每个检测到的数据包，发送一个警报。匹配规则中的警报选项确定事件通知中包括哪些信息。事件通知可以发送到文件、</a:t>
            </a:r>
            <a:r>
              <a:rPr lang="en-US" altLang="zh-CN" sz="1200" b="0" i="0" u="none" strike="noStrike" kern="1200" baseline="0" dirty="0">
                <a:solidFill>
                  <a:schemeClr val="tx1"/>
                </a:solidFill>
                <a:latin typeface="Arial" panose="020B0604020202090204" pitchFamily="34" charset="0"/>
                <a:ea typeface="+mn-ea"/>
                <a:cs typeface="+mn-cs"/>
              </a:rPr>
              <a:t>UNIX</a:t>
            </a:r>
            <a:r>
              <a:rPr lang="zh-CN" altLang="en-US" sz="1200" b="0" i="0" u="none" strike="noStrike" kern="1200" baseline="0" dirty="0">
                <a:solidFill>
                  <a:schemeClr val="tx1"/>
                </a:solidFill>
                <a:latin typeface="Arial" panose="020B0604020202090204" pitchFamily="34" charset="0"/>
                <a:ea typeface="+mn-ea"/>
                <a:cs typeface="+mn-cs"/>
              </a:rPr>
              <a:t>套接字（</a:t>
            </a:r>
            <a:r>
              <a:rPr lang="en-US" altLang="zh-CN" sz="1200" b="0" i="0" u="none" strike="noStrike" kern="1200" baseline="0" dirty="0">
                <a:solidFill>
                  <a:schemeClr val="tx1"/>
                </a:solidFill>
                <a:latin typeface="Arial" panose="020B0604020202090204" pitchFamily="34" charset="0"/>
                <a:ea typeface="+mn-ea"/>
                <a:cs typeface="+mn-cs"/>
              </a:rPr>
              <a:t>socket)</a:t>
            </a:r>
            <a:r>
              <a:rPr lang="zh-CN" altLang="en-US" sz="1200" b="0" i="0" u="none" strike="noStrike" kern="1200" baseline="0" dirty="0">
                <a:solidFill>
                  <a:schemeClr val="tx1"/>
                </a:solidFill>
                <a:latin typeface="Arial" panose="020B0604020202090204" pitchFamily="34" charset="0"/>
                <a:ea typeface="+mn-ea"/>
                <a:cs typeface="+mn-cs"/>
              </a:rPr>
              <a:t>或者数据库。警报也可以在测试或渗透研究期间关闭。使用</a:t>
            </a:r>
            <a:r>
              <a:rPr lang="en-US" altLang="zh-CN" sz="1200" b="0" i="0" u="none" strike="noStrike" kern="1200" baseline="0" dirty="0" err="1">
                <a:solidFill>
                  <a:schemeClr val="tx1"/>
                </a:solidFill>
                <a:latin typeface="Arial" panose="020B0604020202090204" pitchFamily="34" charset="0"/>
                <a:ea typeface="+mn-ea"/>
                <a:cs typeface="+mn-cs"/>
              </a:rPr>
              <a:t>UNⅨ</a:t>
            </a:r>
            <a:r>
              <a:rPr lang="zh-CN" altLang="en-US" sz="1200" b="0" i="0" u="none" strike="noStrike" kern="1200" baseline="0" dirty="0">
                <a:solidFill>
                  <a:schemeClr val="tx1"/>
                </a:solidFill>
                <a:latin typeface="Arial" panose="020B0604020202090204" pitchFamily="34" charset="0"/>
                <a:ea typeface="+mn-ea"/>
                <a:cs typeface="+mn-cs"/>
              </a:rPr>
              <a:t>套接字，可以将通知发送到网络上其他地方的管理机。</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Snort</a:t>
            </a:r>
            <a:r>
              <a:rPr lang="zh-CN" altLang="en-US" sz="1200" b="0" i="0" u="none" strike="noStrike" kern="1200" baseline="0" dirty="0">
                <a:solidFill>
                  <a:schemeClr val="tx1"/>
                </a:solidFill>
                <a:latin typeface="Arial" panose="020B0604020202090204" pitchFamily="34" charset="0"/>
                <a:ea typeface="+mn-ea"/>
                <a:cs typeface="+mn-cs"/>
              </a:rPr>
              <a:t>可以配置为被动传感器，监控不在主要传输路径上的网络流量；也可以配置为内嵌传感器，所有数据包流量必须通过它。在后一种情况下， </a:t>
            </a:r>
            <a:r>
              <a:rPr lang="en-US" altLang="zh-CN" sz="1200" b="0" i="0" u="none" strike="noStrike" kern="1200" baseline="0" dirty="0">
                <a:solidFill>
                  <a:schemeClr val="tx1"/>
                </a:solidFill>
                <a:latin typeface="Arial" panose="020B0604020202090204" pitchFamily="34" charset="0"/>
                <a:ea typeface="+mn-ea"/>
                <a:cs typeface="+mn-cs"/>
              </a:rPr>
              <a:t>Snort</a:t>
            </a:r>
            <a:r>
              <a:rPr lang="zh-CN" altLang="en-US" sz="1200" b="0" i="0" u="none" strike="noStrike" kern="1200" baseline="0" dirty="0">
                <a:solidFill>
                  <a:schemeClr val="tx1"/>
                </a:solidFill>
                <a:latin typeface="Arial" panose="020B0604020202090204" pitchFamily="34" charset="0"/>
                <a:ea typeface="+mn-ea"/>
                <a:cs typeface="+mn-cs"/>
              </a:rPr>
              <a:t>可以实现入侵防护以及入侵检测的功能。我们将在第</a:t>
            </a:r>
            <a:r>
              <a:rPr lang="en-US" altLang="zh-CN" sz="1200" b="0" i="0" u="none" strike="noStrike" kern="1200" baseline="0" dirty="0">
                <a:solidFill>
                  <a:schemeClr val="tx1"/>
                </a:solidFill>
                <a:latin typeface="Arial" panose="020B0604020202090204" pitchFamily="34" charset="0"/>
                <a:ea typeface="+mn-ea"/>
                <a:cs typeface="+mn-cs"/>
              </a:rPr>
              <a:t>9</a:t>
            </a:r>
            <a:r>
              <a:rPr lang="zh-CN" altLang="en-US" sz="1200" b="0" i="0" u="none" strike="noStrike" kern="1200" baseline="0" dirty="0">
                <a:solidFill>
                  <a:schemeClr val="tx1"/>
                </a:solidFill>
                <a:latin typeface="Arial" panose="020B0604020202090204" pitchFamily="34" charset="0"/>
                <a:ea typeface="+mn-ea"/>
                <a:cs typeface="+mn-cs"/>
              </a:rPr>
              <a:t>章讨论入侵防护。</a:t>
            </a:r>
          </a:p>
          <a:p>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55</a:t>
            </a:fld>
            <a:endParaRPr lang="zh-CN" altLang="en-US"/>
          </a:p>
        </p:txBody>
      </p:sp>
    </p:spTree>
    <p:extLst>
      <p:ext uri="{BB962C8B-B14F-4D97-AF65-F5344CB8AC3E}">
        <p14:creationId xmlns:p14="http://schemas.microsoft.com/office/powerpoint/2010/main" val="3478964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mn-ea"/>
                <a:cs typeface="+mn-cs"/>
              </a:rPr>
              <a:t>Snort使用一种简单、灵活的规则定义语言来生成检测引擎可用的规则。尽管规则非常简单，可以直接编写，但它们的功能足以检测各种恶意或可疑的网络流量。</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altLang="zh-CN" sz="1200" b="0" i="0" u="none" strike="noStrike" kern="1200" cap="none" spc="0" normalizeH="0" baseline="0" noProof="0" dirty="0" err="1">
                <a:ln>
                  <a:noFill/>
                </a:ln>
                <a:solidFill>
                  <a:srgbClr val="000000"/>
                </a:solidFill>
                <a:effectLst/>
                <a:uLnTx/>
                <a:uFillTx/>
                <a:latin typeface="Arial" panose="020B0604020202090204" pitchFamily="34" charset="0"/>
                <a:ea typeface="+mn-ea"/>
                <a:cs typeface="+mn-cs"/>
              </a:rPr>
              <a:t>每个规则包括一个固定的头部和零个或多个选项</a:t>
            </a:r>
            <a:r>
              <a:rPr kumimoji="0" lang="zh-CN" altLang="en-US"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cs typeface="+mn-cs"/>
              </a:rPr>
              <a:t>（</a:t>
            </a:r>
            <a:r>
              <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mn-ea"/>
                <a:cs typeface="+mn-cs"/>
              </a:rPr>
              <a:t>图8-10</a:t>
            </a:r>
            <a:r>
              <a:rPr kumimoji="0" lang="zh-CN" altLang="en-US"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cs typeface="+mn-cs"/>
              </a:rPr>
              <a:t>）</a:t>
            </a:r>
            <a:r>
              <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mn-ea"/>
                <a:cs typeface="+mn-cs"/>
              </a:rPr>
              <a:t>。</a:t>
            </a:r>
          </a:p>
          <a:p>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56</a:t>
            </a:fld>
            <a:endParaRPr lang="zh-CN" altLang="en-US"/>
          </a:p>
        </p:txBody>
      </p:sp>
    </p:spTree>
    <p:extLst>
      <p:ext uri="{BB962C8B-B14F-4D97-AF65-F5344CB8AC3E}">
        <p14:creationId xmlns:p14="http://schemas.microsoft.com/office/powerpoint/2010/main" val="37243073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头部包含以下元素：</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动作</a:t>
            </a:r>
            <a:r>
              <a:rPr lang="en-US" altLang="zh-CN" sz="1200" b="0" i="0" u="none" strike="noStrike" kern="1200" baseline="0" dirty="0">
                <a:solidFill>
                  <a:schemeClr val="tx1"/>
                </a:solidFill>
                <a:latin typeface="Arial" panose="020B0604020202090204" pitchFamily="34" charset="0"/>
                <a:ea typeface="+mn-ea"/>
                <a:cs typeface="+mn-cs"/>
              </a:rPr>
              <a:t>( action)</a:t>
            </a:r>
            <a:r>
              <a:rPr lang="zh-CN" altLang="en-US" sz="1200" b="0" i="0" u="none" strike="noStrike" kern="1200" baseline="0" dirty="0">
                <a:solidFill>
                  <a:schemeClr val="tx1"/>
                </a:solidFill>
                <a:latin typeface="Arial" panose="020B0604020202090204" pitchFamily="34" charset="0"/>
                <a:ea typeface="+mn-ea"/>
                <a:cs typeface="+mn-cs"/>
              </a:rPr>
              <a:t>：规则动作告诉 </a:t>
            </a:r>
            <a:r>
              <a:rPr lang="en-US" altLang="zh-CN" sz="1200" b="0" i="0" u="none" strike="noStrike" kern="1200" baseline="0" dirty="0">
                <a:solidFill>
                  <a:schemeClr val="tx1"/>
                </a:solidFill>
                <a:latin typeface="Arial" panose="020B0604020202090204" pitchFamily="34" charset="0"/>
                <a:ea typeface="+mn-ea"/>
                <a:cs typeface="+mn-cs"/>
              </a:rPr>
              <a:t>Snort</a:t>
            </a:r>
            <a:r>
              <a:rPr lang="zh-CN" altLang="en-US" sz="1200" b="0" i="0" u="none" strike="noStrike" kern="1200" baseline="0" dirty="0">
                <a:solidFill>
                  <a:schemeClr val="tx1"/>
                </a:solidFill>
                <a:latin typeface="Arial" panose="020B0604020202090204" pitchFamily="34" charset="0"/>
                <a:ea typeface="+mn-ea"/>
                <a:cs typeface="+mn-cs"/>
              </a:rPr>
              <a:t>当它找到符合规则条件的数据包时应如何去做。表</a:t>
            </a:r>
            <a:r>
              <a:rPr lang="en-US" altLang="zh-CN" sz="1200" b="0" i="0" u="none" strike="noStrike" kern="1200" baseline="0" dirty="0">
                <a:solidFill>
                  <a:schemeClr val="tx1"/>
                </a:solidFill>
                <a:latin typeface="Arial" panose="020B0604020202090204" pitchFamily="34" charset="0"/>
                <a:ea typeface="+mn-ea"/>
                <a:cs typeface="+mn-cs"/>
              </a:rPr>
              <a:t>8-3</a:t>
            </a:r>
            <a:r>
              <a:rPr lang="zh-CN" altLang="en-US" sz="1200" b="0" i="0" u="none" strike="noStrike" kern="1200" baseline="0" dirty="0">
                <a:solidFill>
                  <a:schemeClr val="tx1"/>
                </a:solidFill>
                <a:latin typeface="Arial" panose="020B0604020202090204" pitchFamily="34" charset="0"/>
                <a:ea typeface="+mn-ea"/>
                <a:cs typeface="+mn-cs"/>
              </a:rPr>
              <a:t>列出了可用的动作。列表中的最后三个动作</a:t>
            </a:r>
            <a:r>
              <a:rPr lang="en-US" altLang="zh-CN" sz="1200" b="0" i="0" u="none" strike="noStrike" kern="1200" baseline="0" dirty="0">
                <a:solidFill>
                  <a:schemeClr val="tx1"/>
                </a:solidFill>
                <a:latin typeface="Arial" panose="020B0604020202090204" pitchFamily="34" charset="0"/>
                <a:ea typeface="+mn-ea"/>
                <a:cs typeface="+mn-cs"/>
              </a:rPr>
              <a:t>(drop</a:t>
            </a:r>
            <a:r>
              <a:rPr lang="zh-CN" altLang="en-US"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a:solidFill>
                  <a:schemeClr val="tx1"/>
                </a:solidFill>
                <a:latin typeface="Arial" panose="020B0604020202090204" pitchFamily="34" charset="0"/>
                <a:ea typeface="+mn-ea"/>
                <a:cs typeface="+mn-cs"/>
              </a:rPr>
              <a:t>reject</a:t>
            </a:r>
            <a:r>
              <a:rPr lang="zh-CN" altLang="en-US"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err="1">
                <a:solidFill>
                  <a:schemeClr val="tx1"/>
                </a:solidFill>
                <a:latin typeface="Arial" panose="020B0604020202090204" pitchFamily="34" charset="0"/>
                <a:ea typeface="+mn-ea"/>
                <a:cs typeface="+mn-cs"/>
              </a:rPr>
              <a:t>sdrop</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只在内嵌模式下可用。</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协议</a:t>
            </a:r>
            <a:r>
              <a:rPr lang="en-US" altLang="zh-CN" sz="1200" b="0" i="0" u="none" strike="noStrike" kern="1200" baseline="0" dirty="0">
                <a:solidFill>
                  <a:schemeClr val="tx1"/>
                </a:solidFill>
                <a:latin typeface="Arial" panose="020B0604020202090204" pitchFamily="34" charset="0"/>
                <a:ea typeface="+mn-ea"/>
                <a:cs typeface="+mn-cs"/>
              </a:rPr>
              <a:t>( protocol)</a:t>
            </a:r>
            <a:r>
              <a:rPr lang="zh-CN" altLang="en-US"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a:solidFill>
                  <a:schemeClr val="tx1"/>
                </a:solidFill>
                <a:latin typeface="Arial" panose="020B0604020202090204" pitchFamily="34" charset="0"/>
                <a:ea typeface="+mn-ea"/>
                <a:cs typeface="+mn-cs"/>
              </a:rPr>
              <a:t>Snort</a:t>
            </a:r>
            <a:r>
              <a:rPr lang="zh-CN" altLang="en-US" sz="1200" b="0" i="0" u="none" strike="noStrike" kern="1200" baseline="0" dirty="0">
                <a:solidFill>
                  <a:schemeClr val="tx1"/>
                </a:solidFill>
                <a:latin typeface="Arial" panose="020B0604020202090204" pitchFamily="34" charset="0"/>
                <a:ea typeface="+mn-ea"/>
                <a:cs typeface="+mn-cs"/>
              </a:rPr>
              <a:t>继续分析数据包协议是否匹配这个字段。</a:t>
            </a:r>
            <a:r>
              <a:rPr lang="en-US" altLang="zh-CN" sz="1200" b="0" i="0" u="none" strike="noStrike" kern="1200" baseline="0" dirty="0">
                <a:solidFill>
                  <a:schemeClr val="tx1"/>
                </a:solidFill>
                <a:latin typeface="Arial" panose="020B0604020202090204" pitchFamily="34" charset="0"/>
                <a:ea typeface="+mn-ea"/>
                <a:cs typeface="+mn-cs"/>
              </a:rPr>
              <a:t>Snot</a:t>
            </a:r>
            <a:r>
              <a:rPr lang="zh-CN" altLang="en-US" sz="1200" b="0" i="0" u="none" strike="noStrike" kern="1200" baseline="0" dirty="0">
                <a:solidFill>
                  <a:schemeClr val="tx1"/>
                </a:solidFill>
                <a:latin typeface="Arial" panose="020B0604020202090204" pitchFamily="34" charset="0"/>
                <a:ea typeface="+mn-ea"/>
                <a:cs typeface="+mn-cs"/>
              </a:rPr>
              <a:t>的当前版本</a:t>
            </a:r>
            <a:r>
              <a:rPr lang="en-US" altLang="zh-CN" sz="1200" b="0" i="0" u="none" strike="noStrike" kern="1200" baseline="0" dirty="0">
                <a:solidFill>
                  <a:schemeClr val="tx1"/>
                </a:solidFill>
                <a:latin typeface="Arial" panose="020B0604020202090204" pitchFamily="34" charset="0"/>
                <a:ea typeface="+mn-ea"/>
                <a:cs typeface="+mn-cs"/>
              </a:rPr>
              <a:t>(2.9) </a:t>
            </a:r>
            <a:r>
              <a:rPr lang="zh-CN" altLang="en-US" sz="1200" b="0" i="0" u="none" strike="noStrike" kern="1200" baseline="0" dirty="0">
                <a:solidFill>
                  <a:schemeClr val="tx1"/>
                </a:solidFill>
                <a:latin typeface="Arial" panose="020B0604020202090204" pitchFamily="34" charset="0"/>
                <a:ea typeface="+mn-ea"/>
                <a:cs typeface="+mn-cs"/>
              </a:rPr>
              <a:t>识别四个协议：</a:t>
            </a:r>
            <a:r>
              <a:rPr lang="en-US" altLang="zh-CN" sz="1200" b="0" i="0" u="none" strike="noStrike" kern="1200" baseline="0" dirty="0">
                <a:solidFill>
                  <a:schemeClr val="tx1"/>
                </a:solidFill>
                <a:latin typeface="Arial" panose="020B0604020202090204" pitchFamily="34" charset="0"/>
                <a:ea typeface="+mn-ea"/>
                <a:cs typeface="+mn-cs"/>
              </a:rPr>
              <a:t>TCP</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UDP</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ICMP</a:t>
            </a:r>
            <a:r>
              <a:rPr lang="zh-CN" altLang="en-US" sz="1200" b="0" i="0" u="none" strike="noStrike" kern="1200" baseline="0" dirty="0">
                <a:solidFill>
                  <a:schemeClr val="tx1"/>
                </a:solidFill>
                <a:latin typeface="Arial" panose="020B0604020202090204" pitchFamily="34" charset="0"/>
                <a:ea typeface="+mn-ea"/>
                <a:cs typeface="+mn-cs"/>
              </a:rPr>
              <a:t>和</a:t>
            </a:r>
            <a:r>
              <a:rPr lang="en-US" altLang="zh-CN" sz="1200" b="0" i="0" u="none" strike="noStrike" kern="1200" baseline="0" dirty="0">
                <a:solidFill>
                  <a:schemeClr val="tx1"/>
                </a:solidFill>
                <a:latin typeface="Arial" panose="020B0604020202090204" pitchFamily="34" charset="0"/>
                <a:ea typeface="+mn-ea"/>
                <a:cs typeface="+mn-cs"/>
              </a:rPr>
              <a:t>IP</a:t>
            </a:r>
            <a:r>
              <a:rPr lang="zh-CN" altLang="en-US" sz="1200" b="0" i="0" u="none" strike="noStrike" kern="1200" baseline="0" dirty="0">
                <a:solidFill>
                  <a:schemeClr val="tx1"/>
                </a:solidFill>
                <a:latin typeface="Arial" panose="020B0604020202090204" pitchFamily="34" charset="0"/>
                <a:ea typeface="+mn-ea"/>
                <a:cs typeface="+mn-cs"/>
              </a:rPr>
              <a:t>。 </a:t>
            </a:r>
            <a:r>
              <a:rPr lang="en-US" altLang="zh-CN" sz="1200" b="0" i="0" u="none" strike="noStrike" kern="1200" baseline="0" dirty="0">
                <a:solidFill>
                  <a:schemeClr val="tx1"/>
                </a:solidFill>
                <a:latin typeface="Arial" panose="020B0604020202090204" pitchFamily="34" charset="0"/>
                <a:ea typeface="+mn-ea"/>
                <a:cs typeface="+mn-cs"/>
              </a:rPr>
              <a:t>Snort</a:t>
            </a:r>
            <a:r>
              <a:rPr lang="zh-CN" altLang="en-US" sz="1200" b="0" i="0" u="none" strike="noStrike" kern="1200" baseline="0" dirty="0">
                <a:solidFill>
                  <a:schemeClr val="tx1"/>
                </a:solidFill>
                <a:latin typeface="Arial" panose="020B0604020202090204" pitchFamily="34" charset="0"/>
                <a:ea typeface="+mn-ea"/>
                <a:cs typeface="+mn-cs"/>
              </a:rPr>
              <a:t>的未来版本将支持更多的协议。</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源</a:t>
            </a:r>
            <a:r>
              <a:rPr lang="en-US" altLang="zh-CN" sz="1200" b="0" i="0" u="none" strike="noStrike" kern="1200" baseline="0" dirty="0">
                <a:solidFill>
                  <a:schemeClr val="tx1"/>
                </a:solidFill>
                <a:latin typeface="Arial" panose="020B0604020202090204" pitchFamily="34" charset="0"/>
                <a:ea typeface="+mn-ea"/>
                <a:cs typeface="+mn-cs"/>
              </a:rPr>
              <a:t>IP</a:t>
            </a:r>
            <a:r>
              <a:rPr lang="zh-CN" altLang="en-US" sz="1200" b="0" i="0" u="none" strike="noStrike" kern="1200" baseline="0" dirty="0">
                <a:solidFill>
                  <a:schemeClr val="tx1"/>
                </a:solidFill>
                <a:latin typeface="Arial" panose="020B0604020202090204" pitchFamily="34" charset="0"/>
                <a:ea typeface="+mn-ea"/>
                <a:cs typeface="+mn-cs"/>
              </a:rPr>
              <a:t>地址</a:t>
            </a:r>
            <a:r>
              <a:rPr lang="en-US" altLang="zh-CN" sz="1200" b="0" i="0" u="none" strike="noStrike" kern="1200" baseline="0" dirty="0">
                <a:solidFill>
                  <a:schemeClr val="tx1"/>
                </a:solidFill>
                <a:latin typeface="Arial" panose="020B0604020202090204" pitchFamily="34" charset="0"/>
                <a:ea typeface="+mn-ea"/>
                <a:cs typeface="+mn-cs"/>
              </a:rPr>
              <a:t>( source IP address)</a:t>
            </a:r>
            <a:r>
              <a:rPr lang="zh-CN" altLang="en-US" sz="1200" b="0" i="0" u="none" strike="noStrike" kern="1200" baseline="0" dirty="0">
                <a:solidFill>
                  <a:schemeClr val="tx1"/>
                </a:solidFill>
                <a:latin typeface="Arial" panose="020B0604020202090204" pitchFamily="34" charset="0"/>
                <a:ea typeface="+mn-ea"/>
                <a:cs typeface="+mn-cs"/>
              </a:rPr>
              <a:t>：指明数据包的源。该规则可以指定特定的</a:t>
            </a:r>
            <a:r>
              <a:rPr lang="en-US" altLang="zh-CN" sz="1200" b="0" i="0" u="none" strike="noStrike" kern="1200" baseline="0" dirty="0">
                <a:solidFill>
                  <a:schemeClr val="tx1"/>
                </a:solidFill>
                <a:latin typeface="Arial" panose="020B0604020202090204" pitchFamily="34" charset="0"/>
                <a:ea typeface="+mn-ea"/>
                <a:cs typeface="+mn-cs"/>
              </a:rPr>
              <a:t>IP</a:t>
            </a:r>
            <a:r>
              <a:rPr lang="zh-CN" altLang="en-US" sz="1200" b="0" i="0" u="none" strike="noStrike" kern="1200" baseline="0" dirty="0">
                <a:solidFill>
                  <a:schemeClr val="tx1"/>
                </a:solidFill>
                <a:latin typeface="Arial" panose="020B0604020202090204" pitchFamily="34" charset="0"/>
                <a:ea typeface="+mn-ea"/>
                <a:cs typeface="+mn-cs"/>
              </a:rPr>
              <a:t>地址、任何</a:t>
            </a:r>
            <a:r>
              <a:rPr lang="en-US" altLang="zh-CN" sz="1200" b="0" i="0" u="none" strike="noStrike" kern="1200" baseline="0" dirty="0">
                <a:solidFill>
                  <a:schemeClr val="tx1"/>
                </a:solidFill>
                <a:latin typeface="Arial" panose="020B0604020202090204" pitchFamily="34" charset="0"/>
                <a:ea typeface="+mn-ea"/>
                <a:cs typeface="+mn-cs"/>
              </a:rPr>
              <a:t>IP</a:t>
            </a:r>
            <a:r>
              <a:rPr lang="zh-CN" altLang="en-US" sz="1200" b="0" i="0" u="none" strike="noStrike" kern="1200" baseline="0" dirty="0">
                <a:solidFill>
                  <a:schemeClr val="tx1"/>
                </a:solidFill>
                <a:latin typeface="Arial" panose="020B0604020202090204" pitchFamily="34" charset="0"/>
                <a:ea typeface="+mn-ea"/>
                <a:cs typeface="+mn-cs"/>
              </a:rPr>
              <a:t>地址和特定的</a:t>
            </a:r>
            <a:r>
              <a:rPr lang="en-US" altLang="zh-CN" sz="1200" b="0" i="0" u="none" strike="noStrike" kern="1200" baseline="0" dirty="0">
                <a:solidFill>
                  <a:schemeClr val="tx1"/>
                </a:solidFill>
                <a:latin typeface="Arial" panose="020B0604020202090204" pitchFamily="34" charset="0"/>
                <a:ea typeface="+mn-ea"/>
                <a:cs typeface="+mn-cs"/>
              </a:rPr>
              <a:t>IP</a:t>
            </a:r>
            <a:r>
              <a:rPr lang="zh-CN" altLang="en-US" sz="1200" b="0" i="0" u="none" strike="noStrike" kern="1200" baseline="0" dirty="0">
                <a:solidFill>
                  <a:schemeClr val="tx1"/>
                </a:solidFill>
                <a:latin typeface="Arial" panose="020B0604020202090204" pitchFamily="34" charset="0"/>
                <a:ea typeface="+mn-ea"/>
                <a:cs typeface="+mn-cs"/>
              </a:rPr>
              <a:t>地址列表，或者拒绝特定的</a:t>
            </a:r>
            <a:r>
              <a:rPr lang="en-US" altLang="zh-CN" sz="1200" b="0" i="0" u="none" strike="noStrike" kern="1200" baseline="0" dirty="0">
                <a:solidFill>
                  <a:schemeClr val="tx1"/>
                </a:solidFill>
                <a:latin typeface="Arial" panose="020B0604020202090204" pitchFamily="34" charset="0"/>
                <a:ea typeface="+mn-ea"/>
                <a:cs typeface="+mn-cs"/>
              </a:rPr>
              <a:t>IP</a:t>
            </a:r>
            <a:r>
              <a:rPr lang="zh-CN" altLang="en-US" sz="1200" b="0" i="0" u="none" strike="noStrike" kern="1200" baseline="0" dirty="0">
                <a:solidFill>
                  <a:schemeClr val="tx1"/>
                </a:solidFill>
                <a:latin typeface="Arial" panose="020B0604020202090204" pitchFamily="34" charset="0"/>
                <a:ea typeface="+mn-ea"/>
                <a:cs typeface="+mn-cs"/>
              </a:rPr>
              <a:t>地址或</a:t>
            </a:r>
            <a:r>
              <a:rPr lang="en-US" altLang="zh-CN" sz="1200" b="0" i="0" u="none" strike="noStrike" kern="1200" baseline="0" dirty="0">
                <a:solidFill>
                  <a:schemeClr val="tx1"/>
                </a:solidFill>
                <a:latin typeface="Arial" panose="020B0604020202090204" pitchFamily="34" charset="0"/>
                <a:ea typeface="+mn-ea"/>
                <a:cs typeface="+mn-cs"/>
              </a:rPr>
              <a:t>IP</a:t>
            </a:r>
            <a:r>
              <a:rPr lang="zh-CN" altLang="en-US" sz="1200" b="0" i="0" u="none" strike="noStrike" kern="1200" baseline="0" dirty="0">
                <a:solidFill>
                  <a:schemeClr val="tx1"/>
                </a:solidFill>
                <a:latin typeface="Arial" panose="020B0604020202090204" pitchFamily="34" charset="0"/>
                <a:ea typeface="+mn-ea"/>
                <a:cs typeface="+mn-cs"/>
              </a:rPr>
              <a:t>地址列表。拒绝表示在列表之外的任何</a:t>
            </a:r>
            <a:r>
              <a:rPr lang="en-US" altLang="zh-CN" sz="1200" b="0" i="0" u="none" strike="noStrike" kern="1200" baseline="0" dirty="0">
                <a:solidFill>
                  <a:schemeClr val="tx1"/>
                </a:solidFill>
                <a:latin typeface="Arial" panose="020B0604020202090204" pitchFamily="34" charset="0"/>
                <a:ea typeface="+mn-ea"/>
                <a:cs typeface="+mn-cs"/>
              </a:rPr>
              <a:t>IP</a:t>
            </a:r>
            <a:r>
              <a:rPr lang="zh-CN" altLang="en-US" sz="1200" b="0" i="0" u="none" strike="noStrike" kern="1200" baseline="0" dirty="0">
                <a:solidFill>
                  <a:schemeClr val="tx1"/>
                </a:solidFill>
                <a:latin typeface="Arial" panose="020B0604020202090204" pitchFamily="34" charset="0"/>
                <a:ea typeface="+mn-ea"/>
                <a:cs typeface="+mn-cs"/>
              </a:rPr>
              <a:t>地址都是匹配的。</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源端口</a:t>
            </a:r>
            <a:r>
              <a:rPr lang="en-US" altLang="zh-CN" sz="1200" b="0" i="0" u="none" strike="noStrike" kern="1200" baseline="0" dirty="0">
                <a:solidFill>
                  <a:schemeClr val="tx1"/>
                </a:solidFill>
                <a:latin typeface="Arial" panose="020B0604020202090204" pitchFamily="34" charset="0"/>
                <a:ea typeface="+mn-ea"/>
                <a:cs typeface="+mn-cs"/>
              </a:rPr>
              <a:t>( source port)</a:t>
            </a:r>
            <a:r>
              <a:rPr lang="zh-CN" altLang="en-US" sz="1200" b="0" i="0" u="none" strike="noStrike" kern="1200" baseline="0" dirty="0">
                <a:solidFill>
                  <a:schemeClr val="tx1"/>
                </a:solidFill>
                <a:latin typeface="Arial" panose="020B0604020202090204" pitchFamily="34" charset="0"/>
                <a:ea typeface="+mn-ea"/>
                <a:cs typeface="+mn-cs"/>
              </a:rPr>
              <a:t>：该字段用于指定协议的源端口</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如</a:t>
            </a:r>
            <a:r>
              <a:rPr lang="en-US" altLang="zh-CN" sz="1200" b="0" i="0" u="none" strike="noStrike" kern="1200" baseline="0" dirty="0">
                <a:solidFill>
                  <a:schemeClr val="tx1"/>
                </a:solidFill>
                <a:latin typeface="Arial" panose="020B0604020202090204" pitchFamily="34" charset="0"/>
                <a:ea typeface="+mn-ea"/>
                <a:cs typeface="+mn-cs"/>
              </a:rPr>
              <a:t>TCP</a:t>
            </a:r>
            <a:r>
              <a:rPr lang="zh-CN" altLang="en-US" sz="1200" b="0" i="0" u="none" strike="noStrike" kern="1200" baseline="0" dirty="0">
                <a:solidFill>
                  <a:schemeClr val="tx1"/>
                </a:solidFill>
                <a:latin typeface="Arial" panose="020B0604020202090204" pitchFamily="34" charset="0"/>
                <a:ea typeface="+mn-ea"/>
                <a:cs typeface="+mn-cs"/>
              </a:rPr>
              <a:t>端口</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。可以以多种方式指定端口号，包括特定端口号、任何端口、静态端口定义、端口范围和拒绝某些端口。</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方向</a:t>
            </a:r>
            <a:r>
              <a:rPr lang="en-US" altLang="zh-CN" sz="1200" b="0" i="0" u="none" strike="noStrike" kern="1200" baseline="0" dirty="0">
                <a:solidFill>
                  <a:schemeClr val="tx1"/>
                </a:solidFill>
                <a:latin typeface="Arial" panose="020B0604020202090204" pitchFamily="34" charset="0"/>
                <a:ea typeface="+mn-ea"/>
                <a:cs typeface="+mn-cs"/>
              </a:rPr>
              <a:t>( direction)</a:t>
            </a:r>
            <a:r>
              <a:rPr lang="zh-CN" altLang="en-US" sz="1200" b="0" i="0" u="none" strike="noStrike" kern="1200" baseline="0" dirty="0">
                <a:solidFill>
                  <a:schemeClr val="tx1"/>
                </a:solidFill>
                <a:latin typeface="Arial" panose="020B0604020202090204" pitchFamily="34" charset="0"/>
                <a:ea typeface="+mn-ea"/>
                <a:cs typeface="+mn-cs"/>
              </a:rPr>
              <a:t>：该字段采用以下两个值中的一个：单向</a:t>
            </a:r>
            <a:r>
              <a:rPr lang="en-US" altLang="zh-CN" sz="1200" b="0" i="0" u="none" strike="noStrike" kern="1200" baseline="0" dirty="0">
                <a:solidFill>
                  <a:schemeClr val="tx1"/>
                </a:solidFill>
                <a:latin typeface="Arial" panose="020B0604020202090204" pitchFamily="34" charset="0"/>
                <a:ea typeface="+mn-ea"/>
                <a:cs typeface="+mn-cs"/>
              </a:rPr>
              <a:t>( unidirectional)(-&gt;)</a:t>
            </a:r>
            <a:r>
              <a:rPr lang="zh-CN" altLang="en-US" sz="1200" b="0" i="0" u="none" strike="noStrike" kern="1200" baseline="0" dirty="0">
                <a:solidFill>
                  <a:schemeClr val="tx1"/>
                </a:solidFill>
                <a:latin typeface="Arial" panose="020B0604020202090204" pitchFamily="34" charset="0"/>
                <a:ea typeface="+mn-ea"/>
                <a:cs typeface="+mn-cs"/>
              </a:rPr>
              <a:t>或双向</a:t>
            </a:r>
            <a:r>
              <a:rPr lang="en-US" altLang="zh-CN" sz="1200" b="0" i="0" u="none" strike="noStrike" kern="1200" baseline="0" dirty="0">
                <a:solidFill>
                  <a:schemeClr val="tx1"/>
                </a:solidFill>
                <a:latin typeface="Arial" panose="020B0604020202090204" pitchFamily="34" charset="0"/>
                <a:ea typeface="+mn-ea"/>
                <a:cs typeface="+mn-cs"/>
              </a:rPr>
              <a:t>( bidirectional)(&lt;-&gt;)</a:t>
            </a:r>
            <a:r>
              <a:rPr lang="zh-CN" altLang="en-US" sz="1200" b="0" i="0" u="none" strike="noStrike" kern="1200" baseline="0" dirty="0">
                <a:solidFill>
                  <a:schemeClr val="tx1"/>
                </a:solidFill>
                <a:latin typeface="Arial" panose="020B0604020202090204" pitchFamily="34" charset="0"/>
                <a:ea typeface="+mn-ea"/>
                <a:cs typeface="+mn-cs"/>
              </a:rPr>
              <a:t>。双向选项告诉 </a:t>
            </a:r>
            <a:r>
              <a:rPr lang="en-US" altLang="zh-CN" sz="1200" b="0" i="0" u="none" strike="noStrike" kern="1200" baseline="0" dirty="0">
                <a:solidFill>
                  <a:schemeClr val="tx1"/>
                </a:solidFill>
                <a:latin typeface="Arial" panose="020B0604020202090204" pitchFamily="34" charset="0"/>
                <a:ea typeface="+mn-ea"/>
                <a:cs typeface="+mn-cs"/>
              </a:rPr>
              <a:t>Snort</a:t>
            </a:r>
            <a:r>
              <a:rPr lang="zh-CN" altLang="en-US" sz="1200" b="0" i="0" u="none" strike="noStrike" kern="1200" baseline="0" dirty="0">
                <a:solidFill>
                  <a:schemeClr val="tx1"/>
                </a:solidFill>
                <a:latin typeface="Arial" panose="020B0604020202090204" pitchFamily="34" charset="0"/>
                <a:ea typeface="+mn-ea"/>
                <a:cs typeface="+mn-cs"/>
              </a:rPr>
              <a:t>应该将规则中的地址</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端口对理解为，前面是源后面是目的，或者前面是目的后面是源。双向选项使 </a:t>
            </a:r>
            <a:r>
              <a:rPr lang="en-US" altLang="zh-CN" sz="1200" b="0" i="0" u="none" strike="noStrike" kern="1200" baseline="0" dirty="0">
                <a:solidFill>
                  <a:schemeClr val="tx1"/>
                </a:solidFill>
                <a:latin typeface="Arial" panose="020B0604020202090204" pitchFamily="34" charset="0"/>
                <a:ea typeface="+mn-ea"/>
                <a:cs typeface="+mn-cs"/>
              </a:rPr>
              <a:t>Snort</a:t>
            </a:r>
            <a:r>
              <a:rPr lang="zh-CN" altLang="en-US" sz="1200" b="0" i="0" u="none" strike="noStrike" kern="1200" baseline="0" dirty="0">
                <a:solidFill>
                  <a:schemeClr val="tx1"/>
                </a:solidFill>
                <a:latin typeface="Arial" panose="020B0604020202090204" pitchFamily="34" charset="0"/>
                <a:ea typeface="+mn-ea"/>
                <a:cs typeface="+mn-cs"/>
              </a:rPr>
              <a:t>能够监控对话的双方。</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目的</a:t>
            </a:r>
            <a:r>
              <a:rPr lang="en-US" altLang="zh-CN" sz="1200" b="0" i="0" u="none" strike="noStrike" kern="1200" baseline="0" dirty="0">
                <a:solidFill>
                  <a:schemeClr val="tx1"/>
                </a:solidFill>
                <a:latin typeface="Arial" panose="020B0604020202090204" pitchFamily="34" charset="0"/>
                <a:ea typeface="+mn-ea"/>
                <a:cs typeface="+mn-cs"/>
              </a:rPr>
              <a:t>IP</a:t>
            </a:r>
            <a:r>
              <a:rPr lang="zh-CN" altLang="en-US" sz="1200" b="0" i="0" u="none" strike="noStrike" kern="1200" baseline="0" dirty="0">
                <a:solidFill>
                  <a:schemeClr val="tx1"/>
                </a:solidFill>
                <a:latin typeface="Arial" panose="020B0604020202090204" pitchFamily="34" charset="0"/>
                <a:ea typeface="+mn-ea"/>
                <a:cs typeface="+mn-cs"/>
              </a:rPr>
              <a:t>地址</a:t>
            </a:r>
            <a:r>
              <a:rPr lang="en-US" altLang="zh-CN" sz="1200" b="0" i="0" u="none" strike="noStrike" kern="1200" baseline="0" dirty="0">
                <a:solidFill>
                  <a:schemeClr val="tx1"/>
                </a:solidFill>
                <a:latin typeface="Arial" panose="020B0604020202090204" pitchFamily="34" charset="0"/>
                <a:ea typeface="+mn-ea"/>
                <a:cs typeface="+mn-cs"/>
              </a:rPr>
              <a:t>( destination IP address)</a:t>
            </a:r>
            <a:r>
              <a:rPr lang="zh-CN" altLang="en-US" sz="1200" b="0" i="0" u="none" strike="noStrike" kern="1200" baseline="0" dirty="0">
                <a:solidFill>
                  <a:schemeClr val="tx1"/>
                </a:solidFill>
                <a:latin typeface="Arial" panose="020B0604020202090204" pitchFamily="34" charset="0"/>
                <a:ea typeface="+mn-ea"/>
                <a:cs typeface="+mn-cs"/>
              </a:rPr>
              <a:t>：指明数据包的目的地。</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目的端口</a:t>
            </a:r>
            <a:r>
              <a:rPr lang="en-US" altLang="zh-CN" sz="1200" b="0" i="0" u="none" strike="noStrike" kern="1200" baseline="0" dirty="0">
                <a:solidFill>
                  <a:schemeClr val="tx1"/>
                </a:solidFill>
                <a:latin typeface="Arial" panose="020B0604020202090204" pitchFamily="34" charset="0"/>
                <a:ea typeface="+mn-ea"/>
                <a:cs typeface="+mn-cs"/>
              </a:rPr>
              <a:t>( destination port)</a:t>
            </a:r>
            <a:r>
              <a:rPr lang="zh-CN" altLang="en-US" sz="1200" b="0" i="0" u="none" strike="noStrike" kern="1200" baseline="0" dirty="0">
                <a:solidFill>
                  <a:schemeClr val="tx1"/>
                </a:solidFill>
                <a:latin typeface="Arial" panose="020B0604020202090204" pitchFamily="34" charset="0"/>
                <a:ea typeface="+mn-ea"/>
                <a:cs typeface="+mn-cs"/>
              </a:rPr>
              <a:t>：指明目的端口。</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 在规则头部之后可以有一个或多个规则选项。每个选项由选项关键字组成，关键字定义选项，后面跟的参数指定选项的详细信息。在书面形式中，规则选项集被括在括号中与头部分开。 </a:t>
            </a:r>
            <a:r>
              <a:rPr lang="en-US" altLang="zh-CN" sz="1200" b="0" i="0" u="none" strike="noStrike" kern="1200" baseline="0" dirty="0">
                <a:solidFill>
                  <a:schemeClr val="tx1"/>
                </a:solidFill>
                <a:latin typeface="Arial" panose="020B0604020202090204" pitchFamily="34" charset="0"/>
                <a:ea typeface="+mn-ea"/>
                <a:cs typeface="+mn-cs"/>
              </a:rPr>
              <a:t>Snort</a:t>
            </a:r>
            <a:r>
              <a:rPr lang="zh-CN" altLang="en-US" sz="1200" b="0" i="0" u="none" strike="noStrike" kern="1200" baseline="0" dirty="0">
                <a:solidFill>
                  <a:schemeClr val="tx1"/>
                </a:solidFill>
                <a:latin typeface="Arial" panose="020B0604020202090204" pitchFamily="34" charset="0"/>
                <a:ea typeface="+mn-ea"/>
                <a:cs typeface="+mn-cs"/>
              </a:rPr>
              <a:t>规则选项用分号</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分隔。规则选项关键字与其参数用冒号</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分隔。</a:t>
            </a:r>
          </a:p>
          <a:p>
            <a:endParaRPr lang="zh-CN" altLang="en-US" sz="1200" b="0" i="0" u="none" strike="noStrike" kern="1200" baseline="0" dirty="0">
              <a:solidFill>
                <a:schemeClr val="tx1"/>
              </a:solidFill>
              <a:latin typeface="Arial" panose="020B0604020202090204" pitchFamily="34" charset="0"/>
              <a:ea typeface="+mn-ea"/>
              <a:cs typeface="+mn-cs"/>
            </a:endParaRP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57</a:t>
            </a:fld>
            <a:endParaRPr lang="zh-CN" altLang="en-US"/>
          </a:p>
        </p:txBody>
      </p:sp>
    </p:spTree>
    <p:extLst>
      <p:ext uri="{BB962C8B-B14F-4D97-AF65-F5344CB8AC3E}">
        <p14:creationId xmlns:p14="http://schemas.microsoft.com/office/powerpoint/2010/main" val="2190098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除了上面这种分类，还可以根据入侵者的技术水平将他们分为如下几类：</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zh-CN" altLang="en-US" sz="1200" b="0" i="0" u="none" strike="noStrike" kern="1200" baseline="0" dirty="0">
                <a:solidFill>
                  <a:schemeClr val="tx1"/>
                </a:solidFill>
                <a:latin typeface="Arial" panose="020B0604020202090204" pitchFamily="34" charset="0"/>
                <a:ea typeface="+mn-ea"/>
                <a:cs typeface="+mn-cs"/>
              </a:rPr>
              <a:t>学徒</a:t>
            </a:r>
            <a:r>
              <a:rPr lang="en-US" altLang="zh-CN" sz="1200" b="0" i="0" u="none" strike="noStrike" kern="1200" baseline="0" dirty="0">
                <a:solidFill>
                  <a:schemeClr val="tx1"/>
                </a:solidFill>
                <a:latin typeface="Arial" panose="020B0604020202090204" pitchFamily="34" charset="0"/>
                <a:ea typeface="+mn-ea"/>
                <a:cs typeface="+mn-cs"/>
              </a:rPr>
              <a:t>( apprentice)</a:t>
            </a:r>
            <a:r>
              <a:rPr lang="zh-CN" altLang="en-US" sz="1200" b="0" i="0" u="none" strike="noStrike" kern="1200" baseline="0" dirty="0">
                <a:solidFill>
                  <a:schemeClr val="tx1"/>
                </a:solidFill>
                <a:latin typeface="Arial" panose="020B0604020202090204" pitchFamily="34" charset="0"/>
                <a:ea typeface="+mn-ea"/>
                <a:cs typeface="+mn-cs"/>
              </a:rPr>
              <a:t>：他们是那些拥有最低技术水平的黑客，仅仅会使用现有的攻击工具包。他们很可能在攻击者中占最大比例，包括了许多犯罪者和活动家黑客。考虑到他们使用现有的攻击工具，因此这些攻击者也非常容易防御。因为他们使用现有的脚本</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工具</a:t>
            </a:r>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，所以人们也称他们为“脚本小子”</a:t>
            </a:r>
            <a:r>
              <a:rPr lang="en-US" altLang="zh-CN" sz="1200" b="0" i="0" u="none" strike="noStrike" kern="1200" baseline="0" dirty="0">
                <a:solidFill>
                  <a:schemeClr val="tx1"/>
                </a:solidFill>
                <a:latin typeface="Arial" panose="020B0604020202090204" pitchFamily="34" charset="0"/>
                <a:ea typeface="+mn-ea"/>
                <a:cs typeface="+mn-cs"/>
              </a:rPr>
              <a:t>( script- kiddy)</a:t>
            </a:r>
            <a:r>
              <a:rPr lang="zh-CN" altLang="en-US" sz="1200" b="0" i="0" u="none" strike="noStrike" kern="1200" baseline="0" dirty="0">
                <a:solidFill>
                  <a:schemeClr val="tx1"/>
                </a:solidFill>
                <a:latin typeface="Arial" panose="020B0604020202090204" pitchFamily="34" charset="0"/>
                <a:ea typeface="+mn-ea"/>
                <a:cs typeface="+mn-cs"/>
              </a:rPr>
              <a:t>。</a:t>
            </a: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7</a:t>
            </a:fld>
            <a:endParaRPr lang="zh-CN" altLang="en-US"/>
          </a:p>
        </p:txBody>
      </p:sp>
    </p:spTree>
    <p:extLst>
      <p:ext uri="{BB962C8B-B14F-4D97-AF65-F5344CB8AC3E}">
        <p14:creationId xmlns:p14="http://schemas.microsoft.com/office/powerpoint/2010/main" val="518447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训练有素者</a:t>
            </a:r>
            <a:r>
              <a:rPr lang="en-US" altLang="zh-CN" sz="1200" b="0" i="0" u="none" strike="noStrike" kern="1200" baseline="0" dirty="0">
                <a:solidFill>
                  <a:schemeClr val="tx1"/>
                </a:solidFill>
                <a:latin typeface="Arial" panose="020B0604020202090204" pitchFamily="34" charset="0"/>
                <a:ea typeface="+mn-ea"/>
                <a:cs typeface="+mn-cs"/>
              </a:rPr>
              <a:t>( Journeyman)</a:t>
            </a:r>
            <a:r>
              <a:rPr lang="zh-CN" altLang="en-US" sz="1200" b="0" i="0" u="none" strike="noStrike" kern="1200" baseline="0" dirty="0">
                <a:solidFill>
                  <a:schemeClr val="tx1"/>
                </a:solidFill>
                <a:latin typeface="Arial" panose="020B0604020202090204" pitchFamily="34" charset="0"/>
                <a:ea typeface="+mn-ea"/>
                <a:cs typeface="+mn-cs"/>
              </a:rPr>
              <a:t>：他们是那些拥有足够技术的黑客，可以修改和扩展攻击工具来使用新发现的或者购买的漏洞，攻击不同的目标组织。他们也可能发现和利用与已知漏洞类似的新漏洞。许多有这些技能的黑客可以调整攻击工具为他人使用，并且他们存在于上面列出的各类入侵者中。攻击工具的改变会使识别和防御这些攻击更加困难。</a:t>
            </a: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8</a:t>
            </a:fld>
            <a:endParaRPr lang="zh-CN" altLang="en-US"/>
          </a:p>
        </p:txBody>
      </p:sp>
    </p:spTree>
    <p:extLst>
      <p:ext uri="{BB962C8B-B14F-4D97-AF65-F5344CB8AC3E}">
        <p14:creationId xmlns:p14="http://schemas.microsoft.com/office/powerpoint/2010/main" val="2723896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高手</a:t>
            </a:r>
            <a:r>
              <a:rPr lang="en-US" altLang="zh-CN" sz="1200" b="0" i="0" u="none" strike="noStrike" kern="1200" baseline="0" dirty="0">
                <a:solidFill>
                  <a:schemeClr val="tx1"/>
                </a:solidFill>
                <a:latin typeface="Arial" panose="020B0604020202090204" pitchFamily="34" charset="0"/>
                <a:ea typeface="+mn-ea"/>
                <a:cs typeface="+mn-cs"/>
              </a:rPr>
              <a:t>( master)</a:t>
            </a:r>
            <a:r>
              <a:rPr lang="zh-CN" altLang="en-US" sz="1200" b="0" i="0" u="none" strike="noStrike" kern="1200" baseline="0" dirty="0">
                <a:solidFill>
                  <a:schemeClr val="tx1"/>
                </a:solidFill>
                <a:latin typeface="Arial" panose="020B0604020202090204" pitchFamily="34" charset="0"/>
                <a:ea typeface="+mn-ea"/>
                <a:cs typeface="+mn-cs"/>
              </a:rPr>
              <a:t>：他们是那些拥有高级技术的黑客，有能力发现标志性的新漏洞，或者编写全新的强力攻击工具包。一些知名黑客都可以归为这一类，很显然，他们中的一部分人会被某些政府组织所雇用，从事</a:t>
            </a:r>
            <a:r>
              <a:rPr lang="en-US" altLang="zh-CN" sz="1200" b="0" i="0" u="none" strike="noStrike" kern="1200" baseline="0" dirty="0">
                <a:solidFill>
                  <a:schemeClr val="tx1"/>
                </a:solidFill>
                <a:latin typeface="Arial" panose="020B0604020202090204" pitchFamily="34" charset="0"/>
                <a:ea typeface="+mn-ea"/>
                <a:cs typeface="+mn-cs"/>
              </a:rPr>
              <a:t>APT</a:t>
            </a:r>
            <a:r>
              <a:rPr lang="zh-CN" altLang="en-US" sz="1200" b="0" i="0" u="none" strike="noStrike" kern="1200" baseline="0" dirty="0">
                <a:solidFill>
                  <a:schemeClr val="tx1"/>
                </a:solidFill>
                <a:latin typeface="Arial" panose="020B0604020202090204" pitchFamily="34" charset="0"/>
                <a:ea typeface="+mn-ea"/>
                <a:cs typeface="+mn-cs"/>
              </a:rPr>
              <a:t>攻击活动。这使防御这类攻击最为困难。</a:t>
            </a: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9</a:t>
            </a:fld>
            <a:endParaRPr lang="zh-CN" altLang="en-US"/>
          </a:p>
        </p:txBody>
      </p:sp>
    </p:spTree>
    <p:extLst>
      <p:ext uri="{BB962C8B-B14F-4D97-AF65-F5344CB8AC3E}">
        <p14:creationId xmlns:p14="http://schemas.microsoft.com/office/powerpoint/2010/main" val="1785115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90204" pitchFamily="34" charset="0"/>
                <a:ea typeface="+mn-ea"/>
                <a:cs typeface="+mn-cs"/>
              </a:rPr>
              <a:t>入侵者的技术和行为模式总是在不断变化，目的是利用新发现的系统弱点并躲避检测和相应的应对策略。然而，入侵者通常还总是使用常规的攻击方法中的某些步骤发起攻击。</a:t>
            </a:r>
            <a:r>
              <a:rPr lang="en-US" altLang="zh-CN" sz="1200" b="0" i="0" u="none" strike="noStrike" kern="1200" baseline="0" dirty="0">
                <a:solidFill>
                  <a:schemeClr val="tx1"/>
                </a:solidFill>
                <a:latin typeface="Arial" panose="020B0604020202090204" pitchFamily="34" charset="0"/>
                <a:ea typeface="+mn-ea"/>
                <a:cs typeface="+mn-cs"/>
              </a:rPr>
              <a:t>[MCCLI2]</a:t>
            </a:r>
            <a:r>
              <a:rPr lang="zh-CN" altLang="en-US" sz="1200" b="0" i="0" u="none" strike="noStrike" kern="1200" baseline="0" dirty="0">
                <a:solidFill>
                  <a:schemeClr val="tx1"/>
                </a:solidFill>
                <a:latin typeface="Arial" panose="020B0604020202090204" pitchFamily="34" charset="0"/>
                <a:ea typeface="+mn-ea"/>
                <a:cs typeface="+mn-cs"/>
              </a:rPr>
              <a:t>详细讨论了与以下步骤相关的活动：</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锁定目标和收集信息：在该步骤中，攻击者利用公开的可用信息，通过技术和非技术手段，发现待攻击的目标系统，归纳其特征，并且利用网络探测工具确定目标资源的位置。</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获取访问权限：攻击者如果要获取对目标系统的访问权限，通常是利用我们将在第</a:t>
            </a:r>
            <a:r>
              <a:rPr lang="en-US" altLang="zh-CN" sz="1200" b="0" i="0" u="none" strike="noStrike" kern="1200" baseline="0" dirty="0">
                <a:solidFill>
                  <a:schemeClr val="tx1"/>
                </a:solidFill>
                <a:latin typeface="Arial" panose="020B0604020202090204" pitchFamily="34" charset="0"/>
                <a:ea typeface="+mn-ea"/>
                <a:cs typeface="+mn-cs"/>
              </a:rPr>
              <a:t>10 </a:t>
            </a:r>
            <a:r>
              <a:rPr lang="zh-CN" altLang="en-US" sz="1200" b="0" i="0" u="none" strike="noStrike" kern="1200" baseline="0" dirty="0">
                <a:solidFill>
                  <a:schemeClr val="tx1"/>
                </a:solidFill>
                <a:latin typeface="Arial" panose="020B0604020202090204" pitchFamily="34" charset="0"/>
                <a:ea typeface="+mn-ea"/>
                <a:cs typeface="+mn-cs"/>
              </a:rPr>
              <a:t>章和第</a:t>
            </a:r>
            <a:r>
              <a:rPr lang="en-US" altLang="zh-CN" sz="1200" b="0" i="0" u="none" strike="noStrike" kern="1200" baseline="0" dirty="0">
                <a:solidFill>
                  <a:schemeClr val="tx1"/>
                </a:solidFill>
                <a:latin typeface="Arial" panose="020B0604020202090204" pitchFamily="34" charset="0"/>
                <a:ea typeface="+mn-ea"/>
                <a:cs typeface="+mn-cs"/>
              </a:rPr>
              <a:t>11</a:t>
            </a:r>
            <a:r>
              <a:rPr lang="zh-CN" altLang="en-US" sz="1200" b="0" i="0" u="none" strike="noStrike" kern="1200" baseline="0" dirty="0">
                <a:solidFill>
                  <a:schemeClr val="tx1"/>
                </a:solidFill>
                <a:latin typeface="Arial" panose="020B0604020202090204" pitchFamily="34" charset="0"/>
                <a:ea typeface="+mn-ea"/>
                <a:cs typeface="+mn-cs"/>
              </a:rPr>
              <a:t>章讨论的远程网络漏洞，或者是猜测在第</a:t>
            </a:r>
            <a:r>
              <a:rPr lang="en-US" altLang="zh-CN" sz="1200" b="0" i="0" u="none" strike="noStrike" kern="1200" baseline="0" dirty="0">
                <a:solidFill>
                  <a:schemeClr val="tx1"/>
                </a:solidFill>
                <a:latin typeface="Arial" panose="020B0604020202090204" pitchFamily="34" charset="0"/>
                <a:ea typeface="+mn-ea"/>
                <a:cs typeface="+mn-cs"/>
              </a:rPr>
              <a:t>3</a:t>
            </a:r>
            <a:r>
              <a:rPr lang="zh-CN" altLang="en-US" sz="1200" b="0" i="0" u="none" strike="noStrike" kern="1200" baseline="0" dirty="0">
                <a:solidFill>
                  <a:schemeClr val="tx1"/>
                </a:solidFill>
                <a:latin typeface="Arial" panose="020B0604020202090204" pitchFamily="34" charset="0"/>
                <a:ea typeface="+mn-ea"/>
                <a:cs typeface="+mn-cs"/>
              </a:rPr>
              <a:t>章讨论过的在远程服务中使用的弱认证证书，或者是利用在第</a:t>
            </a:r>
            <a:r>
              <a:rPr lang="en-US" altLang="zh-CN" sz="1200" b="0" i="0" u="none" strike="noStrike" kern="1200" baseline="0" dirty="0">
                <a:solidFill>
                  <a:schemeClr val="tx1"/>
                </a:solidFill>
                <a:latin typeface="Arial" panose="020B0604020202090204" pitchFamily="34" charset="0"/>
                <a:ea typeface="+mn-ea"/>
                <a:cs typeface="+mn-cs"/>
              </a:rPr>
              <a:t>6</a:t>
            </a:r>
            <a:r>
              <a:rPr lang="zh-CN" altLang="en-US" sz="1200" b="0" i="0" u="none" strike="noStrike" kern="1200" baseline="0" dirty="0">
                <a:solidFill>
                  <a:schemeClr val="tx1"/>
                </a:solidFill>
                <a:latin typeface="Arial" panose="020B0604020202090204" pitchFamily="34" charset="0"/>
                <a:ea typeface="+mn-ea"/>
                <a:cs typeface="+mn-cs"/>
              </a:rPr>
              <a:t>章讨论过的基于社会工程学或夹带式下载攻击手段在目标系统上安装恶意软件。</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权限提升：发生在系统上的这类行为，通常是利用一个本地的访问漏洞来提升攻击者的权限，进而使其可以在目标系统上完成他们想做的攻击，我们将在第</a:t>
            </a:r>
            <a:r>
              <a:rPr lang="en-US" altLang="zh-CN" sz="1200" b="0" i="0" u="none" strike="noStrike" kern="1200" baseline="0" dirty="0">
                <a:solidFill>
                  <a:schemeClr val="tx1"/>
                </a:solidFill>
                <a:latin typeface="Arial" panose="020B0604020202090204" pitchFamily="34" charset="0"/>
                <a:ea typeface="+mn-ea"/>
                <a:cs typeface="+mn-cs"/>
              </a:rPr>
              <a:t>10</a:t>
            </a:r>
            <a:r>
              <a:rPr lang="zh-CN" altLang="en-US" sz="1200" b="0" i="0" u="none" strike="noStrike" kern="1200" baseline="0" dirty="0">
                <a:solidFill>
                  <a:schemeClr val="tx1"/>
                </a:solidFill>
                <a:latin typeface="Arial" panose="020B0604020202090204" pitchFamily="34" charset="0"/>
                <a:ea typeface="+mn-ea"/>
                <a:cs typeface="+mn-cs"/>
              </a:rPr>
              <a:t>章和第</a:t>
            </a:r>
            <a:r>
              <a:rPr lang="en-US" altLang="zh-CN" sz="1200" b="0" i="0" u="none" strike="noStrike" kern="1200" baseline="0" dirty="0">
                <a:solidFill>
                  <a:schemeClr val="tx1"/>
                </a:solidFill>
                <a:latin typeface="Arial" panose="020B0604020202090204" pitchFamily="34" charset="0"/>
                <a:ea typeface="+mn-ea"/>
                <a:cs typeface="+mn-cs"/>
              </a:rPr>
              <a:t>11 </a:t>
            </a:r>
            <a:r>
              <a:rPr lang="zh-CN" altLang="en-US" sz="1200" b="0" i="0" u="none" strike="noStrike" kern="1200" baseline="0" dirty="0">
                <a:solidFill>
                  <a:schemeClr val="tx1"/>
                </a:solidFill>
                <a:latin typeface="Arial" panose="020B0604020202090204" pitchFamily="34" charset="0"/>
                <a:ea typeface="+mn-ea"/>
                <a:cs typeface="+mn-cs"/>
              </a:rPr>
              <a:t>章讨论这类问题。</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 </a:t>
            </a:r>
            <a:r>
              <a:rPr lang="zh-CN" altLang="en-US" sz="1200" b="0" i="0" u="none" strike="noStrike" kern="1200" baseline="0" dirty="0">
                <a:solidFill>
                  <a:schemeClr val="tx1"/>
                </a:solidFill>
                <a:latin typeface="Arial" panose="020B0604020202090204" pitchFamily="34" charset="0"/>
                <a:ea typeface="+mn-ea"/>
                <a:cs typeface="+mn-cs"/>
              </a:rPr>
              <a:t>信息收集或者系统漏洞利用：攻击者的这类行为是指访问或者修改目标系统中的信息或者资源，或者从目标系统导航到另一个目标系统。</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维持访问权限：这类行为是指我们在第</a:t>
            </a:r>
            <a:r>
              <a:rPr lang="en-US" altLang="zh-CN" sz="1200" b="0" i="0" u="none" strike="noStrike" kern="1200" baseline="0" dirty="0">
                <a:solidFill>
                  <a:schemeClr val="tx1"/>
                </a:solidFill>
                <a:latin typeface="Arial" panose="020B0604020202090204" pitchFamily="34" charset="0"/>
                <a:ea typeface="+mn-ea"/>
                <a:cs typeface="+mn-cs"/>
              </a:rPr>
              <a:t>6</a:t>
            </a:r>
            <a:r>
              <a:rPr lang="zh-CN" altLang="en-US" sz="1200" b="0" i="0" u="none" strike="noStrike" kern="1200" baseline="0" dirty="0">
                <a:solidFill>
                  <a:schemeClr val="tx1"/>
                </a:solidFill>
                <a:latin typeface="Arial" panose="020B0604020202090204" pitchFamily="34" charset="0"/>
                <a:ea typeface="+mn-ea"/>
                <a:cs typeface="+mn-cs"/>
              </a:rPr>
              <a:t>章讨论过的攻击者安装后门或者其他恶意软件，或者改变认证证书，或者改变系统的其他配置，从而使攻击者在首次获得访问权限后，可以保证其拥有后续的长期访问权限。</a:t>
            </a:r>
          </a:p>
          <a:p>
            <a:endParaRPr lang="zh-CN" altLang="en-US" sz="1200" b="0" i="0" u="none" strike="noStrike" kern="1200" baseline="0" dirty="0">
              <a:solidFill>
                <a:schemeClr val="tx1"/>
              </a:solidFill>
              <a:latin typeface="Arial" panose="020B0604020202090204" pitchFamily="34" charset="0"/>
              <a:ea typeface="+mn-ea"/>
              <a:cs typeface="+mn-cs"/>
            </a:endParaRPr>
          </a:p>
          <a:p>
            <a:r>
              <a:rPr lang="en-US" altLang="zh-CN" sz="1200" b="0" i="0" u="none" strike="noStrike" kern="1200" baseline="0" dirty="0">
                <a:solidFill>
                  <a:schemeClr val="tx1"/>
                </a:solidFill>
                <a:latin typeface="Arial" panose="020B0604020202090204" pitchFamily="34" charset="0"/>
                <a:ea typeface="+mn-ea"/>
                <a:cs typeface="+mn-cs"/>
              </a:rPr>
              <a:t>•</a:t>
            </a:r>
            <a:r>
              <a:rPr lang="zh-CN" altLang="en-US" sz="1200" b="0" i="0" u="none" strike="noStrike" kern="1200" baseline="0" dirty="0">
                <a:solidFill>
                  <a:schemeClr val="tx1"/>
                </a:solidFill>
                <a:latin typeface="Arial" panose="020B0604020202090204" pitchFamily="34" charset="0"/>
                <a:ea typeface="+mn-ea"/>
                <a:cs typeface="+mn-cs"/>
              </a:rPr>
              <a:t>覆盖痕迹：这是指我们将在第</a:t>
            </a:r>
            <a:r>
              <a:rPr lang="en-US" altLang="zh-CN" sz="1200" b="0" i="0" u="none" strike="noStrike" kern="1200" baseline="0" dirty="0">
                <a:solidFill>
                  <a:schemeClr val="tx1"/>
                </a:solidFill>
                <a:latin typeface="Arial" panose="020B0604020202090204" pitchFamily="34" charset="0"/>
                <a:ea typeface="+mn-ea"/>
                <a:cs typeface="+mn-cs"/>
              </a:rPr>
              <a:t>18</a:t>
            </a:r>
            <a:r>
              <a:rPr lang="zh-CN" altLang="en-US" sz="1200" b="0" i="0" u="none" strike="noStrike" kern="1200" baseline="0" dirty="0">
                <a:solidFill>
                  <a:schemeClr val="tx1"/>
                </a:solidFill>
                <a:latin typeface="Arial" panose="020B0604020202090204" pitchFamily="34" charset="0"/>
                <a:ea typeface="+mn-ea"/>
                <a:cs typeface="+mn-cs"/>
              </a:rPr>
              <a:t>章讨论的，攻击者破坏或者修改审计日志来消除掉攻击活动的证据，或者使用工具包或其他措施来隐藏悄悄安装的文件或代码，这一点我们在第</a:t>
            </a:r>
            <a:r>
              <a:rPr lang="en-US" altLang="zh-CN" sz="1200" b="0" i="0" u="none" strike="noStrike" kern="1200" baseline="0" dirty="0">
                <a:solidFill>
                  <a:schemeClr val="tx1"/>
                </a:solidFill>
                <a:latin typeface="Arial" panose="020B0604020202090204" pitchFamily="34" charset="0"/>
                <a:ea typeface="+mn-ea"/>
                <a:cs typeface="+mn-cs"/>
              </a:rPr>
              <a:t>6</a:t>
            </a:r>
            <a:r>
              <a:rPr lang="zh-CN" altLang="en-US" sz="1200" b="0" i="0" u="none" strike="noStrike" kern="1200" baseline="0" dirty="0">
                <a:solidFill>
                  <a:schemeClr val="tx1"/>
                </a:solidFill>
                <a:latin typeface="Arial" panose="020B0604020202090204" pitchFamily="34" charset="0"/>
                <a:ea typeface="+mn-ea"/>
                <a:cs typeface="+mn-cs"/>
              </a:rPr>
              <a:t>章已经有所讨论。</a:t>
            </a:r>
          </a:p>
        </p:txBody>
      </p:sp>
      <p:sp>
        <p:nvSpPr>
          <p:cNvPr id="4" name="灯片编号占位符 3"/>
          <p:cNvSpPr>
            <a:spLocks noGrp="1"/>
          </p:cNvSpPr>
          <p:nvPr>
            <p:ph type="sldNum" sz="quarter" idx="5"/>
          </p:nvPr>
        </p:nvSpPr>
        <p:spPr/>
        <p:txBody>
          <a:bodyPr/>
          <a:lstStyle/>
          <a:p>
            <a:pPr>
              <a:defRPr/>
            </a:pPr>
            <a:fld id="{C940B1B6-489E-4A43-8A19-E084E5FA6A87}" type="slidenum">
              <a:rPr lang="zh-CN" altLang="en-US" smtClean="0"/>
              <a:pPr>
                <a:defRPr/>
              </a:pPr>
              <a:t>10</a:t>
            </a:fld>
            <a:endParaRPr lang="zh-CN" altLang="en-US"/>
          </a:p>
        </p:txBody>
      </p:sp>
    </p:spTree>
    <p:extLst>
      <p:ext uri="{BB962C8B-B14F-4D97-AF65-F5344CB8AC3E}">
        <p14:creationId xmlns:p14="http://schemas.microsoft.com/office/powerpoint/2010/main" val="12916121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18"/>
          <p:cNvSpPr>
            <a:spLocks noChangeArrowheads="1"/>
          </p:cNvSpPr>
          <p:nvPr/>
        </p:nvSpPr>
        <p:spPr bwMode="ltGray">
          <a:xfrm>
            <a:off x="0" y="6611938"/>
            <a:ext cx="9144000" cy="2603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charset="-122"/>
            </a:endParaRPr>
          </a:p>
        </p:txBody>
      </p:sp>
      <p:pic>
        <p:nvPicPr>
          <p:cNvPr id="5" name="图片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256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subTitle" idx="1"/>
          </p:nvPr>
        </p:nvSpPr>
        <p:spPr bwMode="gray">
          <a:xfrm>
            <a:off x="1371600" y="5867400"/>
            <a:ext cx="6553200" cy="533400"/>
          </a:xfrm>
        </p:spPr>
        <p:txBody>
          <a:bodyPr/>
          <a:lstStyle>
            <a:lvl1pPr marL="0" indent="0" algn="ctr">
              <a:buFont typeface="Wingdings" pitchFamily="2" charset="2"/>
              <a:buNone/>
              <a:defRPr sz="1800" b="1">
                <a:solidFill>
                  <a:schemeClr val="tx2"/>
                </a:solidFill>
                <a:latin typeface="Verdana" pitchFamily="34" charset="0"/>
              </a:defRPr>
            </a:lvl1pPr>
          </a:lstStyle>
          <a:p>
            <a:pPr lvl="0"/>
            <a:r>
              <a:rPr lang="en-US" altLang="zh-CN" noProof="0"/>
              <a:t>Click to edit Master subtitle style</a:t>
            </a:r>
          </a:p>
        </p:txBody>
      </p:sp>
      <p:sp>
        <p:nvSpPr>
          <p:cNvPr id="3093" name="Rectangle 21"/>
          <p:cNvSpPr>
            <a:spLocks noGrp="1" noChangeArrowheads="1"/>
          </p:cNvSpPr>
          <p:nvPr>
            <p:ph type="ctrTitle" sz="quarter"/>
          </p:nvPr>
        </p:nvSpPr>
        <p:spPr bwMode="gray">
          <a:xfrm>
            <a:off x="0" y="4868863"/>
            <a:ext cx="9144000" cy="720725"/>
          </a:xfrm>
          <a:gradFill rotWithShape="1">
            <a:gsLst>
              <a:gs pos="0">
                <a:schemeClr val="tx1">
                  <a:gamma/>
                  <a:shade val="46275"/>
                  <a:invGamma/>
                </a:schemeClr>
              </a:gs>
              <a:gs pos="50000">
                <a:schemeClr val="tx1"/>
              </a:gs>
              <a:gs pos="100000">
                <a:schemeClr val="tx1">
                  <a:gamma/>
                  <a:shade val="46275"/>
                  <a:invGamma/>
                </a:schemeClr>
              </a:gs>
            </a:gsLst>
            <a:lin ang="0" scaled="1"/>
          </a:gradFill>
          <a:extLst>
            <a:ext uri="{AF507438-7753-43E0-B8FC-AC1667EBCBE1}">
              <a14:hiddenEffects xmlns:a14="http://schemas.microsoft.com/office/drawing/2010/main">
                <a:effectLst>
                  <a:outerShdw dist="81320" dir="3080412" algn="ctr" rotWithShape="0">
                    <a:schemeClr val="tx2">
                      <a:alpha val="50000"/>
                    </a:schemeClr>
                  </a:outerShdw>
                </a:effectLst>
              </a14:hiddenEffects>
            </a:ext>
          </a:extLst>
        </p:spPr>
        <p:txBody>
          <a:bodyPr/>
          <a:lstStyle>
            <a:lvl1pPr>
              <a:defRPr sz="4000"/>
            </a:lvl1pPr>
          </a:lstStyle>
          <a:p>
            <a:pPr lvl="0"/>
            <a:r>
              <a:rPr lang="en-US" altLang="ko-KR" noProof="0"/>
              <a:t>Click to edit Master title</a:t>
            </a:r>
            <a:br>
              <a:rPr lang="en-US" altLang="ko-KR" noProof="0"/>
            </a:br>
            <a:r>
              <a:rPr lang="en-US" altLang="ko-KR" noProof="0"/>
              <a:t> style</a:t>
            </a:r>
          </a:p>
        </p:txBody>
      </p:sp>
    </p:spTree>
    <p:extLst>
      <p:ext uri="{BB962C8B-B14F-4D97-AF65-F5344CB8AC3E}">
        <p14:creationId xmlns:p14="http://schemas.microsoft.com/office/powerpoint/2010/main" val="1420935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5" name="Rectangle 6"/>
          <p:cNvSpPr>
            <a:spLocks noGrp="1" noChangeArrowheads="1"/>
          </p:cNvSpPr>
          <p:nvPr>
            <p:ph type="sldNum" sz="quarter" idx="11"/>
          </p:nvPr>
        </p:nvSpPr>
        <p:spPr>
          <a:ln/>
        </p:spPr>
        <p:txBody>
          <a:bodyPr/>
          <a:lstStyle>
            <a:lvl1pPr>
              <a:defRPr/>
            </a:lvl1pPr>
          </a:lstStyle>
          <a:p>
            <a:pPr>
              <a:defRPr/>
            </a:pPr>
            <a:fld id="{7338AE60-9FEB-4881-9F73-7DC57B81DD33}"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r>
              <a:rPr lang="en-US" altLang="zh-CN"/>
              <a:t>www.themegallery.com</a:t>
            </a:r>
          </a:p>
        </p:txBody>
      </p:sp>
    </p:spTree>
    <p:extLst>
      <p:ext uri="{BB962C8B-B14F-4D97-AF65-F5344CB8AC3E}">
        <p14:creationId xmlns:p14="http://schemas.microsoft.com/office/powerpoint/2010/main" val="930161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8450" y="152400"/>
            <a:ext cx="2114550" cy="6248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4800" y="152400"/>
            <a:ext cx="6191250" cy="6248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5" name="Rectangle 6"/>
          <p:cNvSpPr>
            <a:spLocks noGrp="1" noChangeArrowheads="1"/>
          </p:cNvSpPr>
          <p:nvPr>
            <p:ph type="sldNum" sz="quarter" idx="11"/>
          </p:nvPr>
        </p:nvSpPr>
        <p:spPr>
          <a:ln/>
        </p:spPr>
        <p:txBody>
          <a:bodyPr/>
          <a:lstStyle>
            <a:lvl1pPr>
              <a:defRPr/>
            </a:lvl1pPr>
          </a:lstStyle>
          <a:p>
            <a:pPr>
              <a:defRPr/>
            </a:pPr>
            <a:fld id="{DE90459E-4AB0-4594-8EEB-4B8CC91D5D33}"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r>
              <a:rPr lang="en-US" altLang="zh-CN"/>
              <a:t>www.themegallery.com</a:t>
            </a:r>
          </a:p>
        </p:txBody>
      </p:sp>
    </p:spTree>
    <p:extLst>
      <p:ext uri="{BB962C8B-B14F-4D97-AF65-F5344CB8AC3E}">
        <p14:creationId xmlns:p14="http://schemas.microsoft.com/office/powerpoint/2010/main" val="1138100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8458200" cy="563563"/>
          </a:xfrm>
        </p:spPr>
        <p:txBody>
          <a:bodyPr/>
          <a:lstStyle/>
          <a:p>
            <a:r>
              <a:rPr lang="zh-CN" altLang="en-US"/>
              <a:t>单击此处编辑母版标题样式</a:t>
            </a:r>
          </a:p>
        </p:txBody>
      </p:sp>
      <p:sp>
        <p:nvSpPr>
          <p:cNvPr id="3" name="表格占位符 2"/>
          <p:cNvSpPr>
            <a:spLocks noGrp="1"/>
          </p:cNvSpPr>
          <p:nvPr>
            <p:ph type="tbl" idx="1"/>
          </p:nvPr>
        </p:nvSpPr>
        <p:spPr>
          <a:xfrm>
            <a:off x="457200" y="1152525"/>
            <a:ext cx="8229600" cy="5248275"/>
          </a:xfrm>
        </p:spPr>
        <p:txBody>
          <a:bodyPr/>
          <a:lstStyle/>
          <a:p>
            <a:pPr lvl="0"/>
            <a:endParaRPr lang="zh-CN" altLang="en-US" noProof="0"/>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5" name="Rectangle 6"/>
          <p:cNvSpPr>
            <a:spLocks noGrp="1" noChangeArrowheads="1"/>
          </p:cNvSpPr>
          <p:nvPr>
            <p:ph type="sldNum" sz="quarter" idx="11"/>
          </p:nvPr>
        </p:nvSpPr>
        <p:spPr>
          <a:ln/>
        </p:spPr>
        <p:txBody>
          <a:bodyPr/>
          <a:lstStyle>
            <a:lvl1pPr>
              <a:defRPr/>
            </a:lvl1pPr>
          </a:lstStyle>
          <a:p>
            <a:pPr>
              <a:defRPr/>
            </a:pPr>
            <a:fld id="{D9DE93A5-B161-4ADA-B498-D436A009750B}"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r>
              <a:rPr lang="en-US" altLang="zh-CN"/>
              <a:t>www.themegallery.com</a:t>
            </a:r>
          </a:p>
        </p:txBody>
      </p:sp>
    </p:spTree>
    <p:extLst>
      <p:ext uri="{BB962C8B-B14F-4D97-AF65-F5344CB8AC3E}">
        <p14:creationId xmlns:p14="http://schemas.microsoft.com/office/powerpoint/2010/main" val="778137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lvl1pPr>
              <a:defRPr/>
            </a:lvl1pPr>
          </a:lstStyle>
          <a:p>
            <a:pPr>
              <a:defRPr/>
            </a:pPr>
            <a:r>
              <a:rPr lang="en-US" altLang="zh-CN"/>
              <a:t>Company Logo</a:t>
            </a:r>
          </a:p>
        </p:txBody>
      </p:sp>
      <p:sp>
        <p:nvSpPr>
          <p:cNvPr id="5" name="灯片编号占位符 4"/>
          <p:cNvSpPr>
            <a:spLocks noGrp="1"/>
          </p:cNvSpPr>
          <p:nvPr>
            <p:ph type="sldNum" sz="quarter" idx="11"/>
          </p:nvPr>
        </p:nvSpPr>
        <p:spPr/>
        <p:txBody>
          <a:bodyPr/>
          <a:lstStyle>
            <a:lvl1pPr>
              <a:defRPr/>
            </a:lvl1pPr>
          </a:lstStyle>
          <a:p>
            <a:pPr>
              <a:defRPr/>
            </a:pPr>
            <a:fld id="{9816B913-5337-4945-A257-B96D8031FE67}" type="slidenum">
              <a:rPr lang="zh-CN" altLang="en-US"/>
              <a:pPr>
                <a:defRPr/>
              </a:pPr>
              <a:t>‹#›</a:t>
            </a:fld>
            <a:endParaRPr lang="en-US" altLang="zh-CN"/>
          </a:p>
        </p:txBody>
      </p:sp>
      <p:sp>
        <p:nvSpPr>
          <p:cNvPr id="6" name="日期占位符 5"/>
          <p:cNvSpPr>
            <a:spLocks noGrp="1"/>
          </p:cNvSpPr>
          <p:nvPr>
            <p:ph type="dt" sz="half" idx="12"/>
          </p:nvPr>
        </p:nvSpPr>
        <p:spPr/>
        <p:txBody>
          <a:bodyPr/>
          <a:lstStyle>
            <a:lvl1pPr>
              <a:defRPr/>
            </a:lvl1pPr>
          </a:lstStyle>
          <a:p>
            <a:pPr>
              <a:defRPr/>
            </a:pPr>
            <a:r>
              <a:rPr lang="zh-CN" altLang="en-US"/>
              <a:t>信息与网络安全</a:t>
            </a:r>
            <a:endParaRPr lang="en-US" altLang="zh-CN"/>
          </a:p>
        </p:txBody>
      </p:sp>
    </p:spTree>
    <p:extLst>
      <p:ext uri="{BB962C8B-B14F-4D97-AF65-F5344CB8AC3E}">
        <p14:creationId xmlns:p14="http://schemas.microsoft.com/office/powerpoint/2010/main" val="196299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页脚占位符 3"/>
          <p:cNvSpPr>
            <a:spLocks noGrp="1"/>
          </p:cNvSpPr>
          <p:nvPr>
            <p:ph type="ftr" sz="quarter" idx="10"/>
          </p:nvPr>
        </p:nvSpPr>
        <p:spPr/>
        <p:txBody>
          <a:bodyPr/>
          <a:lstStyle>
            <a:lvl1pPr>
              <a:defRPr/>
            </a:lvl1pPr>
          </a:lstStyle>
          <a:p>
            <a:pPr>
              <a:defRPr/>
            </a:pPr>
            <a:r>
              <a:rPr lang="en-US" altLang="zh-CN"/>
              <a:t>Company Logo</a:t>
            </a:r>
          </a:p>
        </p:txBody>
      </p:sp>
      <p:sp>
        <p:nvSpPr>
          <p:cNvPr id="5" name="灯片编号占位符 4"/>
          <p:cNvSpPr>
            <a:spLocks noGrp="1"/>
          </p:cNvSpPr>
          <p:nvPr>
            <p:ph type="sldNum" sz="quarter" idx="11"/>
          </p:nvPr>
        </p:nvSpPr>
        <p:spPr/>
        <p:txBody>
          <a:bodyPr/>
          <a:lstStyle>
            <a:lvl1pPr>
              <a:defRPr/>
            </a:lvl1pPr>
          </a:lstStyle>
          <a:p>
            <a:pPr>
              <a:defRPr/>
            </a:pPr>
            <a:fld id="{C86D0427-23CC-4DFA-8BC9-4BD5C0A99118}" type="slidenum">
              <a:rPr lang="zh-CN" altLang="en-US"/>
              <a:pPr>
                <a:defRPr/>
              </a:pPr>
              <a:t>‹#›</a:t>
            </a:fld>
            <a:endParaRPr lang="en-US" altLang="zh-CN"/>
          </a:p>
        </p:txBody>
      </p:sp>
      <p:sp>
        <p:nvSpPr>
          <p:cNvPr id="6" name="日期占位符 5"/>
          <p:cNvSpPr>
            <a:spLocks noGrp="1"/>
          </p:cNvSpPr>
          <p:nvPr>
            <p:ph type="dt" sz="half" idx="12"/>
          </p:nvPr>
        </p:nvSpPr>
        <p:spPr/>
        <p:txBody>
          <a:bodyPr/>
          <a:lstStyle>
            <a:lvl1pPr>
              <a:defRPr/>
            </a:lvl1pPr>
          </a:lstStyle>
          <a:p>
            <a:pPr>
              <a:defRPr/>
            </a:pPr>
            <a:r>
              <a:rPr lang="zh-CN" altLang="en-US"/>
              <a:t>信息与网络安全</a:t>
            </a:r>
            <a:endParaRPr lang="en-US" altLang="zh-CN"/>
          </a:p>
        </p:txBody>
      </p:sp>
    </p:spTree>
    <p:extLst>
      <p:ext uri="{BB962C8B-B14F-4D97-AF65-F5344CB8AC3E}">
        <p14:creationId xmlns:p14="http://schemas.microsoft.com/office/powerpoint/2010/main" val="2261797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525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1525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1"/>
          </p:nvPr>
        </p:nvSpPr>
        <p:spPr>
          <a:ln/>
        </p:spPr>
        <p:txBody>
          <a:bodyPr/>
          <a:lstStyle>
            <a:lvl1pPr>
              <a:defRPr/>
            </a:lvl1pPr>
          </a:lstStyle>
          <a:p>
            <a:pPr>
              <a:defRPr/>
            </a:pPr>
            <a:fld id="{DB6D2A7D-08F0-470E-9CB6-8F82A4F5AEC9}" type="slidenum">
              <a:rPr lang="zh-CN" altLang="en-US"/>
              <a:pPr>
                <a:defRPr/>
              </a:pPr>
              <a:t>‹#›</a:t>
            </a:fld>
            <a:endParaRPr lang="en-US" altLang="zh-CN"/>
          </a:p>
        </p:txBody>
      </p:sp>
      <p:sp>
        <p:nvSpPr>
          <p:cNvPr id="7" name="Rectangle 4"/>
          <p:cNvSpPr>
            <a:spLocks noGrp="1" noChangeArrowheads="1"/>
          </p:cNvSpPr>
          <p:nvPr>
            <p:ph type="dt" sz="half" idx="12"/>
          </p:nvPr>
        </p:nvSpPr>
        <p:spPr>
          <a:ln/>
        </p:spPr>
        <p:txBody>
          <a:bodyPr/>
          <a:lstStyle>
            <a:lvl1pPr>
              <a:defRPr/>
            </a:lvl1pPr>
          </a:lstStyle>
          <a:p>
            <a:pPr>
              <a:defRPr/>
            </a:pPr>
            <a:r>
              <a:rPr lang="en-US" altLang="zh-CN"/>
              <a:t>www.themegallery.com</a:t>
            </a:r>
          </a:p>
        </p:txBody>
      </p:sp>
    </p:spTree>
    <p:extLst>
      <p:ext uri="{BB962C8B-B14F-4D97-AF65-F5344CB8AC3E}">
        <p14:creationId xmlns:p14="http://schemas.microsoft.com/office/powerpoint/2010/main" val="4085648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8" name="Rectangle 6"/>
          <p:cNvSpPr>
            <a:spLocks noGrp="1" noChangeArrowheads="1"/>
          </p:cNvSpPr>
          <p:nvPr>
            <p:ph type="sldNum" sz="quarter" idx="11"/>
          </p:nvPr>
        </p:nvSpPr>
        <p:spPr>
          <a:ln/>
        </p:spPr>
        <p:txBody>
          <a:bodyPr/>
          <a:lstStyle>
            <a:lvl1pPr>
              <a:defRPr/>
            </a:lvl1pPr>
          </a:lstStyle>
          <a:p>
            <a:pPr>
              <a:defRPr/>
            </a:pPr>
            <a:fld id="{45016D16-6700-412D-B8F3-A40385006266}" type="slidenum">
              <a:rPr lang="zh-CN" altLang="en-US"/>
              <a:pPr>
                <a:defRPr/>
              </a:pPr>
              <a:t>‹#›</a:t>
            </a:fld>
            <a:endParaRPr lang="en-US" altLang="zh-CN"/>
          </a:p>
        </p:txBody>
      </p:sp>
      <p:sp>
        <p:nvSpPr>
          <p:cNvPr id="9" name="Rectangle 4"/>
          <p:cNvSpPr>
            <a:spLocks noGrp="1" noChangeArrowheads="1"/>
          </p:cNvSpPr>
          <p:nvPr>
            <p:ph type="dt" sz="half" idx="12"/>
          </p:nvPr>
        </p:nvSpPr>
        <p:spPr>
          <a:ln/>
        </p:spPr>
        <p:txBody>
          <a:bodyPr/>
          <a:lstStyle>
            <a:lvl1pPr>
              <a:defRPr/>
            </a:lvl1pPr>
          </a:lstStyle>
          <a:p>
            <a:pPr>
              <a:defRPr/>
            </a:pPr>
            <a:r>
              <a:rPr lang="en-US" altLang="zh-CN"/>
              <a:t>www.themegallery.com</a:t>
            </a:r>
          </a:p>
        </p:txBody>
      </p:sp>
    </p:spTree>
    <p:extLst>
      <p:ext uri="{BB962C8B-B14F-4D97-AF65-F5344CB8AC3E}">
        <p14:creationId xmlns:p14="http://schemas.microsoft.com/office/powerpoint/2010/main" val="728469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4" name="Rectangle 6"/>
          <p:cNvSpPr>
            <a:spLocks noGrp="1" noChangeArrowheads="1"/>
          </p:cNvSpPr>
          <p:nvPr>
            <p:ph type="sldNum" sz="quarter" idx="11"/>
          </p:nvPr>
        </p:nvSpPr>
        <p:spPr>
          <a:ln/>
        </p:spPr>
        <p:txBody>
          <a:bodyPr/>
          <a:lstStyle>
            <a:lvl1pPr>
              <a:defRPr/>
            </a:lvl1pPr>
          </a:lstStyle>
          <a:p>
            <a:pPr>
              <a:defRPr/>
            </a:pPr>
            <a:fld id="{D33FCC00-EFD1-47C7-B893-85F54856B188}" type="slidenum">
              <a:rPr lang="zh-CN" altLang="en-US"/>
              <a:pPr>
                <a:defRPr/>
              </a:pPr>
              <a:t>‹#›</a:t>
            </a:fld>
            <a:endParaRPr lang="en-US" altLang="zh-CN"/>
          </a:p>
        </p:txBody>
      </p:sp>
      <p:sp>
        <p:nvSpPr>
          <p:cNvPr id="5" name="Rectangle 4"/>
          <p:cNvSpPr>
            <a:spLocks noGrp="1" noChangeArrowheads="1"/>
          </p:cNvSpPr>
          <p:nvPr>
            <p:ph type="dt" sz="half" idx="12"/>
          </p:nvPr>
        </p:nvSpPr>
        <p:spPr>
          <a:ln/>
        </p:spPr>
        <p:txBody>
          <a:bodyPr/>
          <a:lstStyle>
            <a:lvl1pPr>
              <a:defRPr/>
            </a:lvl1pPr>
          </a:lstStyle>
          <a:p>
            <a:pPr>
              <a:defRPr/>
            </a:pPr>
            <a:r>
              <a:rPr lang="en-US" altLang="zh-CN"/>
              <a:t>www.themegallery.com</a:t>
            </a:r>
          </a:p>
        </p:txBody>
      </p:sp>
    </p:spTree>
    <p:extLst>
      <p:ext uri="{BB962C8B-B14F-4D97-AF65-F5344CB8AC3E}">
        <p14:creationId xmlns:p14="http://schemas.microsoft.com/office/powerpoint/2010/main" val="1887338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3" name="Rectangle 6"/>
          <p:cNvSpPr>
            <a:spLocks noGrp="1" noChangeArrowheads="1"/>
          </p:cNvSpPr>
          <p:nvPr>
            <p:ph type="sldNum" sz="quarter" idx="11"/>
          </p:nvPr>
        </p:nvSpPr>
        <p:spPr>
          <a:ln/>
        </p:spPr>
        <p:txBody>
          <a:bodyPr/>
          <a:lstStyle>
            <a:lvl1pPr>
              <a:defRPr/>
            </a:lvl1pPr>
          </a:lstStyle>
          <a:p>
            <a:pPr>
              <a:defRPr/>
            </a:pPr>
            <a:fld id="{CC5B9749-02DA-4AA9-95CF-5EC6085E7C4E}" type="slidenum">
              <a:rPr lang="zh-CN" altLang="en-US"/>
              <a:pPr>
                <a:defRPr/>
              </a:pPr>
              <a:t>‹#›</a:t>
            </a:fld>
            <a:endParaRPr lang="en-US" altLang="zh-CN"/>
          </a:p>
        </p:txBody>
      </p:sp>
      <p:sp>
        <p:nvSpPr>
          <p:cNvPr id="4" name="Rectangle 4"/>
          <p:cNvSpPr>
            <a:spLocks noGrp="1" noChangeArrowheads="1"/>
          </p:cNvSpPr>
          <p:nvPr>
            <p:ph type="dt" sz="half" idx="12"/>
          </p:nvPr>
        </p:nvSpPr>
        <p:spPr>
          <a:ln/>
        </p:spPr>
        <p:txBody>
          <a:bodyPr/>
          <a:lstStyle>
            <a:lvl1pPr>
              <a:defRPr/>
            </a:lvl1pPr>
          </a:lstStyle>
          <a:p>
            <a:pPr>
              <a:defRPr/>
            </a:pPr>
            <a:r>
              <a:rPr lang="en-US" altLang="zh-CN"/>
              <a:t>www.themegallery.com</a:t>
            </a:r>
          </a:p>
        </p:txBody>
      </p:sp>
    </p:spTree>
    <p:extLst>
      <p:ext uri="{BB962C8B-B14F-4D97-AF65-F5344CB8AC3E}">
        <p14:creationId xmlns:p14="http://schemas.microsoft.com/office/powerpoint/2010/main" val="367481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1"/>
          </p:nvPr>
        </p:nvSpPr>
        <p:spPr>
          <a:ln/>
        </p:spPr>
        <p:txBody>
          <a:bodyPr/>
          <a:lstStyle>
            <a:lvl1pPr>
              <a:defRPr/>
            </a:lvl1pPr>
          </a:lstStyle>
          <a:p>
            <a:pPr>
              <a:defRPr/>
            </a:pPr>
            <a:fld id="{2C76E4E6-1014-4D7B-8897-98671A2AF016}" type="slidenum">
              <a:rPr lang="zh-CN" altLang="en-US"/>
              <a:pPr>
                <a:defRPr/>
              </a:pPr>
              <a:t>‹#›</a:t>
            </a:fld>
            <a:endParaRPr lang="en-US" altLang="zh-CN"/>
          </a:p>
        </p:txBody>
      </p:sp>
      <p:sp>
        <p:nvSpPr>
          <p:cNvPr id="7" name="Rectangle 4"/>
          <p:cNvSpPr>
            <a:spLocks noGrp="1" noChangeArrowheads="1"/>
          </p:cNvSpPr>
          <p:nvPr>
            <p:ph type="dt" sz="half" idx="12"/>
          </p:nvPr>
        </p:nvSpPr>
        <p:spPr>
          <a:ln/>
        </p:spPr>
        <p:txBody>
          <a:bodyPr/>
          <a:lstStyle>
            <a:lvl1pPr>
              <a:defRPr/>
            </a:lvl1pPr>
          </a:lstStyle>
          <a:p>
            <a:pPr>
              <a:defRPr/>
            </a:pPr>
            <a:r>
              <a:rPr lang="en-US" altLang="zh-CN"/>
              <a:t>www.themegallery.com</a:t>
            </a:r>
          </a:p>
        </p:txBody>
      </p:sp>
    </p:spTree>
    <p:extLst>
      <p:ext uri="{BB962C8B-B14F-4D97-AF65-F5344CB8AC3E}">
        <p14:creationId xmlns:p14="http://schemas.microsoft.com/office/powerpoint/2010/main" val="1874859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1"/>
          </p:nvPr>
        </p:nvSpPr>
        <p:spPr>
          <a:ln/>
        </p:spPr>
        <p:txBody>
          <a:bodyPr/>
          <a:lstStyle>
            <a:lvl1pPr>
              <a:defRPr/>
            </a:lvl1pPr>
          </a:lstStyle>
          <a:p>
            <a:pPr>
              <a:defRPr/>
            </a:pPr>
            <a:fld id="{1005DC91-0714-4946-8E34-6CE6C5209005}" type="slidenum">
              <a:rPr lang="zh-CN" altLang="en-US"/>
              <a:pPr>
                <a:defRPr/>
              </a:pPr>
              <a:t>‹#›</a:t>
            </a:fld>
            <a:endParaRPr lang="en-US" altLang="zh-CN"/>
          </a:p>
        </p:txBody>
      </p:sp>
      <p:sp>
        <p:nvSpPr>
          <p:cNvPr id="7" name="Rectangle 4"/>
          <p:cNvSpPr>
            <a:spLocks noGrp="1" noChangeArrowheads="1"/>
          </p:cNvSpPr>
          <p:nvPr>
            <p:ph type="dt" sz="half" idx="12"/>
          </p:nvPr>
        </p:nvSpPr>
        <p:spPr>
          <a:ln/>
        </p:spPr>
        <p:txBody>
          <a:bodyPr/>
          <a:lstStyle>
            <a:lvl1pPr>
              <a:defRPr/>
            </a:lvl1pPr>
          </a:lstStyle>
          <a:p>
            <a:pPr>
              <a:defRPr/>
            </a:pPr>
            <a:r>
              <a:rPr lang="en-US" altLang="zh-CN"/>
              <a:t>www.themegallery.com</a:t>
            </a:r>
          </a:p>
        </p:txBody>
      </p:sp>
    </p:spTree>
    <p:extLst>
      <p:ext uri="{BB962C8B-B14F-4D97-AF65-F5344CB8AC3E}">
        <p14:creationId xmlns:p14="http://schemas.microsoft.com/office/powerpoint/2010/main" val="94787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15"/>
          <p:cNvSpPr>
            <a:spLocks noChangeArrowheads="1"/>
          </p:cNvSpPr>
          <p:nvPr/>
        </p:nvSpPr>
        <p:spPr bwMode="ltGray">
          <a:xfrm>
            <a:off x="0" y="0"/>
            <a:ext cx="9144000" cy="836613"/>
          </a:xfrm>
          <a:prstGeom prst="rect">
            <a:avLst/>
          </a:prstGeom>
          <a:gradFill rotWithShape="1">
            <a:gsLst>
              <a:gs pos="0">
                <a:schemeClr val="tx1">
                  <a:gamma/>
                  <a:shade val="46275"/>
                  <a:invGamma/>
                </a:schemeClr>
              </a:gs>
              <a:gs pos="50000">
                <a:schemeClr val="tx1"/>
              </a:gs>
              <a:gs pos="100000">
                <a:schemeClr val="tx1">
                  <a:gamma/>
                  <a:shade val="46275"/>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pitchFamily="2" charset="-122"/>
            </a:endParaRPr>
          </a:p>
        </p:txBody>
      </p:sp>
      <p:sp>
        <p:nvSpPr>
          <p:cNvPr id="1027" name="Rectangle 3"/>
          <p:cNvSpPr>
            <a:spLocks noGrp="1" noChangeArrowheads="1"/>
          </p:cNvSpPr>
          <p:nvPr>
            <p:ph type="body" idx="1"/>
          </p:nvPr>
        </p:nvSpPr>
        <p:spPr bwMode="auto">
          <a:xfrm>
            <a:off x="457200" y="1152525"/>
            <a:ext cx="822960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p:cNvSpPr>
            <a:spLocks noGrp="1" noChangeArrowheads="1"/>
          </p:cNvSpPr>
          <p:nvPr>
            <p:ph type="ftr" sz="quarter" idx="3"/>
          </p:nvPr>
        </p:nvSpPr>
        <p:spPr bwMode="auto">
          <a:xfrm>
            <a:off x="5867400" y="6461125"/>
            <a:ext cx="2895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1">
                <a:latin typeface="+mj-lt"/>
                <a:ea typeface="宋体" pitchFamily="2" charset="-122"/>
              </a:defRPr>
            </a:lvl1pPr>
          </a:lstStyle>
          <a:p>
            <a:pPr>
              <a:defRPr/>
            </a:pPr>
            <a:r>
              <a:rPr lang="en-US" altLang="zh-CN"/>
              <a:t>Company Logo</a:t>
            </a:r>
          </a:p>
        </p:txBody>
      </p:sp>
      <p:sp>
        <p:nvSpPr>
          <p:cNvPr id="1030" name="Rectangle 6"/>
          <p:cNvSpPr>
            <a:spLocks noGrp="1" noChangeArrowheads="1"/>
          </p:cNvSpPr>
          <p:nvPr>
            <p:ph type="sldNum" sz="quarter" idx="4"/>
          </p:nvPr>
        </p:nvSpPr>
        <p:spPr bwMode="auto">
          <a:xfrm>
            <a:off x="3505200" y="6461125"/>
            <a:ext cx="2133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j-lt"/>
                <a:ea typeface="宋体" pitchFamily="2" charset="-122"/>
              </a:defRPr>
            </a:lvl1pPr>
          </a:lstStyle>
          <a:p>
            <a:pPr>
              <a:defRPr/>
            </a:pPr>
            <a:fld id="{8C11CCFB-BB17-43F8-BFC6-65D2208F0105}" type="slidenum">
              <a:rPr lang="zh-CN" altLang="en-US"/>
              <a:pPr>
                <a:defRPr/>
              </a:pPr>
              <a:t>‹#›</a:t>
            </a:fld>
            <a:endParaRPr lang="en-US" altLang="zh-CN"/>
          </a:p>
        </p:txBody>
      </p:sp>
      <p:sp>
        <p:nvSpPr>
          <p:cNvPr id="2" name="Rectangle 2"/>
          <p:cNvSpPr>
            <a:spLocks noGrp="1" noChangeArrowheads="1"/>
          </p:cNvSpPr>
          <p:nvPr>
            <p:ph type="title"/>
          </p:nvPr>
        </p:nvSpPr>
        <p:spPr bwMode="white">
          <a:xfrm>
            <a:off x="304800" y="152400"/>
            <a:ext cx="84582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31" name="Text Box 16"/>
          <p:cNvSpPr txBox="1">
            <a:spLocks noChangeArrowheads="1"/>
          </p:cNvSpPr>
          <p:nvPr/>
        </p:nvSpPr>
        <p:spPr bwMode="gray">
          <a:xfrm>
            <a:off x="0" y="838200"/>
            <a:ext cx="9144000" cy="24447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defRPr/>
            </a:pPr>
            <a:endParaRPr lang="zh-CN" altLang="en-US" sz="1000" b="1">
              <a:solidFill>
                <a:schemeClr val="bg1"/>
              </a:solidFill>
              <a:latin typeface="Verdana" pitchFamily="34" charset="0"/>
              <a:ea typeface="宋体" pitchFamily="2" charset="-122"/>
            </a:endParaRPr>
          </a:p>
        </p:txBody>
      </p:sp>
      <p:sp>
        <p:nvSpPr>
          <p:cNvPr id="1028" name="Rectangle 4"/>
          <p:cNvSpPr>
            <a:spLocks noGrp="1" noChangeArrowheads="1"/>
          </p:cNvSpPr>
          <p:nvPr>
            <p:ph type="dt" sz="half" idx="2"/>
          </p:nvPr>
        </p:nvSpPr>
        <p:spPr bwMode="gray">
          <a:xfrm>
            <a:off x="14288" y="838200"/>
            <a:ext cx="8458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b="1">
                <a:solidFill>
                  <a:schemeClr val="bg1"/>
                </a:solidFill>
                <a:latin typeface="+mj-lt"/>
                <a:ea typeface="宋体" pitchFamily="2" charset="-122"/>
              </a:defRPr>
            </a:lvl1pPr>
          </a:lstStyle>
          <a:p>
            <a:pPr>
              <a:defRPr/>
            </a:pPr>
            <a:r>
              <a:rPr lang="en-US" altLang="zh-CN"/>
              <a:t>www.themegallery.com</a:t>
            </a:r>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sldNum="0" hdr="0"/>
  <p:txStyles>
    <p:title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fontAlgn="base">
        <a:spcBef>
          <a:spcPct val="0"/>
        </a:spcBef>
        <a:spcAft>
          <a:spcPct val="0"/>
        </a:spcAft>
        <a:defRPr sz="3200" b="1">
          <a:solidFill>
            <a:schemeClr val="bg1"/>
          </a:solidFill>
          <a:latin typeface="Verdana" pitchFamily="34" charset="0"/>
        </a:defRPr>
      </a:lvl6pPr>
      <a:lvl7pPr marL="914400" algn="ctr" rtl="0" fontAlgn="base">
        <a:spcBef>
          <a:spcPct val="0"/>
        </a:spcBef>
        <a:spcAft>
          <a:spcPct val="0"/>
        </a:spcAft>
        <a:defRPr sz="3200" b="1">
          <a:solidFill>
            <a:schemeClr val="bg1"/>
          </a:solidFill>
          <a:latin typeface="Verdana" pitchFamily="34" charset="0"/>
        </a:defRPr>
      </a:lvl7pPr>
      <a:lvl8pPr marL="1371600" algn="ctr" rtl="0" fontAlgn="base">
        <a:spcBef>
          <a:spcPct val="0"/>
        </a:spcBef>
        <a:spcAft>
          <a:spcPct val="0"/>
        </a:spcAft>
        <a:defRPr sz="3200" b="1">
          <a:solidFill>
            <a:schemeClr val="bg1"/>
          </a:solidFill>
          <a:latin typeface="Verdana" pitchFamily="34" charset="0"/>
        </a:defRPr>
      </a:lvl8pPr>
      <a:lvl9pPr marL="1828800" algn="ctr" rtl="0" fontAlgn="base">
        <a:spcBef>
          <a:spcPct val="0"/>
        </a:spcBef>
        <a:spcAft>
          <a:spcPct val="0"/>
        </a:spcAft>
        <a:defRPr sz="3200" b="1">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wmf"/><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1BBA1652-0AF5-46AF-A053-E2C7501F7A42}"/>
              </a:ext>
            </a:extLst>
          </p:cNvPr>
          <p:cNvPicPr>
            <a:picLocks noChangeAspect="1"/>
          </p:cNvPicPr>
          <p:nvPr/>
        </p:nvPicPr>
        <p:blipFill rotWithShape="1">
          <a:blip r:embed="rId2">
            <a:extLst>
              <a:ext uri="{28A0092B-C50C-407E-A947-70E740481C1C}">
                <a14:useLocalDpi xmlns:a14="http://schemas.microsoft.com/office/drawing/2010/main" val="0"/>
              </a:ext>
            </a:extLst>
          </a:blip>
          <a:srcRect t="10690"/>
          <a:stretch/>
        </p:blipFill>
        <p:spPr>
          <a:xfrm>
            <a:off x="0" y="-14043"/>
            <a:ext cx="9144000" cy="4307140"/>
          </a:xfrm>
          <a:prstGeom prst="rect">
            <a:avLst/>
          </a:prstGeom>
        </p:spPr>
      </p:pic>
      <p:sp>
        <p:nvSpPr>
          <p:cNvPr id="2050" name="Rectangle 2"/>
          <p:cNvSpPr>
            <a:spLocks noGrp="1" noChangeArrowheads="1"/>
          </p:cNvSpPr>
          <p:nvPr>
            <p:ph type="ctrTitle"/>
          </p:nvPr>
        </p:nvSpPr>
        <p:spPr>
          <a:xfrm>
            <a:off x="0" y="3640311"/>
            <a:ext cx="9144000" cy="1012825"/>
          </a:xfrm>
        </p:spPr>
        <p:txBody>
          <a:bodyPr/>
          <a:lstStyle/>
          <a:p>
            <a:pPr eaLnBrk="1" hangingPunct="1">
              <a:defRPr/>
            </a:pPr>
            <a:r>
              <a:rPr lang="zh-CN" altLang="en-US" sz="4400" dirty="0">
                <a:latin typeface="华文楷体" pitchFamily="2" charset="-122"/>
                <a:ea typeface="华文楷体" pitchFamily="2" charset="-122"/>
              </a:rPr>
              <a:t>入侵检测</a:t>
            </a:r>
          </a:p>
        </p:txBody>
      </p:sp>
      <p:sp>
        <p:nvSpPr>
          <p:cNvPr id="5123" name="Rectangle 3"/>
          <p:cNvSpPr>
            <a:spLocks noGrp="1" noChangeArrowheads="1"/>
          </p:cNvSpPr>
          <p:nvPr>
            <p:ph type="subTitle" idx="1"/>
          </p:nvPr>
        </p:nvSpPr>
        <p:spPr>
          <a:xfrm>
            <a:off x="1403648" y="4797152"/>
            <a:ext cx="6553200" cy="533400"/>
          </a:xfrm>
        </p:spPr>
        <p:txBody>
          <a:bodyPr/>
          <a:lstStyle/>
          <a:p>
            <a:pPr eaLnBrk="1" hangingPunct="1"/>
            <a:r>
              <a:rPr lang="zh-CN" altLang="en-US" sz="3200" dirty="0">
                <a:ea typeface="宋体" charset="-122"/>
              </a:rPr>
              <a:t>主讲：汪 洁</a:t>
            </a:r>
            <a:endParaRPr lang="en-US" altLang="zh-CN" sz="3200" dirty="0">
              <a:ea typeface="宋体" charset="-122"/>
            </a:endParaRPr>
          </a:p>
          <a:p>
            <a:pPr eaLnBrk="1" hangingPunct="1"/>
            <a:r>
              <a:rPr lang="zh-CN" altLang="en-US" sz="3200" dirty="0">
                <a:ea typeface="宋体" charset="-122"/>
              </a:rPr>
              <a:t>中南大学计算机学院</a:t>
            </a:r>
            <a:endParaRPr lang="en-US" altLang="zh-CN" sz="3200" dirty="0">
              <a:ea typeface="宋体" charset="-122"/>
            </a:endParaRPr>
          </a:p>
          <a:p>
            <a:pPr eaLnBrk="1" hangingPunct="1"/>
            <a:r>
              <a:rPr lang="en-US" altLang="zh-CN" sz="3200" dirty="0">
                <a:latin typeface="Times New Roman" pitchFamily="18" charset="0"/>
                <a:ea typeface="宋体" charset="-122"/>
                <a:cs typeface="Times New Roman" pitchFamily="18" charset="0"/>
              </a:rPr>
              <a:t>jwang@csu.edu.cn</a:t>
            </a:r>
          </a:p>
          <a:p>
            <a:pPr eaLnBrk="1" hangingPunct="1"/>
            <a:endParaRPr lang="en-US" altLang="zh-CN" sz="3200" dirty="0">
              <a:ea typeface="宋体"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11.1 </a:t>
            </a:r>
            <a:r>
              <a:rPr lang="zh-CN" altLang="en-US" dirty="0">
                <a:latin typeface="楷体" panose="02010609060101010101" pitchFamily="49" charset="-122"/>
                <a:ea typeface="楷体" panose="02010609060101010101" pitchFamily="49" charset="-122"/>
              </a:rPr>
              <a:t>入侵者</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10</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179512" y="1178709"/>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入侵者行为</a:t>
            </a:r>
            <a:endParaRPr lang="zh-CN" altLang="en-US" sz="2800" b="1" dirty="0">
              <a:solidFill>
                <a:schemeClr val="tx2">
                  <a:lumMod val="95000"/>
                  <a:lumOff val="5000"/>
                </a:schemeClr>
              </a:solidFill>
              <a:latin typeface="黑体" panose="02010609060101010101" pitchFamily="49" charset="-122"/>
              <a:ea typeface="黑体" panose="02010609060101010101" pitchFamily="49" charset="-122"/>
            </a:endParaRPr>
          </a:p>
        </p:txBody>
      </p:sp>
      <p:sp>
        <p:nvSpPr>
          <p:cNvPr id="12" name="椭圆 11">
            <a:extLst>
              <a:ext uri="{FF2B5EF4-FFF2-40B4-BE49-F238E27FC236}">
                <a16:creationId xmlns:a16="http://schemas.microsoft.com/office/drawing/2014/main" xmlns="" id="{3658C158-690D-4185-8D70-A75431956D89}"/>
              </a:ext>
            </a:extLst>
          </p:cNvPr>
          <p:cNvSpPr/>
          <p:nvPr/>
        </p:nvSpPr>
        <p:spPr>
          <a:xfrm>
            <a:off x="196591" y="4116676"/>
            <a:ext cx="513058" cy="523221"/>
          </a:xfrm>
          <a:prstGeom prst="ellipse">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800" dirty="0"/>
              <a:t>1</a:t>
            </a:r>
            <a:endParaRPr lang="zh-CN" altLang="en-US" sz="2800" dirty="0"/>
          </a:p>
        </p:txBody>
      </p:sp>
      <p:sp>
        <p:nvSpPr>
          <p:cNvPr id="13" name="矩形: 圆角 12">
            <a:extLst>
              <a:ext uri="{FF2B5EF4-FFF2-40B4-BE49-F238E27FC236}">
                <a16:creationId xmlns:a16="http://schemas.microsoft.com/office/drawing/2014/main" xmlns="" id="{B3269C3A-2AF5-4155-8EB0-9DE95A26D910}"/>
              </a:ext>
            </a:extLst>
          </p:cNvPr>
          <p:cNvSpPr/>
          <p:nvPr/>
        </p:nvSpPr>
        <p:spPr>
          <a:xfrm>
            <a:off x="889720" y="4054251"/>
            <a:ext cx="3034208" cy="648072"/>
          </a:xfrm>
          <a:prstGeom prst="roundRect">
            <a:avLst/>
          </a:prstGeom>
          <a:solidFill>
            <a:schemeClr val="accent4">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r>
              <a:rPr lang="zh-CN" altLang="en-US" sz="2400" dirty="0">
                <a:solidFill>
                  <a:schemeClr val="tx2">
                    <a:lumMod val="95000"/>
                    <a:lumOff val="5000"/>
                  </a:schemeClr>
                </a:solidFill>
                <a:latin typeface="黑体" panose="02010609060101010101" pitchFamily="49" charset="-122"/>
                <a:ea typeface="黑体" panose="02010609060101010101" pitchFamily="49" charset="-122"/>
              </a:rPr>
              <a:t>锁定目标和收集信息</a:t>
            </a:r>
          </a:p>
        </p:txBody>
      </p:sp>
      <p:pic>
        <p:nvPicPr>
          <p:cNvPr id="4" name="图片 3">
            <a:extLst>
              <a:ext uri="{FF2B5EF4-FFF2-40B4-BE49-F238E27FC236}">
                <a16:creationId xmlns:a16="http://schemas.microsoft.com/office/drawing/2014/main" xmlns="" id="{16672E36-5203-404C-86BB-26FA2EEC1B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3921086"/>
            <a:ext cx="914400" cy="914400"/>
          </a:xfrm>
          <a:prstGeom prst="rect">
            <a:avLst/>
          </a:prstGeom>
        </p:spPr>
      </p:pic>
      <p:sp>
        <p:nvSpPr>
          <p:cNvPr id="15" name="矩形: 圆角 14">
            <a:extLst>
              <a:ext uri="{FF2B5EF4-FFF2-40B4-BE49-F238E27FC236}">
                <a16:creationId xmlns:a16="http://schemas.microsoft.com/office/drawing/2014/main" xmlns="" id="{489D6A88-6B7D-4613-8E91-0B4FC71F8605}"/>
              </a:ext>
            </a:extLst>
          </p:cNvPr>
          <p:cNvSpPr/>
          <p:nvPr/>
        </p:nvSpPr>
        <p:spPr>
          <a:xfrm>
            <a:off x="859880" y="1936704"/>
            <a:ext cx="7344816" cy="1540681"/>
          </a:xfrm>
          <a:prstGeom prst="roundRect">
            <a:avLst/>
          </a:prstGeom>
          <a:solidFill>
            <a:schemeClr val="accent5">
              <a:lumMod val="60000"/>
              <a:lumOff val="4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入侵者的技术和行为模式总是在不断变化，目的是利用新发现的系统弱点并躲避检测和相应的应对策略，通常使用以下步骤发起攻击：</a:t>
            </a:r>
          </a:p>
        </p:txBody>
      </p:sp>
      <p:sp>
        <p:nvSpPr>
          <p:cNvPr id="16" name="矩形: 圆角 15">
            <a:extLst>
              <a:ext uri="{FF2B5EF4-FFF2-40B4-BE49-F238E27FC236}">
                <a16:creationId xmlns:a16="http://schemas.microsoft.com/office/drawing/2014/main" xmlns="" id="{254ACCA2-594B-4931-9523-5E501074E622}"/>
              </a:ext>
            </a:extLst>
          </p:cNvPr>
          <p:cNvSpPr/>
          <p:nvPr/>
        </p:nvSpPr>
        <p:spPr>
          <a:xfrm>
            <a:off x="889720" y="4912654"/>
            <a:ext cx="6994648" cy="1540682"/>
          </a:xfrm>
          <a:prstGeom prst="roundRect">
            <a:avLst/>
          </a:prstGeom>
          <a:solidFill>
            <a:schemeClr val="accent5">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攻击者利用公开的可用信息，通过技术和非技术手段，发现待攻击的目标系统，归纳其特征，并且利用网络探测工具确定目标资源的位置。</a:t>
            </a:r>
          </a:p>
        </p:txBody>
      </p:sp>
    </p:spTree>
    <p:extLst>
      <p:ext uri="{BB962C8B-B14F-4D97-AF65-F5344CB8AC3E}">
        <p14:creationId xmlns:p14="http://schemas.microsoft.com/office/powerpoint/2010/main" val="346400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11.1 </a:t>
            </a:r>
            <a:r>
              <a:rPr lang="zh-CN" altLang="en-US" dirty="0">
                <a:latin typeface="楷体" panose="02010609060101010101" pitchFamily="49" charset="-122"/>
                <a:ea typeface="楷体" panose="02010609060101010101" pitchFamily="49" charset="-122"/>
              </a:rPr>
              <a:t>入侵者</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11</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179512" y="1178709"/>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入侵者行为</a:t>
            </a:r>
            <a:endParaRPr lang="zh-CN" altLang="en-US" sz="2800" b="1" dirty="0">
              <a:solidFill>
                <a:schemeClr val="tx2">
                  <a:lumMod val="95000"/>
                  <a:lumOff val="5000"/>
                </a:schemeClr>
              </a:solidFill>
              <a:latin typeface="黑体" panose="02010609060101010101" pitchFamily="49" charset="-122"/>
              <a:ea typeface="黑体" panose="02010609060101010101" pitchFamily="49" charset="-122"/>
            </a:endParaRPr>
          </a:p>
        </p:txBody>
      </p:sp>
      <p:sp>
        <p:nvSpPr>
          <p:cNvPr id="12" name="椭圆 11">
            <a:extLst>
              <a:ext uri="{FF2B5EF4-FFF2-40B4-BE49-F238E27FC236}">
                <a16:creationId xmlns:a16="http://schemas.microsoft.com/office/drawing/2014/main" xmlns="" id="{3658C158-690D-4185-8D70-A75431956D89}"/>
              </a:ext>
            </a:extLst>
          </p:cNvPr>
          <p:cNvSpPr/>
          <p:nvPr/>
        </p:nvSpPr>
        <p:spPr>
          <a:xfrm>
            <a:off x="308124" y="2018765"/>
            <a:ext cx="513058" cy="523221"/>
          </a:xfrm>
          <a:prstGeom prst="ellipse">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800" dirty="0"/>
              <a:t>2</a:t>
            </a:r>
            <a:endParaRPr lang="zh-CN" altLang="en-US" sz="2800" dirty="0"/>
          </a:p>
        </p:txBody>
      </p:sp>
      <p:sp>
        <p:nvSpPr>
          <p:cNvPr id="13" name="矩形: 圆角 12">
            <a:extLst>
              <a:ext uri="{FF2B5EF4-FFF2-40B4-BE49-F238E27FC236}">
                <a16:creationId xmlns:a16="http://schemas.microsoft.com/office/drawing/2014/main" xmlns="" id="{B3269C3A-2AF5-4155-8EB0-9DE95A26D910}"/>
              </a:ext>
            </a:extLst>
          </p:cNvPr>
          <p:cNvSpPr/>
          <p:nvPr/>
        </p:nvSpPr>
        <p:spPr>
          <a:xfrm>
            <a:off x="1044228" y="2018765"/>
            <a:ext cx="2159620" cy="579218"/>
          </a:xfrm>
          <a:prstGeom prst="roundRect">
            <a:avLst/>
          </a:prstGeom>
          <a:solidFill>
            <a:schemeClr val="accent4">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r>
              <a:rPr lang="zh-CN" altLang="en-US" sz="2400" dirty="0">
                <a:solidFill>
                  <a:schemeClr val="tx2">
                    <a:lumMod val="95000"/>
                    <a:lumOff val="5000"/>
                  </a:schemeClr>
                </a:solidFill>
                <a:latin typeface="黑体" panose="02010609060101010101" pitchFamily="49" charset="-122"/>
                <a:ea typeface="黑体" panose="02010609060101010101" pitchFamily="49" charset="-122"/>
              </a:rPr>
              <a:t>获取访问权限</a:t>
            </a:r>
          </a:p>
        </p:txBody>
      </p:sp>
      <p:sp>
        <p:nvSpPr>
          <p:cNvPr id="16" name="矩形: 圆角 15">
            <a:extLst>
              <a:ext uri="{FF2B5EF4-FFF2-40B4-BE49-F238E27FC236}">
                <a16:creationId xmlns:a16="http://schemas.microsoft.com/office/drawing/2014/main" xmlns="" id="{254ACCA2-594B-4931-9523-5E501074E622}"/>
              </a:ext>
            </a:extLst>
          </p:cNvPr>
          <p:cNvSpPr/>
          <p:nvPr/>
        </p:nvSpPr>
        <p:spPr>
          <a:xfrm>
            <a:off x="1031528" y="2734192"/>
            <a:ext cx="7068864" cy="1126856"/>
          </a:xfrm>
          <a:prstGeom prst="roundRect">
            <a:avLst/>
          </a:prstGeom>
          <a:solidFill>
            <a:schemeClr val="accent5">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通常是利用远程网络漏洞，以及在远程服务中使用的弱认证证书，或者是利用在目标系统上安装恶意软件。</a:t>
            </a:r>
          </a:p>
        </p:txBody>
      </p:sp>
      <p:pic>
        <p:nvPicPr>
          <p:cNvPr id="3" name="图片 2">
            <a:extLst>
              <a:ext uri="{FF2B5EF4-FFF2-40B4-BE49-F238E27FC236}">
                <a16:creationId xmlns:a16="http://schemas.microsoft.com/office/drawing/2014/main" xmlns="" id="{E51E65BD-35C5-4A5C-9D4B-490DFF0FC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9734" y="1891203"/>
            <a:ext cx="770384" cy="770384"/>
          </a:xfrm>
          <a:prstGeom prst="rect">
            <a:avLst/>
          </a:prstGeom>
        </p:spPr>
      </p:pic>
      <p:sp>
        <p:nvSpPr>
          <p:cNvPr id="14" name="椭圆 13">
            <a:extLst>
              <a:ext uri="{FF2B5EF4-FFF2-40B4-BE49-F238E27FC236}">
                <a16:creationId xmlns:a16="http://schemas.microsoft.com/office/drawing/2014/main" xmlns="" id="{7E8A5DF9-92D2-4CED-9386-38824F2FAE02}"/>
              </a:ext>
            </a:extLst>
          </p:cNvPr>
          <p:cNvSpPr/>
          <p:nvPr/>
        </p:nvSpPr>
        <p:spPr>
          <a:xfrm>
            <a:off x="308124" y="4458593"/>
            <a:ext cx="513058" cy="523221"/>
          </a:xfrm>
          <a:prstGeom prst="ellipse">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800" dirty="0"/>
              <a:t>3</a:t>
            </a:r>
            <a:endParaRPr lang="zh-CN" altLang="en-US" sz="2800" dirty="0"/>
          </a:p>
        </p:txBody>
      </p:sp>
      <p:sp>
        <p:nvSpPr>
          <p:cNvPr id="17" name="矩形: 圆角 16">
            <a:extLst>
              <a:ext uri="{FF2B5EF4-FFF2-40B4-BE49-F238E27FC236}">
                <a16:creationId xmlns:a16="http://schemas.microsoft.com/office/drawing/2014/main" xmlns="" id="{A733781F-F752-4293-AE27-204EF485F479}"/>
              </a:ext>
            </a:extLst>
          </p:cNvPr>
          <p:cNvSpPr/>
          <p:nvPr/>
        </p:nvSpPr>
        <p:spPr>
          <a:xfrm>
            <a:off x="1044228" y="4458593"/>
            <a:ext cx="1655564" cy="579218"/>
          </a:xfrm>
          <a:prstGeom prst="roundRect">
            <a:avLst/>
          </a:prstGeom>
          <a:solidFill>
            <a:schemeClr val="accent4">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r>
              <a:rPr lang="zh-CN" altLang="en-US" sz="2400" dirty="0">
                <a:solidFill>
                  <a:schemeClr val="tx2">
                    <a:lumMod val="95000"/>
                    <a:lumOff val="5000"/>
                  </a:schemeClr>
                </a:solidFill>
                <a:latin typeface="黑体" panose="02010609060101010101" pitchFamily="49" charset="-122"/>
                <a:ea typeface="黑体" panose="02010609060101010101" pitchFamily="49" charset="-122"/>
              </a:rPr>
              <a:t>权限提升</a:t>
            </a:r>
          </a:p>
        </p:txBody>
      </p:sp>
      <p:sp>
        <p:nvSpPr>
          <p:cNvPr id="18" name="矩形: 圆角 17">
            <a:extLst>
              <a:ext uri="{FF2B5EF4-FFF2-40B4-BE49-F238E27FC236}">
                <a16:creationId xmlns:a16="http://schemas.microsoft.com/office/drawing/2014/main" xmlns="" id="{1C2F514F-8C64-4F81-BC8B-765D20605BA7}"/>
              </a:ext>
            </a:extLst>
          </p:cNvPr>
          <p:cNvSpPr/>
          <p:nvPr/>
        </p:nvSpPr>
        <p:spPr>
          <a:xfrm>
            <a:off x="1031528" y="5191224"/>
            <a:ext cx="7068864" cy="1126856"/>
          </a:xfrm>
          <a:prstGeom prst="roundRect">
            <a:avLst/>
          </a:prstGeom>
          <a:solidFill>
            <a:schemeClr val="accent5">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通常是利用远程网络漏洞，以及在远程服务中使用的弱认证证书，或者是利用在目标系统上安装恶意软件。</a:t>
            </a:r>
          </a:p>
        </p:txBody>
      </p:sp>
      <p:pic>
        <p:nvPicPr>
          <p:cNvPr id="6" name="图片 5">
            <a:extLst>
              <a:ext uri="{FF2B5EF4-FFF2-40B4-BE49-F238E27FC236}">
                <a16:creationId xmlns:a16="http://schemas.microsoft.com/office/drawing/2014/main" xmlns="" id="{0DCE4415-7094-4F7A-B512-F1057DAB04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156" y="4343086"/>
            <a:ext cx="754234" cy="754234"/>
          </a:xfrm>
          <a:prstGeom prst="rect">
            <a:avLst/>
          </a:prstGeom>
        </p:spPr>
      </p:pic>
    </p:spTree>
    <p:extLst>
      <p:ext uri="{BB962C8B-B14F-4D97-AF65-F5344CB8AC3E}">
        <p14:creationId xmlns:p14="http://schemas.microsoft.com/office/powerpoint/2010/main" val="86727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11.1 </a:t>
            </a:r>
            <a:r>
              <a:rPr lang="zh-CN" altLang="en-US" dirty="0">
                <a:latin typeface="楷体" panose="02010609060101010101" pitchFamily="49" charset="-122"/>
                <a:ea typeface="楷体" panose="02010609060101010101" pitchFamily="49" charset="-122"/>
              </a:rPr>
              <a:t>入侵者</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12</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179512" y="1178709"/>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入侵者行为</a:t>
            </a:r>
            <a:endParaRPr lang="zh-CN" altLang="en-US" sz="2800" b="1" dirty="0">
              <a:solidFill>
                <a:schemeClr val="tx2">
                  <a:lumMod val="95000"/>
                  <a:lumOff val="5000"/>
                </a:schemeClr>
              </a:solidFill>
              <a:latin typeface="黑体" panose="02010609060101010101" pitchFamily="49" charset="-122"/>
              <a:ea typeface="黑体" panose="02010609060101010101" pitchFamily="49" charset="-122"/>
            </a:endParaRPr>
          </a:p>
        </p:txBody>
      </p:sp>
      <p:sp>
        <p:nvSpPr>
          <p:cNvPr id="12" name="椭圆 11">
            <a:extLst>
              <a:ext uri="{FF2B5EF4-FFF2-40B4-BE49-F238E27FC236}">
                <a16:creationId xmlns:a16="http://schemas.microsoft.com/office/drawing/2014/main" xmlns="" id="{3658C158-690D-4185-8D70-A75431956D89}"/>
              </a:ext>
            </a:extLst>
          </p:cNvPr>
          <p:cNvSpPr/>
          <p:nvPr/>
        </p:nvSpPr>
        <p:spPr>
          <a:xfrm>
            <a:off x="298376" y="2095520"/>
            <a:ext cx="513058" cy="523221"/>
          </a:xfrm>
          <a:prstGeom prst="ellipse">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800" dirty="0"/>
              <a:t>4</a:t>
            </a:r>
            <a:endParaRPr lang="zh-CN" altLang="en-US" sz="2800" dirty="0"/>
          </a:p>
        </p:txBody>
      </p:sp>
      <p:sp>
        <p:nvSpPr>
          <p:cNvPr id="13" name="矩形: 圆角 12">
            <a:extLst>
              <a:ext uri="{FF2B5EF4-FFF2-40B4-BE49-F238E27FC236}">
                <a16:creationId xmlns:a16="http://schemas.microsoft.com/office/drawing/2014/main" xmlns="" id="{B3269C3A-2AF5-4155-8EB0-9DE95A26D910}"/>
              </a:ext>
            </a:extLst>
          </p:cNvPr>
          <p:cNvSpPr/>
          <p:nvPr/>
        </p:nvSpPr>
        <p:spPr>
          <a:xfrm>
            <a:off x="1034480" y="2095520"/>
            <a:ext cx="3959820" cy="562014"/>
          </a:xfrm>
          <a:prstGeom prst="roundRect">
            <a:avLst/>
          </a:prstGeom>
          <a:solidFill>
            <a:schemeClr val="accent4">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r>
              <a:rPr lang="zh-CN" altLang="en-US" sz="2400" dirty="0">
                <a:solidFill>
                  <a:schemeClr val="tx2">
                    <a:lumMod val="95000"/>
                    <a:lumOff val="5000"/>
                  </a:schemeClr>
                </a:solidFill>
                <a:latin typeface="黑体" panose="02010609060101010101" pitchFamily="49" charset="-122"/>
                <a:ea typeface="黑体" panose="02010609060101010101" pitchFamily="49" charset="-122"/>
              </a:rPr>
              <a:t>信息收集或者系统漏洞利用</a:t>
            </a:r>
          </a:p>
        </p:txBody>
      </p:sp>
      <p:sp>
        <p:nvSpPr>
          <p:cNvPr id="16" name="矩形: 圆角 15">
            <a:extLst>
              <a:ext uri="{FF2B5EF4-FFF2-40B4-BE49-F238E27FC236}">
                <a16:creationId xmlns:a16="http://schemas.microsoft.com/office/drawing/2014/main" xmlns="" id="{254ACCA2-594B-4931-9523-5E501074E622}"/>
              </a:ext>
            </a:extLst>
          </p:cNvPr>
          <p:cNvSpPr/>
          <p:nvPr/>
        </p:nvSpPr>
        <p:spPr>
          <a:xfrm>
            <a:off x="1021780" y="2758348"/>
            <a:ext cx="6790580" cy="1030692"/>
          </a:xfrm>
          <a:prstGeom prst="roundRect">
            <a:avLst/>
          </a:prstGeom>
          <a:solidFill>
            <a:schemeClr val="accent5">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访问或者修改目标系统中的信息或者资源，或者从目标系统导航到另一个目标系统。</a:t>
            </a:r>
          </a:p>
        </p:txBody>
      </p:sp>
      <p:sp>
        <p:nvSpPr>
          <p:cNvPr id="14" name="椭圆 13">
            <a:extLst>
              <a:ext uri="{FF2B5EF4-FFF2-40B4-BE49-F238E27FC236}">
                <a16:creationId xmlns:a16="http://schemas.microsoft.com/office/drawing/2014/main" xmlns="" id="{7E8A5DF9-92D2-4CED-9386-38824F2FAE02}"/>
              </a:ext>
            </a:extLst>
          </p:cNvPr>
          <p:cNvSpPr/>
          <p:nvPr/>
        </p:nvSpPr>
        <p:spPr>
          <a:xfrm>
            <a:off x="290631" y="4280010"/>
            <a:ext cx="513058" cy="523221"/>
          </a:xfrm>
          <a:prstGeom prst="ellipse">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800" dirty="0"/>
              <a:t>5</a:t>
            </a:r>
            <a:endParaRPr lang="zh-CN" altLang="en-US" sz="2800" dirty="0"/>
          </a:p>
        </p:txBody>
      </p:sp>
      <p:sp>
        <p:nvSpPr>
          <p:cNvPr id="17" name="矩形: 圆角 16">
            <a:extLst>
              <a:ext uri="{FF2B5EF4-FFF2-40B4-BE49-F238E27FC236}">
                <a16:creationId xmlns:a16="http://schemas.microsoft.com/office/drawing/2014/main" xmlns="" id="{A733781F-F752-4293-AE27-204EF485F479}"/>
              </a:ext>
            </a:extLst>
          </p:cNvPr>
          <p:cNvSpPr/>
          <p:nvPr/>
        </p:nvSpPr>
        <p:spPr>
          <a:xfrm>
            <a:off x="1026735" y="4280010"/>
            <a:ext cx="2159620" cy="579218"/>
          </a:xfrm>
          <a:prstGeom prst="roundRect">
            <a:avLst/>
          </a:prstGeom>
          <a:solidFill>
            <a:schemeClr val="accent4">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r>
              <a:rPr lang="zh-CN" altLang="en-US" sz="2400" dirty="0">
                <a:solidFill>
                  <a:schemeClr val="tx2">
                    <a:lumMod val="95000"/>
                    <a:lumOff val="5000"/>
                  </a:schemeClr>
                </a:solidFill>
                <a:latin typeface="黑体" panose="02010609060101010101" pitchFamily="49" charset="-122"/>
                <a:ea typeface="黑体" panose="02010609060101010101" pitchFamily="49" charset="-122"/>
              </a:rPr>
              <a:t>维持访问权限</a:t>
            </a:r>
          </a:p>
        </p:txBody>
      </p:sp>
      <p:sp>
        <p:nvSpPr>
          <p:cNvPr id="18" name="矩形: 圆角 17">
            <a:extLst>
              <a:ext uri="{FF2B5EF4-FFF2-40B4-BE49-F238E27FC236}">
                <a16:creationId xmlns:a16="http://schemas.microsoft.com/office/drawing/2014/main" xmlns="" id="{1C2F514F-8C64-4F81-BC8B-765D20605BA7}"/>
              </a:ext>
            </a:extLst>
          </p:cNvPr>
          <p:cNvSpPr/>
          <p:nvPr/>
        </p:nvSpPr>
        <p:spPr>
          <a:xfrm>
            <a:off x="1021780" y="4946262"/>
            <a:ext cx="6790580" cy="1466057"/>
          </a:xfrm>
          <a:prstGeom prst="roundRect">
            <a:avLst/>
          </a:prstGeom>
          <a:solidFill>
            <a:schemeClr val="accent5">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攻击者安装后门或者其他恶意软件，或者改变认证证书，或者改变系统的其他配置，从而使攻击者在首次获得访问权限后，可以保证其拥有后续的长期访问权限。</a:t>
            </a:r>
          </a:p>
        </p:txBody>
      </p:sp>
      <p:pic>
        <p:nvPicPr>
          <p:cNvPr id="4" name="图片 3">
            <a:extLst>
              <a:ext uri="{FF2B5EF4-FFF2-40B4-BE49-F238E27FC236}">
                <a16:creationId xmlns:a16="http://schemas.microsoft.com/office/drawing/2014/main" xmlns="" id="{4552FDD2-38A1-47D3-9838-F0D6C12937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2553" y="1935192"/>
            <a:ext cx="700606" cy="700606"/>
          </a:xfrm>
          <a:prstGeom prst="rect">
            <a:avLst/>
          </a:prstGeom>
        </p:spPr>
      </p:pic>
      <p:pic>
        <p:nvPicPr>
          <p:cNvPr id="7" name="图片 6">
            <a:extLst>
              <a:ext uri="{FF2B5EF4-FFF2-40B4-BE49-F238E27FC236}">
                <a16:creationId xmlns:a16="http://schemas.microsoft.com/office/drawing/2014/main" xmlns="" id="{E655A5E6-E2D7-4DDE-9B20-9E4E73211C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6395" y="4235946"/>
            <a:ext cx="623282" cy="623282"/>
          </a:xfrm>
          <a:prstGeom prst="rect">
            <a:avLst/>
          </a:prstGeom>
        </p:spPr>
      </p:pic>
    </p:spTree>
    <p:extLst>
      <p:ext uri="{BB962C8B-B14F-4D97-AF65-F5344CB8AC3E}">
        <p14:creationId xmlns:p14="http://schemas.microsoft.com/office/powerpoint/2010/main" val="222216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11.1 </a:t>
            </a:r>
            <a:r>
              <a:rPr lang="zh-CN" altLang="en-US" dirty="0">
                <a:latin typeface="楷体" panose="02010609060101010101" pitchFamily="49" charset="-122"/>
                <a:ea typeface="楷体" panose="02010609060101010101" pitchFamily="49" charset="-122"/>
              </a:rPr>
              <a:t>入侵者</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13</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179512" y="1178709"/>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入侵者行为</a:t>
            </a:r>
            <a:endParaRPr lang="zh-CN" altLang="en-US" sz="2800" b="1" dirty="0">
              <a:solidFill>
                <a:schemeClr val="tx2">
                  <a:lumMod val="95000"/>
                  <a:lumOff val="5000"/>
                </a:schemeClr>
              </a:solidFill>
              <a:latin typeface="黑体" panose="02010609060101010101" pitchFamily="49" charset="-122"/>
              <a:ea typeface="黑体" panose="02010609060101010101" pitchFamily="49" charset="-122"/>
            </a:endParaRPr>
          </a:p>
        </p:txBody>
      </p:sp>
      <p:sp>
        <p:nvSpPr>
          <p:cNvPr id="12" name="椭圆 11">
            <a:extLst>
              <a:ext uri="{FF2B5EF4-FFF2-40B4-BE49-F238E27FC236}">
                <a16:creationId xmlns:a16="http://schemas.microsoft.com/office/drawing/2014/main" xmlns="" id="{3658C158-690D-4185-8D70-A75431956D89}"/>
              </a:ext>
            </a:extLst>
          </p:cNvPr>
          <p:cNvSpPr/>
          <p:nvPr/>
        </p:nvSpPr>
        <p:spPr>
          <a:xfrm>
            <a:off x="298376" y="2095520"/>
            <a:ext cx="513058" cy="523221"/>
          </a:xfrm>
          <a:prstGeom prst="ellipse">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800" dirty="0"/>
              <a:t>6</a:t>
            </a:r>
            <a:endParaRPr lang="zh-CN" altLang="en-US" sz="2800" dirty="0"/>
          </a:p>
        </p:txBody>
      </p:sp>
      <p:sp>
        <p:nvSpPr>
          <p:cNvPr id="13" name="矩形: 圆角 12">
            <a:extLst>
              <a:ext uri="{FF2B5EF4-FFF2-40B4-BE49-F238E27FC236}">
                <a16:creationId xmlns:a16="http://schemas.microsoft.com/office/drawing/2014/main" xmlns="" id="{B3269C3A-2AF5-4155-8EB0-9DE95A26D910}"/>
              </a:ext>
            </a:extLst>
          </p:cNvPr>
          <p:cNvSpPr/>
          <p:nvPr/>
        </p:nvSpPr>
        <p:spPr>
          <a:xfrm>
            <a:off x="1043608" y="2119550"/>
            <a:ext cx="1593304" cy="523220"/>
          </a:xfrm>
          <a:prstGeom prst="roundRect">
            <a:avLst/>
          </a:prstGeom>
          <a:solidFill>
            <a:schemeClr val="accent4">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r>
              <a:rPr lang="zh-CN" altLang="en-US" sz="2400" dirty="0">
                <a:solidFill>
                  <a:schemeClr val="tx2">
                    <a:lumMod val="95000"/>
                    <a:lumOff val="5000"/>
                  </a:schemeClr>
                </a:solidFill>
                <a:latin typeface="黑体" panose="02010609060101010101" pitchFamily="49" charset="-122"/>
                <a:ea typeface="黑体" panose="02010609060101010101" pitchFamily="49" charset="-122"/>
              </a:rPr>
              <a:t>覆盖痕迹</a:t>
            </a:r>
          </a:p>
        </p:txBody>
      </p:sp>
      <p:sp>
        <p:nvSpPr>
          <p:cNvPr id="16" name="矩形: 圆角 15">
            <a:extLst>
              <a:ext uri="{FF2B5EF4-FFF2-40B4-BE49-F238E27FC236}">
                <a16:creationId xmlns:a16="http://schemas.microsoft.com/office/drawing/2014/main" xmlns="" id="{254ACCA2-594B-4931-9523-5E501074E622}"/>
              </a:ext>
            </a:extLst>
          </p:cNvPr>
          <p:cNvSpPr/>
          <p:nvPr/>
        </p:nvSpPr>
        <p:spPr>
          <a:xfrm>
            <a:off x="1023995" y="2841646"/>
            <a:ext cx="7299119" cy="1174708"/>
          </a:xfrm>
          <a:prstGeom prst="roundRect">
            <a:avLst/>
          </a:prstGeom>
          <a:solidFill>
            <a:schemeClr val="accent5">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攻击者破坏或者修改审计日志来消除掉攻击活动的证据，或者使用工具包或其他措施来隐藏悄悄安装的文件或代码。</a:t>
            </a:r>
          </a:p>
        </p:txBody>
      </p:sp>
      <p:pic>
        <p:nvPicPr>
          <p:cNvPr id="3" name="图片 2">
            <a:extLst>
              <a:ext uri="{FF2B5EF4-FFF2-40B4-BE49-F238E27FC236}">
                <a16:creationId xmlns:a16="http://schemas.microsoft.com/office/drawing/2014/main" xmlns="" id="{D20F0D2C-D6A1-4C7E-A07D-8C78D1799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9832" y="1952964"/>
            <a:ext cx="856392" cy="856392"/>
          </a:xfrm>
          <a:prstGeom prst="rect">
            <a:avLst/>
          </a:prstGeom>
        </p:spPr>
      </p:pic>
    </p:spTree>
    <p:extLst>
      <p:ext uri="{BB962C8B-B14F-4D97-AF65-F5344CB8AC3E}">
        <p14:creationId xmlns:p14="http://schemas.microsoft.com/office/powerpoint/2010/main" val="970834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11.1 </a:t>
            </a:r>
            <a:r>
              <a:rPr lang="zh-CN" altLang="en-US" dirty="0">
                <a:latin typeface="楷体" panose="02010609060101010101" pitchFamily="49" charset="-122"/>
                <a:ea typeface="楷体" panose="02010609060101010101" pitchFamily="49" charset="-122"/>
              </a:rPr>
              <a:t>入侵者</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14</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179512" y="1178709"/>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入侵实例</a:t>
            </a:r>
            <a:endParaRPr lang="zh-CN" altLang="en-US" sz="2800" b="1" dirty="0">
              <a:solidFill>
                <a:schemeClr val="tx2">
                  <a:lumMod val="95000"/>
                  <a:lumOff val="5000"/>
                </a:schemeClr>
              </a:solidFill>
              <a:latin typeface="黑体" panose="02010609060101010101" pitchFamily="49" charset="-122"/>
              <a:ea typeface="黑体" panose="02010609060101010101" pitchFamily="49" charset="-122"/>
            </a:endParaRPr>
          </a:p>
        </p:txBody>
      </p:sp>
      <p:sp>
        <p:nvSpPr>
          <p:cNvPr id="10" name="文本框 9">
            <a:extLst>
              <a:ext uri="{FF2B5EF4-FFF2-40B4-BE49-F238E27FC236}">
                <a16:creationId xmlns:a16="http://schemas.microsoft.com/office/drawing/2014/main" xmlns="" id="{15D289C0-879D-40C6-B511-7A532D140B0F}"/>
              </a:ext>
            </a:extLst>
          </p:cNvPr>
          <p:cNvSpPr txBox="1"/>
          <p:nvPr/>
        </p:nvSpPr>
        <p:spPr>
          <a:xfrm>
            <a:off x="179512" y="2047753"/>
            <a:ext cx="9396576" cy="4198393"/>
          </a:xfrm>
          <a:prstGeom prst="rect">
            <a:avLst/>
          </a:prstGeom>
          <a:noFill/>
          <a:ln w="25400" cap="flat" cmpd="sng" algn="ctr">
            <a:noFill/>
            <a:prstDash val="solid"/>
          </a:ln>
          <a:effectLst/>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50000"/>
              </a:lnSpc>
              <a:buClr>
                <a:schemeClr val="accent2"/>
              </a:buClr>
              <a:buFont typeface="Arial" panose="020B0604020202020204" pitchFamily="34" charset="0"/>
              <a:buChar char="•"/>
            </a:pPr>
            <a:r>
              <a:rPr lang="zh-CN" altLang="en-US" dirty="0">
                <a:solidFill>
                  <a:schemeClr val="tx2"/>
                </a:solidFill>
                <a:latin typeface="微软雅黑" panose="020B0503020204020204" pitchFamily="34" charset="-122"/>
                <a:ea typeface="微软雅黑" panose="020B0503020204020204" pitchFamily="34" charset="-122"/>
                <a:cs typeface="+mn-ea"/>
              </a:rPr>
              <a:t>远程获得电子邮件服务器超级用户</a:t>
            </a:r>
            <a:r>
              <a:rPr lang="en-US" altLang="zh-CN" dirty="0">
                <a:solidFill>
                  <a:schemeClr val="tx2"/>
                </a:solidFill>
                <a:latin typeface="微软雅黑" panose="020B0503020204020204" pitchFamily="34" charset="-122"/>
                <a:ea typeface="微软雅黑" panose="020B0503020204020204" pitchFamily="34" charset="-122"/>
                <a:cs typeface="+mn-ea"/>
              </a:rPr>
              <a:t>(root)</a:t>
            </a:r>
            <a:r>
              <a:rPr lang="zh-CN" altLang="en-US" dirty="0">
                <a:solidFill>
                  <a:schemeClr val="tx2"/>
                </a:solidFill>
                <a:latin typeface="微软雅黑" panose="020B0503020204020204" pitchFamily="34" charset="-122"/>
                <a:ea typeface="微软雅黑" panose="020B0503020204020204" pitchFamily="34" charset="-122"/>
                <a:cs typeface="+mn-ea"/>
              </a:rPr>
              <a:t>权限。</a:t>
            </a:r>
          </a:p>
          <a:p>
            <a:pPr marL="285750" indent="-285750">
              <a:lnSpc>
                <a:spcPct val="150000"/>
              </a:lnSpc>
              <a:buClr>
                <a:schemeClr val="accent2"/>
              </a:buClr>
              <a:buFont typeface="Arial" panose="020B0604020202020204" pitchFamily="34" charset="0"/>
              <a:buChar char="•"/>
            </a:pPr>
            <a:r>
              <a:rPr lang="zh-CN" altLang="en-US" dirty="0">
                <a:solidFill>
                  <a:schemeClr val="tx2"/>
                </a:solidFill>
                <a:latin typeface="微软雅黑" panose="020B0503020204020204" pitchFamily="34" charset="-122"/>
                <a:ea typeface="微软雅黑" panose="020B0503020204020204" pitchFamily="34" charset="-122"/>
                <a:cs typeface="+mn-ea"/>
              </a:rPr>
              <a:t>破坏</a:t>
            </a:r>
            <a:r>
              <a:rPr lang="en-US" altLang="zh-CN" dirty="0">
                <a:solidFill>
                  <a:schemeClr val="tx2"/>
                </a:solidFill>
                <a:latin typeface="微软雅黑" panose="020B0503020204020204" pitchFamily="34" charset="-122"/>
                <a:ea typeface="微软雅黑" panose="020B0503020204020204" pitchFamily="34" charset="-122"/>
                <a:cs typeface="+mn-ea"/>
              </a:rPr>
              <a:t>Web</a:t>
            </a:r>
            <a:r>
              <a:rPr lang="zh-CN" altLang="en-US" dirty="0">
                <a:solidFill>
                  <a:schemeClr val="tx2"/>
                </a:solidFill>
                <a:latin typeface="微软雅黑" panose="020B0503020204020204" pitchFamily="34" charset="-122"/>
                <a:ea typeface="微软雅黑" panose="020B0503020204020204" pitchFamily="34" charset="-122"/>
                <a:cs typeface="+mn-ea"/>
              </a:rPr>
              <a:t>服务器。</a:t>
            </a:r>
          </a:p>
          <a:p>
            <a:pPr marL="285750" indent="-285750">
              <a:lnSpc>
                <a:spcPct val="150000"/>
              </a:lnSpc>
              <a:buClr>
                <a:schemeClr val="accent2"/>
              </a:buClr>
              <a:buFont typeface="Arial" panose="020B0604020202020204" pitchFamily="34" charset="0"/>
              <a:buChar char="•"/>
            </a:pPr>
            <a:r>
              <a:rPr lang="zh-CN" altLang="en-US" dirty="0">
                <a:solidFill>
                  <a:schemeClr val="tx2"/>
                </a:solidFill>
                <a:latin typeface="微软雅黑" panose="020B0503020204020204" pitchFamily="34" charset="-122"/>
                <a:ea typeface="微软雅黑" panose="020B0503020204020204" pitchFamily="34" charset="-122"/>
                <a:cs typeface="+mn-ea"/>
              </a:rPr>
              <a:t>猜测和破解密码。</a:t>
            </a:r>
          </a:p>
          <a:p>
            <a:pPr marL="285750" indent="-285750">
              <a:lnSpc>
                <a:spcPct val="150000"/>
              </a:lnSpc>
              <a:buClr>
                <a:schemeClr val="accent2"/>
              </a:buClr>
              <a:buFont typeface="Arial" panose="020B0604020202020204" pitchFamily="34" charset="0"/>
              <a:buChar char="•"/>
            </a:pPr>
            <a:r>
              <a:rPr lang="zh-CN" altLang="en-US" dirty="0">
                <a:solidFill>
                  <a:schemeClr val="tx2"/>
                </a:solidFill>
                <a:latin typeface="微软雅黑" panose="020B0503020204020204" pitchFamily="34" charset="-122"/>
                <a:ea typeface="微软雅黑" panose="020B0503020204020204" pitchFamily="34" charset="-122"/>
                <a:cs typeface="+mn-ea"/>
              </a:rPr>
              <a:t>复制一个存有信用卡账号的数据库。</a:t>
            </a:r>
          </a:p>
          <a:p>
            <a:pPr marL="285750" indent="-285750">
              <a:lnSpc>
                <a:spcPct val="150000"/>
              </a:lnSpc>
              <a:buClr>
                <a:schemeClr val="accent2"/>
              </a:buClr>
              <a:buFont typeface="Arial" panose="020B0604020202020204" pitchFamily="34" charset="0"/>
              <a:buChar char="•"/>
            </a:pPr>
            <a:r>
              <a:rPr lang="zh-CN" altLang="en-US" dirty="0">
                <a:solidFill>
                  <a:schemeClr val="tx2"/>
                </a:solidFill>
                <a:latin typeface="微软雅黑" panose="020B0503020204020204" pitchFamily="34" charset="-122"/>
                <a:ea typeface="微软雅黑" panose="020B0503020204020204" pitchFamily="34" charset="-122"/>
                <a:cs typeface="+mn-ea"/>
              </a:rPr>
              <a:t>在未授权的情况下浏览敏感数据，包括工资记录和医疗信息等。</a:t>
            </a:r>
          </a:p>
          <a:p>
            <a:pPr marL="285750" indent="-285750">
              <a:lnSpc>
                <a:spcPct val="150000"/>
              </a:lnSpc>
              <a:buClr>
                <a:schemeClr val="accent2"/>
              </a:buClr>
              <a:buFont typeface="Arial" panose="020B0604020202020204" pitchFamily="34" charset="0"/>
              <a:buChar char="•"/>
            </a:pPr>
            <a:r>
              <a:rPr lang="zh-CN" altLang="en-US" dirty="0">
                <a:solidFill>
                  <a:schemeClr val="tx2"/>
                </a:solidFill>
                <a:latin typeface="微软雅黑" panose="020B0503020204020204" pitchFamily="34" charset="-122"/>
                <a:ea typeface="微软雅黑" panose="020B0503020204020204" pitchFamily="34" charset="-122"/>
                <a:cs typeface="+mn-ea"/>
              </a:rPr>
              <a:t>在工作站上运行数据包嗅探器来捕获用户名和密码。</a:t>
            </a:r>
          </a:p>
          <a:p>
            <a:pPr marL="285750" indent="-285750">
              <a:lnSpc>
                <a:spcPct val="150000"/>
              </a:lnSpc>
              <a:buClr>
                <a:schemeClr val="accent2"/>
              </a:buClr>
              <a:buFont typeface="Arial" panose="020B0604020202020204" pitchFamily="34" charset="0"/>
              <a:buChar char="•"/>
            </a:pPr>
            <a:r>
              <a:rPr lang="zh-CN" altLang="en-US" dirty="0">
                <a:solidFill>
                  <a:schemeClr val="tx2"/>
                </a:solidFill>
                <a:latin typeface="微软雅黑" panose="020B0503020204020204" pitchFamily="34" charset="-122"/>
                <a:ea typeface="微软雅黑" panose="020B0503020204020204" pitchFamily="34" charset="-122"/>
                <a:cs typeface="+mn-ea"/>
              </a:rPr>
              <a:t>利用匿名</a:t>
            </a:r>
            <a:r>
              <a:rPr lang="en-US" altLang="zh-CN" dirty="0">
                <a:solidFill>
                  <a:schemeClr val="tx2"/>
                </a:solidFill>
                <a:latin typeface="微软雅黑" panose="020B0503020204020204" pitchFamily="34" charset="-122"/>
                <a:ea typeface="微软雅黑" panose="020B0503020204020204" pitchFamily="34" charset="-122"/>
                <a:cs typeface="+mn-ea"/>
              </a:rPr>
              <a:t>FTP</a:t>
            </a:r>
            <a:r>
              <a:rPr lang="zh-CN" altLang="en-US" dirty="0">
                <a:solidFill>
                  <a:schemeClr val="tx2"/>
                </a:solidFill>
                <a:latin typeface="微软雅黑" panose="020B0503020204020204" pitchFamily="34" charset="-122"/>
                <a:ea typeface="微软雅黑" panose="020B0503020204020204" pitchFamily="34" charset="-122"/>
                <a:cs typeface="+mn-ea"/>
              </a:rPr>
              <a:t>服务器的权限错误</a:t>
            </a:r>
            <a:r>
              <a:rPr lang="en-US" altLang="zh-CN" dirty="0">
                <a:solidFill>
                  <a:schemeClr val="tx2"/>
                </a:solidFill>
                <a:latin typeface="微软雅黑" panose="020B0503020204020204" pitchFamily="34" charset="-122"/>
                <a:ea typeface="微软雅黑" panose="020B0503020204020204" pitchFamily="34" charset="-122"/>
                <a:cs typeface="+mn-ea"/>
              </a:rPr>
              <a:t>( </a:t>
            </a:r>
            <a:r>
              <a:rPr lang="en-US" altLang="zh-CN" dirty="0" err="1">
                <a:solidFill>
                  <a:schemeClr val="tx2"/>
                </a:solidFill>
                <a:latin typeface="微软雅黑" panose="020B0503020204020204" pitchFamily="34" charset="-122"/>
                <a:ea typeface="微软雅黑" panose="020B0503020204020204" pitchFamily="34" charset="-122"/>
                <a:cs typeface="+mn-ea"/>
              </a:rPr>
              <a:t>permIssion</a:t>
            </a:r>
            <a:r>
              <a:rPr lang="en-US" altLang="zh-CN" dirty="0">
                <a:solidFill>
                  <a:schemeClr val="tx2"/>
                </a:solidFill>
                <a:latin typeface="微软雅黑" panose="020B0503020204020204" pitchFamily="34" charset="-122"/>
                <a:ea typeface="微软雅黑" panose="020B0503020204020204" pitchFamily="34" charset="-122"/>
                <a:cs typeface="+mn-ea"/>
              </a:rPr>
              <a:t> error)</a:t>
            </a:r>
            <a:r>
              <a:rPr lang="zh-CN" altLang="en-US" dirty="0">
                <a:solidFill>
                  <a:schemeClr val="tx2"/>
                </a:solidFill>
                <a:latin typeface="微软雅黑" panose="020B0503020204020204" pitchFamily="34" charset="-122"/>
                <a:ea typeface="微软雅黑" panose="020B0503020204020204" pitchFamily="34" charset="-122"/>
                <a:cs typeface="+mn-ea"/>
              </a:rPr>
              <a:t>发送盗版的软件和音乐文件。</a:t>
            </a:r>
          </a:p>
          <a:p>
            <a:pPr marL="285750" indent="-285750">
              <a:lnSpc>
                <a:spcPct val="150000"/>
              </a:lnSpc>
              <a:buClr>
                <a:schemeClr val="accent2"/>
              </a:buClr>
              <a:buFont typeface="Arial" panose="020B0604020202020204" pitchFamily="34" charset="0"/>
              <a:buChar char="•"/>
            </a:pPr>
            <a:r>
              <a:rPr lang="zh-CN" altLang="en-US" dirty="0">
                <a:solidFill>
                  <a:schemeClr val="tx2"/>
                </a:solidFill>
                <a:latin typeface="微软雅黑" panose="020B0503020204020204" pitchFamily="34" charset="-122"/>
                <a:ea typeface="微软雅黑" panose="020B0503020204020204" pitchFamily="34" charset="-122"/>
                <a:cs typeface="+mn-ea"/>
              </a:rPr>
              <a:t>拨号到一个不安全的调制解调器，以获得内网的访问权限。</a:t>
            </a:r>
          </a:p>
          <a:p>
            <a:pPr marL="285750" indent="-285750">
              <a:lnSpc>
                <a:spcPct val="150000"/>
              </a:lnSpc>
              <a:buClr>
                <a:schemeClr val="accent2"/>
              </a:buClr>
              <a:buFont typeface="Arial" panose="020B0604020202020204" pitchFamily="34" charset="0"/>
              <a:buChar char="•"/>
            </a:pPr>
            <a:r>
              <a:rPr lang="zh-CN" altLang="en-US" dirty="0">
                <a:solidFill>
                  <a:schemeClr val="tx2"/>
                </a:solidFill>
                <a:latin typeface="微软雅黑" panose="020B0503020204020204" pitchFamily="34" charset="-122"/>
                <a:ea typeface="微软雅黑" panose="020B0503020204020204" pitchFamily="34" charset="-122"/>
                <a:cs typeface="+mn-ea"/>
              </a:rPr>
              <a:t>伪装成管理人员，呼叫帮助平台，重置该管理人员的电子邮件口令并学习新的口令。</a:t>
            </a:r>
          </a:p>
          <a:p>
            <a:pPr marL="285750" indent="-285750">
              <a:lnSpc>
                <a:spcPct val="150000"/>
              </a:lnSpc>
              <a:buClr>
                <a:schemeClr val="accent2"/>
              </a:buClr>
              <a:buFont typeface="Arial" panose="020B0604020202020204" pitchFamily="34" charset="0"/>
              <a:buChar char="•"/>
            </a:pPr>
            <a:r>
              <a:rPr lang="zh-CN" altLang="en-US" dirty="0">
                <a:solidFill>
                  <a:schemeClr val="tx2"/>
                </a:solidFill>
                <a:latin typeface="微软雅黑" panose="020B0503020204020204" pitchFamily="34" charset="-122"/>
                <a:ea typeface="微软雅黑" panose="020B0503020204020204" pitchFamily="34" charset="-122"/>
                <a:cs typeface="+mn-ea"/>
              </a:rPr>
              <a:t>在未授权的情况下使用一个无人值守的已登录的工作站。</a:t>
            </a:r>
          </a:p>
        </p:txBody>
      </p:sp>
      <p:pic>
        <p:nvPicPr>
          <p:cNvPr id="4" name="图片 3">
            <a:extLst>
              <a:ext uri="{FF2B5EF4-FFF2-40B4-BE49-F238E27FC236}">
                <a16:creationId xmlns:a16="http://schemas.microsoft.com/office/drawing/2014/main" xmlns="" id="{A01BF8B7-3C88-47A4-A0C1-3161FD07334C}"/>
              </a:ext>
            </a:extLst>
          </p:cNvPr>
          <p:cNvPicPr>
            <a:picLocks noChangeAspect="1"/>
          </p:cNvPicPr>
          <p:nvPr/>
        </p:nvPicPr>
        <p:blipFill>
          <a:blip r:embed="rId3"/>
          <a:stretch>
            <a:fillRect/>
          </a:stretch>
        </p:blipFill>
        <p:spPr>
          <a:xfrm>
            <a:off x="6372200" y="1537816"/>
            <a:ext cx="1656184" cy="1891184"/>
          </a:xfrm>
          <a:prstGeom prst="rect">
            <a:avLst/>
          </a:prstGeom>
        </p:spPr>
      </p:pic>
    </p:spTree>
    <p:extLst>
      <p:ext uri="{BB962C8B-B14F-4D97-AF65-F5344CB8AC3E}">
        <p14:creationId xmlns:p14="http://schemas.microsoft.com/office/powerpoint/2010/main" val="2056449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11.1 </a:t>
            </a:r>
            <a:r>
              <a:rPr lang="zh-CN" altLang="en-US" dirty="0">
                <a:latin typeface="楷体" panose="02010609060101010101" pitchFamily="49" charset="-122"/>
                <a:ea typeface="楷体" panose="02010609060101010101" pitchFamily="49" charset="-122"/>
              </a:rPr>
              <a:t>入侵者</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15</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179512" y="1178709"/>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入侵实例</a:t>
            </a:r>
            <a:endParaRPr lang="zh-CN" altLang="en-US" sz="2800" b="1" dirty="0">
              <a:solidFill>
                <a:schemeClr val="tx2">
                  <a:lumMod val="95000"/>
                  <a:lumOff val="5000"/>
                </a:schemeClr>
              </a:solidFill>
              <a:latin typeface="黑体" panose="02010609060101010101" pitchFamily="49" charset="-122"/>
              <a:ea typeface="黑体" panose="02010609060101010101" pitchFamily="49" charset="-122"/>
            </a:endParaRPr>
          </a:p>
        </p:txBody>
      </p:sp>
      <p:pic>
        <p:nvPicPr>
          <p:cNvPr id="7" name="图片 6">
            <a:extLst>
              <a:ext uri="{FF2B5EF4-FFF2-40B4-BE49-F238E27FC236}">
                <a16:creationId xmlns:a16="http://schemas.microsoft.com/office/drawing/2014/main" xmlns="" id="{9172C593-7DD9-4461-86F2-87495E3BA429}"/>
              </a:ext>
            </a:extLst>
          </p:cNvPr>
          <p:cNvPicPr>
            <a:picLocks noChangeAspect="1"/>
          </p:cNvPicPr>
          <p:nvPr/>
        </p:nvPicPr>
        <p:blipFill rotWithShape="1">
          <a:blip r:embed="rId3"/>
          <a:srcRect l="8219" r="6625" b="54427"/>
          <a:stretch/>
        </p:blipFill>
        <p:spPr>
          <a:xfrm>
            <a:off x="1" y="1844823"/>
            <a:ext cx="9036496" cy="4217495"/>
          </a:xfrm>
          <a:prstGeom prst="rect">
            <a:avLst/>
          </a:prstGeom>
        </p:spPr>
      </p:pic>
    </p:spTree>
    <p:extLst>
      <p:ext uri="{BB962C8B-B14F-4D97-AF65-F5344CB8AC3E}">
        <p14:creationId xmlns:p14="http://schemas.microsoft.com/office/powerpoint/2010/main" val="3671090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11.1 </a:t>
            </a:r>
            <a:r>
              <a:rPr lang="zh-CN" altLang="en-US" dirty="0">
                <a:latin typeface="楷体" panose="02010609060101010101" pitchFamily="49" charset="-122"/>
                <a:ea typeface="楷体" panose="02010609060101010101" pitchFamily="49" charset="-122"/>
              </a:rPr>
              <a:t>入侵者</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16</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179512" y="1085388"/>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入侵实例</a:t>
            </a:r>
            <a:endParaRPr lang="zh-CN" altLang="en-US" sz="2800" b="1" dirty="0">
              <a:solidFill>
                <a:schemeClr val="tx2">
                  <a:lumMod val="95000"/>
                  <a:lumOff val="5000"/>
                </a:schemeClr>
              </a:solidFill>
              <a:latin typeface="黑体" panose="02010609060101010101" pitchFamily="49" charset="-122"/>
              <a:ea typeface="黑体" panose="02010609060101010101" pitchFamily="49" charset="-122"/>
            </a:endParaRPr>
          </a:p>
        </p:txBody>
      </p:sp>
      <p:pic>
        <p:nvPicPr>
          <p:cNvPr id="7" name="图片 6">
            <a:extLst>
              <a:ext uri="{FF2B5EF4-FFF2-40B4-BE49-F238E27FC236}">
                <a16:creationId xmlns:a16="http://schemas.microsoft.com/office/drawing/2014/main" xmlns="" id="{9172C593-7DD9-4461-86F2-87495E3BA429}"/>
              </a:ext>
            </a:extLst>
          </p:cNvPr>
          <p:cNvPicPr>
            <a:picLocks noChangeAspect="1"/>
          </p:cNvPicPr>
          <p:nvPr/>
        </p:nvPicPr>
        <p:blipFill rotWithShape="1">
          <a:blip r:embed="rId3"/>
          <a:srcRect l="6817" t="45218" r="7785" b="1317"/>
          <a:stretch/>
        </p:blipFill>
        <p:spPr>
          <a:xfrm>
            <a:off x="0" y="1597272"/>
            <a:ext cx="9144704" cy="4994699"/>
          </a:xfrm>
          <a:prstGeom prst="rect">
            <a:avLst/>
          </a:prstGeom>
        </p:spPr>
      </p:pic>
    </p:spTree>
    <p:extLst>
      <p:ext uri="{BB962C8B-B14F-4D97-AF65-F5344CB8AC3E}">
        <p14:creationId xmlns:p14="http://schemas.microsoft.com/office/powerpoint/2010/main" val="1300513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11.2 </a:t>
            </a:r>
            <a:r>
              <a:rPr lang="zh-CN" altLang="en-US" dirty="0">
                <a:latin typeface="楷体" panose="02010609060101010101" pitchFamily="49" charset="-122"/>
                <a:ea typeface="楷体" panose="02010609060101010101" pitchFamily="49" charset="-122"/>
              </a:rPr>
              <a:t>入侵检测系统</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17</a:t>
            </a:fld>
            <a:endParaRPr lang="en-US" altLang="zh-CN"/>
          </a:p>
        </p:txBody>
      </p:sp>
      <p:sp>
        <p:nvSpPr>
          <p:cNvPr id="11" name="文本框 10">
            <a:extLst>
              <a:ext uri="{FF2B5EF4-FFF2-40B4-BE49-F238E27FC236}">
                <a16:creationId xmlns:a16="http://schemas.microsoft.com/office/drawing/2014/main" xmlns="" id="{39401B61-4F09-4C25-8350-4106E70AB0E7}"/>
              </a:ext>
            </a:extLst>
          </p:cNvPr>
          <p:cNvSpPr txBox="1"/>
          <p:nvPr/>
        </p:nvSpPr>
        <p:spPr>
          <a:xfrm>
            <a:off x="1706216" y="1661843"/>
            <a:ext cx="7056784" cy="64633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l">
              <a:buClr>
                <a:srgbClr val="C00000"/>
              </a:buClr>
            </a:pPr>
            <a:r>
              <a:rPr lang="en-US" altLang="zh-CN" sz="3600" dirty="0">
                <a:solidFill>
                  <a:schemeClr val="tx2"/>
                </a:solidFill>
                <a:latin typeface="黑体" panose="02010609060101010101" pitchFamily="49" charset="-122"/>
                <a:ea typeface="黑体" panose="02010609060101010101" pitchFamily="49" charset="-122"/>
              </a:rPr>
              <a:t>11.2 </a:t>
            </a:r>
            <a:r>
              <a:rPr lang="zh-CN" altLang="en-US" sz="3600" dirty="0">
                <a:solidFill>
                  <a:schemeClr val="tx2"/>
                </a:solidFill>
                <a:latin typeface="黑体" panose="02010609060101010101" pitchFamily="49" charset="-122"/>
                <a:ea typeface="黑体" panose="02010609060101010101" pitchFamily="49" charset="-122"/>
              </a:rPr>
              <a:t>入侵检测系统（</a:t>
            </a:r>
            <a:r>
              <a:rPr lang="en-US" altLang="zh-CN" sz="3600" dirty="0">
                <a:solidFill>
                  <a:schemeClr val="tx2"/>
                </a:solidFill>
                <a:latin typeface="黑体" panose="02010609060101010101" pitchFamily="49" charset="-122"/>
                <a:ea typeface="黑体" panose="02010609060101010101" pitchFamily="49" charset="-122"/>
              </a:rPr>
              <a:t>IDS</a:t>
            </a:r>
            <a:r>
              <a:rPr lang="zh-CN" altLang="en-US" sz="3600" dirty="0">
                <a:solidFill>
                  <a:schemeClr val="tx2"/>
                </a:solidFill>
                <a:latin typeface="黑体" panose="02010609060101010101" pitchFamily="49" charset="-122"/>
                <a:ea typeface="黑体" panose="02010609060101010101" pitchFamily="49" charset="-122"/>
              </a:rPr>
              <a:t>）</a:t>
            </a:r>
          </a:p>
        </p:txBody>
      </p:sp>
      <p:pic>
        <p:nvPicPr>
          <p:cNvPr id="2" name="图片 1">
            <a:extLst>
              <a:ext uri="{FF2B5EF4-FFF2-40B4-BE49-F238E27FC236}">
                <a16:creationId xmlns:a16="http://schemas.microsoft.com/office/drawing/2014/main" xmlns="" id="{D694F584-CBC2-4B65-9EC6-C12CC7E4F117}"/>
              </a:ext>
            </a:extLst>
          </p:cNvPr>
          <p:cNvPicPr>
            <a:picLocks noChangeAspect="1"/>
          </p:cNvPicPr>
          <p:nvPr/>
        </p:nvPicPr>
        <p:blipFill>
          <a:blip r:embed="rId3"/>
          <a:stretch>
            <a:fillRect/>
          </a:stretch>
        </p:blipFill>
        <p:spPr>
          <a:xfrm>
            <a:off x="2123728" y="2702398"/>
            <a:ext cx="4320480" cy="3495349"/>
          </a:xfrm>
          <a:prstGeom prst="rect">
            <a:avLst/>
          </a:prstGeom>
        </p:spPr>
      </p:pic>
    </p:spTree>
    <p:extLst>
      <p:ext uri="{BB962C8B-B14F-4D97-AF65-F5344CB8AC3E}">
        <p14:creationId xmlns:p14="http://schemas.microsoft.com/office/powerpoint/2010/main" val="1607412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11.2 </a:t>
            </a:r>
            <a:r>
              <a:rPr lang="zh-CN" altLang="en-US" dirty="0">
                <a:latin typeface="楷体" panose="02010609060101010101" pitchFamily="49" charset="-122"/>
                <a:ea typeface="楷体" panose="02010609060101010101" pitchFamily="49" charset="-122"/>
              </a:rPr>
              <a:t>入侵检测系统</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18</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相关概念</a:t>
            </a:r>
            <a:endParaRPr lang="zh-CN" altLang="en-US" sz="2800" b="1" dirty="0">
              <a:solidFill>
                <a:schemeClr val="tx2">
                  <a:lumMod val="95000"/>
                  <a:lumOff val="5000"/>
                </a:schemeClr>
              </a:solidFill>
              <a:latin typeface="黑体" panose="02010609060101010101" pitchFamily="49" charset="-122"/>
              <a:ea typeface="黑体" panose="02010609060101010101" pitchFamily="49" charset="-122"/>
            </a:endParaRPr>
          </a:p>
        </p:txBody>
      </p:sp>
      <p:sp>
        <p:nvSpPr>
          <p:cNvPr id="6" name="矩形: 圆角 5">
            <a:extLst>
              <a:ext uri="{FF2B5EF4-FFF2-40B4-BE49-F238E27FC236}">
                <a16:creationId xmlns:a16="http://schemas.microsoft.com/office/drawing/2014/main" xmlns="" id="{71CF8010-9B89-48E9-8409-2B951FDA8227}"/>
              </a:ext>
            </a:extLst>
          </p:cNvPr>
          <p:cNvSpPr/>
          <p:nvPr/>
        </p:nvSpPr>
        <p:spPr>
          <a:xfrm>
            <a:off x="1856532" y="2439231"/>
            <a:ext cx="6052452" cy="1597813"/>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一个安全事件或多个安全事件的组合构成一个安全事故</a:t>
            </a:r>
            <a:r>
              <a:rPr lang="en-US" altLang="zh-CN" sz="2000" dirty="0">
                <a:solidFill>
                  <a:schemeClr val="tx2">
                    <a:lumMod val="95000"/>
                    <a:lumOff val="5000"/>
                  </a:schemeClr>
                </a:solidFill>
                <a:latin typeface="黑体" panose="02010609060101010101" pitchFamily="49" charset="-122"/>
                <a:ea typeface="黑体" panose="02010609060101010101" pitchFamily="49" charset="-122"/>
              </a:rPr>
              <a:t>( security incident)</a:t>
            </a: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，在安全事故中入侵者在未经授权的情况下获取或尝试获取一个系统</a:t>
            </a:r>
            <a:r>
              <a:rPr lang="en-US" altLang="zh-CN" sz="2000" dirty="0">
                <a:solidFill>
                  <a:schemeClr val="tx2">
                    <a:lumMod val="95000"/>
                    <a:lumOff val="5000"/>
                  </a:schemeClr>
                </a:solidFill>
                <a:latin typeface="黑体" panose="02010609060101010101" pitchFamily="49" charset="-122"/>
                <a:ea typeface="黑体" panose="02010609060101010101" pitchFamily="49" charset="-122"/>
              </a:rPr>
              <a:t>(</a:t>
            </a: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或系统资源</a:t>
            </a:r>
            <a:r>
              <a:rPr lang="en-US" altLang="zh-CN" sz="2000" dirty="0">
                <a:solidFill>
                  <a:schemeClr val="tx2">
                    <a:lumMod val="95000"/>
                    <a:lumOff val="5000"/>
                  </a:schemeClr>
                </a:solidFill>
                <a:latin typeface="黑体" panose="02010609060101010101" pitchFamily="49" charset="-122"/>
                <a:ea typeface="黑体" panose="02010609060101010101" pitchFamily="49" charset="-122"/>
              </a:rPr>
              <a:t>)</a:t>
            </a: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的访问权。</a:t>
            </a:r>
          </a:p>
        </p:txBody>
      </p:sp>
      <p:sp>
        <p:nvSpPr>
          <p:cNvPr id="8" name="矩形: 圆角 7">
            <a:extLst>
              <a:ext uri="{FF2B5EF4-FFF2-40B4-BE49-F238E27FC236}">
                <a16:creationId xmlns:a16="http://schemas.microsoft.com/office/drawing/2014/main" xmlns="" id="{5D60B6A0-F15F-46D4-AAEC-6E895FD4AAC8}"/>
              </a:ext>
            </a:extLst>
          </p:cNvPr>
          <p:cNvSpPr/>
          <p:nvPr/>
        </p:nvSpPr>
        <p:spPr>
          <a:xfrm>
            <a:off x="1831504" y="4979044"/>
            <a:ext cx="6052452" cy="1306586"/>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一种监控并分析系统事件的安全服务，目标是发现未经授权而访问系统资源的尝试活动，并提供实时或近似实时的报警。</a:t>
            </a:r>
          </a:p>
        </p:txBody>
      </p:sp>
      <p:sp>
        <p:nvSpPr>
          <p:cNvPr id="9" name="矩形: 圆角 8">
            <a:extLst>
              <a:ext uri="{FF2B5EF4-FFF2-40B4-BE49-F238E27FC236}">
                <a16:creationId xmlns:a16="http://schemas.microsoft.com/office/drawing/2014/main" xmlns="" id="{6633179C-96BE-4E40-ACA0-B270B5F2535A}"/>
              </a:ext>
            </a:extLst>
          </p:cNvPr>
          <p:cNvSpPr/>
          <p:nvPr/>
        </p:nvSpPr>
        <p:spPr>
          <a:xfrm>
            <a:off x="1619672" y="4543491"/>
            <a:ext cx="1602904" cy="523221"/>
          </a:xfrm>
          <a:prstGeom prst="roundRect">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400" dirty="0">
                <a:solidFill>
                  <a:schemeClr val="bg1"/>
                </a:solidFill>
                <a:latin typeface="黑体" panose="02010609060101010101" pitchFamily="49" charset="-122"/>
                <a:ea typeface="黑体" panose="02010609060101010101" pitchFamily="49" charset="-122"/>
              </a:rPr>
              <a:t>入侵检测</a:t>
            </a:r>
          </a:p>
        </p:txBody>
      </p:sp>
      <p:sp>
        <p:nvSpPr>
          <p:cNvPr id="10" name="矩形: 圆角 9">
            <a:extLst>
              <a:ext uri="{FF2B5EF4-FFF2-40B4-BE49-F238E27FC236}">
                <a16:creationId xmlns:a16="http://schemas.microsoft.com/office/drawing/2014/main" xmlns="" id="{D3849104-F209-40DC-B07A-AB3A801590A7}"/>
              </a:ext>
            </a:extLst>
          </p:cNvPr>
          <p:cNvSpPr/>
          <p:nvPr/>
        </p:nvSpPr>
        <p:spPr>
          <a:xfrm>
            <a:off x="1625560" y="2027528"/>
            <a:ext cx="1602904" cy="523221"/>
          </a:xfrm>
          <a:prstGeom prst="roundRect">
            <a:avLst/>
          </a:prstGeom>
          <a:solidFill>
            <a:schemeClr val="accent2">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400" dirty="0">
                <a:solidFill>
                  <a:schemeClr val="bg1"/>
                </a:solidFill>
                <a:latin typeface="黑体" panose="02010609060101010101" pitchFamily="49" charset="-122"/>
                <a:ea typeface="黑体" panose="02010609060101010101" pitchFamily="49" charset="-122"/>
              </a:rPr>
              <a:t>安全入侵</a:t>
            </a:r>
          </a:p>
        </p:txBody>
      </p:sp>
      <p:pic>
        <p:nvPicPr>
          <p:cNvPr id="3" name="图片 2">
            <a:extLst>
              <a:ext uri="{FF2B5EF4-FFF2-40B4-BE49-F238E27FC236}">
                <a16:creationId xmlns:a16="http://schemas.microsoft.com/office/drawing/2014/main" xmlns="" id="{EFFCD1FF-EA71-4743-B09D-79E915364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72" y="5175137"/>
            <a:ext cx="914400" cy="914400"/>
          </a:xfrm>
          <a:prstGeom prst="rect">
            <a:avLst/>
          </a:prstGeom>
        </p:spPr>
      </p:pic>
      <p:pic>
        <p:nvPicPr>
          <p:cNvPr id="5" name="图片 4">
            <a:extLst>
              <a:ext uri="{FF2B5EF4-FFF2-40B4-BE49-F238E27FC236}">
                <a16:creationId xmlns:a16="http://schemas.microsoft.com/office/drawing/2014/main" xmlns="" id="{5C17F4F9-2BD2-4294-82E3-C8A084FC48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958" y="2604843"/>
            <a:ext cx="1335088" cy="1335088"/>
          </a:xfrm>
          <a:prstGeom prst="rect">
            <a:avLst/>
          </a:prstGeom>
        </p:spPr>
      </p:pic>
    </p:spTree>
    <p:extLst>
      <p:ext uri="{BB962C8B-B14F-4D97-AF65-F5344CB8AC3E}">
        <p14:creationId xmlns:p14="http://schemas.microsoft.com/office/powerpoint/2010/main" val="177722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11.2 </a:t>
            </a:r>
            <a:r>
              <a:rPr lang="zh-CN" altLang="en-US" dirty="0">
                <a:latin typeface="楷体" panose="02010609060101010101" pitchFamily="49" charset="-122"/>
                <a:ea typeface="楷体" panose="02010609060101010101" pitchFamily="49" charset="-122"/>
              </a:rPr>
              <a:t>入侵检测系统</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19</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入侵检测系统（</a:t>
            </a:r>
            <a:r>
              <a:rPr lang="en-US" altLang="zh-CN" sz="2800" b="1" dirty="0">
                <a:solidFill>
                  <a:schemeClr val="tx2"/>
                </a:solidFill>
                <a:latin typeface="黑体" panose="02010609060101010101" pitchFamily="49" charset="-122"/>
                <a:ea typeface="黑体" panose="02010609060101010101" pitchFamily="49" charset="-122"/>
              </a:rPr>
              <a:t>IDS</a:t>
            </a:r>
            <a:r>
              <a:rPr lang="zh-CN" altLang="en-US" sz="2800" b="1" dirty="0">
                <a:solidFill>
                  <a:schemeClr val="tx2"/>
                </a:solidFill>
                <a:latin typeface="黑体" panose="02010609060101010101" pitchFamily="49" charset="-122"/>
                <a:ea typeface="黑体" panose="02010609060101010101" pitchFamily="49" charset="-122"/>
              </a:rPr>
              <a:t>）</a:t>
            </a:r>
            <a:endParaRPr lang="zh-CN" altLang="en-US" sz="2800" b="1" dirty="0">
              <a:solidFill>
                <a:schemeClr val="tx2">
                  <a:lumMod val="95000"/>
                  <a:lumOff val="5000"/>
                </a:schemeClr>
              </a:solidFill>
              <a:latin typeface="黑体" panose="02010609060101010101" pitchFamily="49" charset="-122"/>
              <a:ea typeface="黑体" panose="02010609060101010101" pitchFamily="49" charset="-122"/>
            </a:endParaRPr>
          </a:p>
        </p:txBody>
      </p:sp>
      <p:sp>
        <p:nvSpPr>
          <p:cNvPr id="14" name="矩形: 圆角 13">
            <a:extLst>
              <a:ext uri="{FF2B5EF4-FFF2-40B4-BE49-F238E27FC236}">
                <a16:creationId xmlns:a16="http://schemas.microsoft.com/office/drawing/2014/main" xmlns="" id="{AFEFB1C3-83DB-43A0-817D-D2DCB666BD48}"/>
              </a:ext>
            </a:extLst>
          </p:cNvPr>
          <p:cNvSpPr/>
          <p:nvPr/>
        </p:nvSpPr>
        <p:spPr>
          <a:xfrm>
            <a:off x="863588" y="1811043"/>
            <a:ext cx="7416824" cy="1008224"/>
          </a:xfrm>
          <a:prstGeom prst="roundRect">
            <a:avLst/>
          </a:prstGeom>
          <a:solidFill>
            <a:schemeClr val="accent4">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400" dirty="0">
                <a:solidFill>
                  <a:schemeClr val="tx2">
                    <a:lumMod val="95000"/>
                    <a:lumOff val="5000"/>
                  </a:schemeClr>
                </a:solidFill>
                <a:latin typeface="黑体" panose="02010609060101010101" pitchFamily="49" charset="-122"/>
                <a:ea typeface="黑体" panose="02010609060101010101" pitchFamily="49" charset="-122"/>
              </a:rPr>
              <a:t>进行入侵检测的软件与硬件的组合便是入侵检测系统（</a:t>
            </a:r>
            <a:r>
              <a:rPr lang="en-US" altLang="zh-CN" sz="2400" dirty="0">
                <a:solidFill>
                  <a:schemeClr val="tx2">
                    <a:lumMod val="95000"/>
                    <a:lumOff val="5000"/>
                  </a:schemeClr>
                </a:solidFill>
                <a:latin typeface="黑体" panose="02010609060101010101" pitchFamily="49" charset="-122"/>
                <a:ea typeface="黑体" panose="02010609060101010101" pitchFamily="49" charset="-122"/>
              </a:rPr>
              <a:t>IDS : Intrusion Detection System </a:t>
            </a:r>
            <a:r>
              <a:rPr lang="zh-CN" altLang="en-US" sz="2400" dirty="0">
                <a:solidFill>
                  <a:schemeClr val="tx2">
                    <a:lumMod val="95000"/>
                    <a:lumOff val="5000"/>
                  </a:schemeClr>
                </a:solidFill>
                <a:latin typeface="黑体" panose="02010609060101010101" pitchFamily="49" charset="-122"/>
                <a:ea typeface="黑体" panose="02010609060101010101" pitchFamily="49" charset="-122"/>
              </a:rPr>
              <a:t>）</a:t>
            </a:r>
            <a:endParaRPr lang="en-US" altLang="zh-CN" sz="2400" dirty="0">
              <a:solidFill>
                <a:schemeClr val="tx2">
                  <a:lumMod val="95000"/>
                  <a:lumOff val="5000"/>
                </a:schemeClr>
              </a:solidFill>
              <a:latin typeface="黑体" panose="02010609060101010101" pitchFamily="49" charset="-122"/>
              <a:ea typeface="黑体" panose="02010609060101010101" pitchFamily="49" charset="-122"/>
            </a:endParaRPr>
          </a:p>
        </p:txBody>
      </p:sp>
      <p:sp>
        <p:nvSpPr>
          <p:cNvPr id="3" name="文本框 2">
            <a:extLst>
              <a:ext uri="{FF2B5EF4-FFF2-40B4-BE49-F238E27FC236}">
                <a16:creationId xmlns:a16="http://schemas.microsoft.com/office/drawing/2014/main" xmlns="" id="{1F4A3059-4E94-4CA8-AEBA-F5397A13028B}"/>
              </a:ext>
            </a:extLst>
          </p:cNvPr>
          <p:cNvSpPr txBox="1"/>
          <p:nvPr/>
        </p:nvSpPr>
        <p:spPr>
          <a:xfrm>
            <a:off x="1619672" y="3241327"/>
            <a:ext cx="5665092" cy="40011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l">
              <a:buClr>
                <a:srgbClr val="C00000"/>
              </a:buClr>
            </a:pPr>
            <a:r>
              <a:rPr lang="zh-CN" altLang="en-US" sz="2000" dirty="0">
                <a:solidFill>
                  <a:schemeClr val="tx2"/>
                </a:solidFill>
                <a:latin typeface="黑体" panose="02010609060101010101" pitchFamily="49" charset="-122"/>
                <a:ea typeface="黑体" panose="02010609060101010101" pitchFamily="49" charset="-122"/>
              </a:rPr>
              <a:t>我们已经有了防火墙，为什么还需要</a:t>
            </a:r>
            <a:r>
              <a:rPr lang="en-US" altLang="zh-CN" sz="2000" dirty="0">
                <a:solidFill>
                  <a:schemeClr val="tx2"/>
                </a:solidFill>
                <a:latin typeface="黑体" panose="02010609060101010101" pitchFamily="49" charset="-122"/>
                <a:ea typeface="黑体" panose="02010609060101010101" pitchFamily="49" charset="-122"/>
              </a:rPr>
              <a:t>IDS</a:t>
            </a:r>
            <a:r>
              <a:rPr lang="zh-CN" altLang="en-US" sz="2000" dirty="0">
                <a:solidFill>
                  <a:schemeClr val="tx2"/>
                </a:solidFill>
                <a:latin typeface="黑体" panose="02010609060101010101" pitchFamily="49" charset="-122"/>
                <a:ea typeface="黑体" panose="02010609060101010101" pitchFamily="49" charset="-122"/>
              </a:rPr>
              <a:t>？</a:t>
            </a:r>
          </a:p>
        </p:txBody>
      </p:sp>
      <p:pic>
        <p:nvPicPr>
          <p:cNvPr id="5" name="图片 4">
            <a:extLst>
              <a:ext uri="{FF2B5EF4-FFF2-40B4-BE49-F238E27FC236}">
                <a16:creationId xmlns:a16="http://schemas.microsoft.com/office/drawing/2014/main" xmlns="" id="{C696C278-03DE-47CB-B085-9B72FF3C5D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01671" y="2917416"/>
            <a:ext cx="918001" cy="1047933"/>
          </a:xfrm>
          <a:prstGeom prst="rect">
            <a:avLst/>
          </a:prstGeom>
          <a:ln>
            <a:noFill/>
          </a:ln>
          <a:effectLst>
            <a:softEdge rad="112500"/>
          </a:effectLst>
        </p:spPr>
      </p:pic>
      <p:sp>
        <p:nvSpPr>
          <p:cNvPr id="17" name="矩形: 圆角 16">
            <a:extLst>
              <a:ext uri="{FF2B5EF4-FFF2-40B4-BE49-F238E27FC236}">
                <a16:creationId xmlns:a16="http://schemas.microsoft.com/office/drawing/2014/main" xmlns="" id="{95E6DCC9-6C3E-43C1-8CC6-F6C24A633875}"/>
              </a:ext>
            </a:extLst>
          </p:cNvPr>
          <p:cNvSpPr/>
          <p:nvPr/>
        </p:nvSpPr>
        <p:spPr>
          <a:xfrm>
            <a:off x="304800" y="4063496"/>
            <a:ext cx="4353323" cy="2499885"/>
          </a:xfrm>
          <a:prstGeom prst="roundRect">
            <a:avLst/>
          </a:prstGeom>
          <a:noFill/>
          <a:ln w="38100">
            <a:solidFill>
              <a:schemeClr val="accent4">
                <a:lumMod val="40000"/>
                <a:lumOff val="6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nSpc>
                <a:spcPct val="150000"/>
              </a:lnSpc>
            </a:pPr>
            <a:r>
              <a:rPr lang="zh-CN" altLang="en-US" sz="2400" dirty="0">
                <a:solidFill>
                  <a:schemeClr val="tx2">
                    <a:lumMod val="95000"/>
                    <a:lumOff val="5000"/>
                  </a:schemeClr>
                </a:solidFill>
                <a:latin typeface="黑体" panose="02010609060101010101" pitchFamily="49" charset="-122"/>
                <a:ea typeface="黑体" panose="02010609060101010101" pitchFamily="49" charset="-122"/>
              </a:rPr>
              <a:t>防火墙的不足：</a:t>
            </a:r>
            <a:endParaRPr lang="en-US" altLang="zh-CN" sz="2400" dirty="0">
              <a:solidFill>
                <a:schemeClr val="tx2">
                  <a:lumMod val="95000"/>
                  <a:lumOff val="5000"/>
                </a:schemeClr>
              </a:solidFill>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是网络边界的设备</a:t>
            </a:r>
          </a:p>
          <a:p>
            <a:pPr marL="342900" indent="-342900">
              <a:lnSpc>
                <a:spcPct val="150000"/>
              </a:lnSpc>
              <a:buFont typeface="Arial" panose="020B0604020202020204" pitchFamily="34" charset="0"/>
              <a:buChar char="•"/>
            </a:pP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自身可以被攻破</a:t>
            </a:r>
          </a:p>
          <a:p>
            <a:pPr marL="342900" indent="-342900">
              <a:lnSpc>
                <a:spcPct val="150000"/>
              </a:lnSpc>
              <a:buFont typeface="Arial" panose="020B0604020202020204" pitchFamily="34" charset="0"/>
              <a:buChar char="•"/>
            </a:pP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对某些攻击保护很弱</a:t>
            </a:r>
          </a:p>
          <a:p>
            <a:pPr marL="342900" indent="-342900">
              <a:lnSpc>
                <a:spcPct val="150000"/>
              </a:lnSpc>
              <a:buFont typeface="Arial" panose="020B0604020202020204" pitchFamily="34" charset="0"/>
              <a:buChar char="•"/>
            </a:pP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不是所有的威胁来自防火墙外部</a:t>
            </a:r>
          </a:p>
        </p:txBody>
      </p:sp>
      <p:pic>
        <p:nvPicPr>
          <p:cNvPr id="15" name="图片 14">
            <a:extLst>
              <a:ext uri="{FF2B5EF4-FFF2-40B4-BE49-F238E27FC236}">
                <a16:creationId xmlns:a16="http://schemas.microsoft.com/office/drawing/2014/main" xmlns="" id="{9179F355-472A-4C7F-8F4B-FA8C33D2BF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176" y="4225896"/>
            <a:ext cx="1080120" cy="1080120"/>
          </a:xfrm>
          <a:prstGeom prst="rect">
            <a:avLst/>
          </a:prstGeom>
        </p:spPr>
      </p:pic>
      <p:sp>
        <p:nvSpPr>
          <p:cNvPr id="20" name="矩形: 圆角 19">
            <a:extLst>
              <a:ext uri="{FF2B5EF4-FFF2-40B4-BE49-F238E27FC236}">
                <a16:creationId xmlns:a16="http://schemas.microsoft.com/office/drawing/2014/main" xmlns="" id="{ECF9A48C-CB1A-40BF-8C1B-88A59FBE542A}"/>
              </a:ext>
            </a:extLst>
          </p:cNvPr>
          <p:cNvSpPr/>
          <p:nvPr/>
        </p:nvSpPr>
        <p:spPr>
          <a:xfrm>
            <a:off x="4930933" y="4091844"/>
            <a:ext cx="3816043" cy="1907619"/>
          </a:xfrm>
          <a:prstGeom prst="roundRect">
            <a:avLst/>
          </a:prstGeom>
          <a:noFill/>
          <a:ln w="38100">
            <a:solidFill>
              <a:schemeClr val="accent2">
                <a:lumMod val="40000"/>
                <a:lumOff val="6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nSpc>
                <a:spcPct val="150000"/>
              </a:lnSpc>
            </a:pPr>
            <a:r>
              <a:rPr lang="zh-CN" altLang="en-US" sz="2400" dirty="0">
                <a:solidFill>
                  <a:schemeClr val="tx2">
                    <a:lumMod val="95000"/>
                    <a:lumOff val="5000"/>
                  </a:schemeClr>
                </a:solidFill>
                <a:latin typeface="黑体" panose="02010609060101010101" pitchFamily="49" charset="-122"/>
                <a:ea typeface="黑体" panose="02010609060101010101" pitchFamily="49" charset="-122"/>
              </a:rPr>
              <a:t>另一方面，入侵很容易：</a:t>
            </a:r>
            <a:endParaRPr lang="en-US" altLang="zh-CN" sz="2400" dirty="0">
              <a:solidFill>
                <a:schemeClr val="tx2">
                  <a:lumMod val="95000"/>
                  <a:lumOff val="5000"/>
                </a:schemeClr>
              </a:solidFill>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入侵教程随处可见</a:t>
            </a:r>
          </a:p>
          <a:p>
            <a:pPr marL="342900" indent="-342900">
              <a:lnSpc>
                <a:spcPct val="150000"/>
              </a:lnSpc>
              <a:buFont typeface="Arial" panose="020B0604020202020204" pitchFamily="34" charset="0"/>
              <a:buChar char="•"/>
            </a:pP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各种工具唾手可得</a:t>
            </a:r>
          </a:p>
        </p:txBody>
      </p:sp>
      <p:pic>
        <p:nvPicPr>
          <p:cNvPr id="18" name="图片 17">
            <a:extLst>
              <a:ext uri="{FF2B5EF4-FFF2-40B4-BE49-F238E27FC236}">
                <a16:creationId xmlns:a16="http://schemas.microsoft.com/office/drawing/2014/main" xmlns="" id="{B31BB782-F95F-4B1A-A6BD-AA7055B2E5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2499" y="4783617"/>
            <a:ext cx="1044797" cy="1044797"/>
          </a:xfrm>
          <a:prstGeom prst="rect">
            <a:avLst/>
          </a:prstGeom>
        </p:spPr>
      </p:pic>
    </p:spTree>
    <p:extLst>
      <p:ext uri="{BB962C8B-B14F-4D97-AF65-F5344CB8AC3E}">
        <p14:creationId xmlns:p14="http://schemas.microsoft.com/office/powerpoint/2010/main" val="291614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p:bldP spid="17" grpId="0" animBg="1"/>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11.1 </a:t>
            </a:r>
            <a:r>
              <a:rPr lang="zh-CN" altLang="en-US" dirty="0">
                <a:latin typeface="楷体" panose="02010609060101010101" pitchFamily="49" charset="-122"/>
                <a:ea typeface="楷体" panose="02010609060101010101" pitchFamily="49" charset="-122"/>
              </a:rPr>
              <a:t>入侵者</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2</a:t>
            </a:fld>
            <a:endParaRPr lang="en-US" altLang="zh-CN"/>
          </a:p>
        </p:txBody>
      </p:sp>
      <p:sp>
        <p:nvSpPr>
          <p:cNvPr id="2" name="文本框 1">
            <a:extLst>
              <a:ext uri="{FF2B5EF4-FFF2-40B4-BE49-F238E27FC236}">
                <a16:creationId xmlns:a16="http://schemas.microsoft.com/office/drawing/2014/main" xmlns="" id="{4FA01F31-2AC3-4A98-8A4C-9DCA39301123}"/>
              </a:ext>
            </a:extLst>
          </p:cNvPr>
          <p:cNvSpPr txBox="1"/>
          <p:nvPr/>
        </p:nvSpPr>
        <p:spPr>
          <a:xfrm>
            <a:off x="1259632" y="1791696"/>
            <a:ext cx="7056784" cy="64633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l">
              <a:buClr>
                <a:srgbClr val="C00000"/>
              </a:buClr>
            </a:pPr>
            <a:r>
              <a:rPr lang="en-US" altLang="zh-CN" sz="3600" dirty="0">
                <a:solidFill>
                  <a:schemeClr val="tx2"/>
                </a:solidFill>
                <a:latin typeface="黑体" panose="02010609060101010101" pitchFamily="49" charset="-122"/>
                <a:ea typeface="黑体" panose="02010609060101010101" pitchFamily="49" charset="-122"/>
              </a:rPr>
              <a:t>11.1 </a:t>
            </a:r>
            <a:r>
              <a:rPr lang="zh-CN" altLang="en-US" sz="3600" dirty="0">
                <a:solidFill>
                  <a:schemeClr val="tx2"/>
                </a:solidFill>
                <a:latin typeface="黑体" panose="02010609060101010101" pitchFamily="49" charset="-122"/>
                <a:ea typeface="黑体" panose="02010609060101010101" pitchFamily="49" charset="-122"/>
              </a:rPr>
              <a:t>知己知彼</a:t>
            </a:r>
            <a:r>
              <a:rPr lang="en-US" altLang="zh-CN" sz="3600" dirty="0">
                <a:solidFill>
                  <a:schemeClr val="tx2"/>
                </a:solidFill>
                <a:latin typeface="黑体" panose="02010609060101010101" pitchFamily="49" charset="-122"/>
                <a:ea typeface="黑体" panose="02010609060101010101" pitchFamily="49" charset="-122"/>
              </a:rPr>
              <a:t>——</a:t>
            </a:r>
            <a:r>
              <a:rPr lang="zh-CN" altLang="en-US" sz="3600" dirty="0">
                <a:solidFill>
                  <a:schemeClr val="tx2"/>
                </a:solidFill>
                <a:latin typeface="黑体" panose="02010609060101010101" pitchFamily="49" charset="-122"/>
                <a:ea typeface="黑体" panose="02010609060101010101" pitchFamily="49" charset="-122"/>
              </a:rPr>
              <a:t>入侵者简介</a:t>
            </a:r>
          </a:p>
        </p:txBody>
      </p:sp>
      <p:pic>
        <p:nvPicPr>
          <p:cNvPr id="4" name="图片 3">
            <a:extLst>
              <a:ext uri="{FF2B5EF4-FFF2-40B4-BE49-F238E27FC236}">
                <a16:creationId xmlns:a16="http://schemas.microsoft.com/office/drawing/2014/main" xmlns="" id="{7EA72FB6-C885-4E20-A85B-5EDB398BC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639" y="2948617"/>
            <a:ext cx="5702722" cy="3268505"/>
          </a:xfrm>
          <a:prstGeom prst="rect">
            <a:avLst/>
          </a:prstGeom>
        </p:spPr>
      </p:pic>
    </p:spTree>
    <p:extLst>
      <p:ext uri="{BB962C8B-B14F-4D97-AF65-F5344CB8AC3E}">
        <p14:creationId xmlns:p14="http://schemas.microsoft.com/office/powerpoint/2010/main" val="3922356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11.2 </a:t>
            </a:r>
            <a:r>
              <a:rPr lang="zh-CN" altLang="en-US" dirty="0">
                <a:latin typeface="楷体" panose="02010609060101010101" pitchFamily="49" charset="-122"/>
                <a:ea typeface="楷体" panose="02010609060101010101" pitchFamily="49" charset="-122"/>
              </a:rPr>
              <a:t>入侵检测系统</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20</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网络安全工具的特点</a:t>
            </a:r>
          </a:p>
        </p:txBody>
      </p:sp>
      <p:graphicFrame>
        <p:nvGraphicFramePr>
          <p:cNvPr id="12" name="Table 83">
            <a:extLst>
              <a:ext uri="{FF2B5EF4-FFF2-40B4-BE49-F238E27FC236}">
                <a16:creationId xmlns:a16="http://schemas.microsoft.com/office/drawing/2014/main" xmlns="" id="{645B7E46-7E2E-4A53-A312-4F587378A4EC}"/>
              </a:ext>
            </a:extLst>
          </p:cNvPr>
          <p:cNvGraphicFramePr/>
          <p:nvPr>
            <p:extLst>
              <p:ext uri="{D42A27DB-BD31-4B8C-83A1-F6EECF244321}">
                <p14:modId xmlns:p14="http://schemas.microsoft.com/office/powerpoint/2010/main" val="3506200506"/>
              </p:ext>
            </p:extLst>
          </p:nvPr>
        </p:nvGraphicFramePr>
        <p:xfrm>
          <a:off x="377096" y="2060848"/>
          <a:ext cx="8153400" cy="4166431"/>
        </p:xfrm>
        <a:graphic>
          <a:graphicData uri="http://schemas.openxmlformats.org/drawingml/2006/table">
            <a:tbl>
              <a:tblPr/>
              <a:tblGrid>
                <a:gridCol w="1447800">
                  <a:extLst>
                    <a:ext uri="{9D8B030D-6E8A-4147-A177-3AD203B41FA5}">
                      <a16:colId xmlns:a16="http://schemas.microsoft.com/office/drawing/2014/main" xmlns="" val="20000"/>
                    </a:ext>
                  </a:extLst>
                </a:gridCol>
                <a:gridCol w="3429000">
                  <a:extLst>
                    <a:ext uri="{9D8B030D-6E8A-4147-A177-3AD203B41FA5}">
                      <a16:colId xmlns:a16="http://schemas.microsoft.com/office/drawing/2014/main" xmlns="" val="20001"/>
                    </a:ext>
                  </a:extLst>
                </a:gridCol>
                <a:gridCol w="3276600">
                  <a:extLst>
                    <a:ext uri="{9D8B030D-6E8A-4147-A177-3AD203B41FA5}">
                      <a16:colId xmlns:a16="http://schemas.microsoft.com/office/drawing/2014/main" xmlns="" val="20002"/>
                    </a:ext>
                  </a:extLst>
                </a:gridCol>
              </a:tblGrid>
              <a:tr h="501660">
                <a:tc>
                  <a:txBody>
                    <a:bodyPr/>
                    <a:lstStyle/>
                    <a:p>
                      <a:pPr algn="l">
                        <a:tabLst>
                          <a:tab pos="1790700" algn="l"/>
                        </a:tabLst>
                        <a:defRPr sz="2000"/>
                      </a:pPr>
                      <a:endParaRPr dirty="0">
                        <a:solidFill>
                          <a:schemeClr val="tx2"/>
                        </a:solidFill>
                        <a:latin typeface="黑体" panose="02010609060101010101" pitchFamily="49" charset="-122"/>
                        <a:ea typeface="黑体" panose="02010609060101010101" pitchFamily="49" charset="-122"/>
                      </a:endParaRPr>
                    </a:p>
                  </a:txBody>
                  <a:tcPr marL="45720" marR="45720" horzOverflow="overflow">
                    <a:lnL w="28575">
                      <a:solidFill>
                        <a:srgbClr val="007A77"/>
                      </a:solidFill>
                    </a:lnL>
                    <a:lnR w="12700">
                      <a:solidFill>
                        <a:srgbClr val="007A77"/>
                      </a:solidFill>
                    </a:lnR>
                    <a:lnT w="28575">
                      <a:solidFill>
                        <a:srgbClr val="007A77"/>
                      </a:solidFill>
                    </a:lnT>
                    <a:lnB w="12700">
                      <a:solidFill>
                        <a:srgbClr val="007A77"/>
                      </a:solidFill>
                    </a:lnB>
                    <a:noFill/>
                  </a:tcPr>
                </a:tc>
                <a:tc>
                  <a:txBody>
                    <a:bodyPr/>
                    <a:lstStyle/>
                    <a:p>
                      <a:pPr algn="ctr">
                        <a:tabLst>
                          <a:tab pos="1790700" algn="l"/>
                        </a:tabLst>
                        <a:defRPr sz="2000" b="1"/>
                      </a:pPr>
                      <a:r>
                        <a:rPr b="1" dirty="0" err="1">
                          <a:solidFill>
                            <a:schemeClr val="tx2"/>
                          </a:solidFill>
                          <a:latin typeface="黑体" panose="02010609060101010101" pitchFamily="49" charset="-122"/>
                          <a:ea typeface="黑体" panose="02010609060101010101" pitchFamily="49" charset="-122"/>
                          <a:cs typeface="宋体"/>
                          <a:sym typeface="宋体"/>
                        </a:rPr>
                        <a:t>优点</a:t>
                      </a:r>
                      <a:endParaRPr b="1" dirty="0">
                        <a:solidFill>
                          <a:schemeClr val="tx2"/>
                        </a:solidFill>
                        <a:latin typeface="黑体" panose="02010609060101010101" pitchFamily="49" charset="-122"/>
                        <a:ea typeface="黑体" panose="02010609060101010101" pitchFamily="49" charset="-122"/>
                        <a:cs typeface="宋体"/>
                        <a:sym typeface="宋体"/>
                      </a:endParaRPr>
                    </a:p>
                  </a:txBody>
                  <a:tcPr marL="45720" marR="45720" horzOverflow="overflow">
                    <a:lnL w="12700">
                      <a:solidFill>
                        <a:srgbClr val="007A77"/>
                      </a:solidFill>
                    </a:lnL>
                    <a:lnR w="12700">
                      <a:solidFill>
                        <a:srgbClr val="007A77"/>
                      </a:solidFill>
                    </a:lnR>
                    <a:lnT w="28575">
                      <a:solidFill>
                        <a:srgbClr val="007A77"/>
                      </a:solidFill>
                    </a:lnT>
                    <a:lnB w="12700">
                      <a:solidFill>
                        <a:srgbClr val="007A77"/>
                      </a:solidFill>
                    </a:lnB>
                    <a:noFill/>
                  </a:tcPr>
                </a:tc>
                <a:tc>
                  <a:txBody>
                    <a:bodyPr/>
                    <a:lstStyle/>
                    <a:p>
                      <a:pPr algn="ctr">
                        <a:tabLst>
                          <a:tab pos="1790700" algn="l"/>
                        </a:tabLst>
                        <a:defRPr sz="2000" b="1"/>
                      </a:pPr>
                      <a:r>
                        <a:rPr b="1" dirty="0" err="1">
                          <a:solidFill>
                            <a:schemeClr val="tx2"/>
                          </a:solidFill>
                          <a:latin typeface="黑体" panose="02010609060101010101" pitchFamily="49" charset="-122"/>
                          <a:ea typeface="黑体" panose="02010609060101010101" pitchFamily="49" charset="-122"/>
                          <a:cs typeface="宋体"/>
                          <a:sym typeface="宋体"/>
                        </a:rPr>
                        <a:t>局限性</a:t>
                      </a:r>
                      <a:endParaRPr b="1" dirty="0">
                        <a:solidFill>
                          <a:schemeClr val="tx2"/>
                        </a:solidFill>
                        <a:latin typeface="黑体" panose="02010609060101010101" pitchFamily="49" charset="-122"/>
                        <a:ea typeface="黑体" panose="02010609060101010101" pitchFamily="49" charset="-122"/>
                        <a:cs typeface="宋体"/>
                        <a:sym typeface="宋体"/>
                      </a:endParaRPr>
                    </a:p>
                  </a:txBody>
                  <a:tcPr marL="45720" marR="45720" horzOverflow="overflow">
                    <a:lnL w="12700">
                      <a:solidFill>
                        <a:srgbClr val="007A77"/>
                      </a:solidFill>
                    </a:lnL>
                    <a:lnR w="28575">
                      <a:solidFill>
                        <a:srgbClr val="007A77"/>
                      </a:solidFill>
                    </a:lnR>
                    <a:lnT w="28575">
                      <a:solidFill>
                        <a:srgbClr val="007A77"/>
                      </a:solidFill>
                    </a:lnT>
                    <a:lnB w="12700">
                      <a:solidFill>
                        <a:srgbClr val="007A77"/>
                      </a:solidFill>
                    </a:lnB>
                    <a:noFill/>
                  </a:tcPr>
                </a:tc>
                <a:extLst>
                  <a:ext uri="{0D108BD9-81ED-4DB2-BD59-A6C34878D82A}">
                    <a16:rowId xmlns:a16="http://schemas.microsoft.com/office/drawing/2014/main" xmlns="" val="10000"/>
                  </a:ext>
                </a:extLst>
              </a:tr>
              <a:tr h="501660">
                <a:tc>
                  <a:txBody>
                    <a:bodyPr/>
                    <a:lstStyle/>
                    <a:p>
                      <a:pPr algn="ctr">
                        <a:tabLst>
                          <a:tab pos="1790700" algn="l"/>
                        </a:tabLst>
                        <a:defRPr sz="2000" b="1"/>
                      </a:pPr>
                      <a:r>
                        <a:rPr b="0" dirty="0" err="1">
                          <a:solidFill>
                            <a:schemeClr val="tx2"/>
                          </a:solidFill>
                          <a:latin typeface="黑体" panose="02010609060101010101" pitchFamily="49" charset="-122"/>
                          <a:ea typeface="黑体" panose="02010609060101010101" pitchFamily="49" charset="-122"/>
                          <a:cs typeface="宋体"/>
                          <a:sym typeface="宋体"/>
                        </a:rPr>
                        <a:t>防火墙</a:t>
                      </a:r>
                      <a:endParaRPr b="0" dirty="0">
                        <a:solidFill>
                          <a:schemeClr val="tx2"/>
                        </a:solidFill>
                        <a:latin typeface="黑体" panose="02010609060101010101" pitchFamily="49" charset="-122"/>
                        <a:ea typeface="黑体" panose="02010609060101010101" pitchFamily="49" charset="-122"/>
                        <a:cs typeface="宋体"/>
                        <a:sym typeface="宋体"/>
                      </a:endParaRPr>
                    </a:p>
                  </a:txBody>
                  <a:tcPr marL="45720" marR="45720" horzOverflow="overflow">
                    <a:lnL w="28575">
                      <a:solidFill>
                        <a:srgbClr val="007A77"/>
                      </a:solidFill>
                    </a:lnL>
                    <a:lnR w="12700">
                      <a:solidFill>
                        <a:srgbClr val="007A77"/>
                      </a:solidFill>
                    </a:lnR>
                    <a:lnT w="12700">
                      <a:solidFill>
                        <a:srgbClr val="007A77"/>
                      </a:solidFill>
                    </a:lnT>
                    <a:lnB w="12700">
                      <a:solidFill>
                        <a:srgbClr val="007A77"/>
                      </a:solidFill>
                    </a:lnB>
                    <a:noFill/>
                  </a:tcPr>
                </a:tc>
                <a:tc>
                  <a:txBody>
                    <a:bodyPr/>
                    <a:lstStyle/>
                    <a:p>
                      <a:pPr algn="l">
                        <a:tabLst>
                          <a:tab pos="1790700" algn="l"/>
                        </a:tabLst>
                        <a:defRPr sz="2000" b="1"/>
                      </a:pPr>
                      <a:r>
                        <a:rPr b="0">
                          <a:solidFill>
                            <a:schemeClr val="tx2"/>
                          </a:solidFill>
                          <a:latin typeface="黑体" panose="02010609060101010101" pitchFamily="49" charset="-122"/>
                          <a:ea typeface="黑体" panose="02010609060101010101" pitchFamily="49" charset="-122"/>
                          <a:cs typeface="宋体"/>
                          <a:sym typeface="宋体"/>
                        </a:rPr>
                        <a:t>可简化网络管理，产品成熟</a:t>
                      </a:r>
                    </a:p>
                  </a:txBody>
                  <a:tcPr marL="45720" marR="45720" horzOverflow="overflow">
                    <a:lnL w="12700">
                      <a:solidFill>
                        <a:srgbClr val="007A77"/>
                      </a:solidFill>
                    </a:lnL>
                    <a:lnR w="12700">
                      <a:solidFill>
                        <a:srgbClr val="007A77"/>
                      </a:solidFill>
                    </a:lnR>
                    <a:lnT w="12700">
                      <a:solidFill>
                        <a:srgbClr val="007A77"/>
                      </a:solidFill>
                    </a:lnT>
                    <a:lnB w="12700">
                      <a:solidFill>
                        <a:srgbClr val="007A77"/>
                      </a:solidFill>
                    </a:lnB>
                    <a:noFill/>
                  </a:tcPr>
                </a:tc>
                <a:tc>
                  <a:txBody>
                    <a:bodyPr/>
                    <a:lstStyle/>
                    <a:p>
                      <a:pPr algn="l">
                        <a:tabLst>
                          <a:tab pos="1790700" algn="l"/>
                        </a:tabLst>
                        <a:defRPr sz="2000" b="1"/>
                      </a:pPr>
                      <a:r>
                        <a:rPr b="0">
                          <a:solidFill>
                            <a:schemeClr val="tx2"/>
                          </a:solidFill>
                          <a:latin typeface="黑体" panose="02010609060101010101" pitchFamily="49" charset="-122"/>
                          <a:ea typeface="黑体" panose="02010609060101010101" pitchFamily="49" charset="-122"/>
                          <a:cs typeface="宋体"/>
                          <a:sym typeface="宋体"/>
                        </a:rPr>
                        <a:t>无法处理网络内部的攻击</a:t>
                      </a:r>
                    </a:p>
                  </a:txBody>
                  <a:tcPr marL="45720" marR="45720" horzOverflow="overflow">
                    <a:lnL w="12700">
                      <a:solidFill>
                        <a:srgbClr val="007A77"/>
                      </a:solidFill>
                    </a:lnL>
                    <a:lnR w="28575">
                      <a:solidFill>
                        <a:srgbClr val="007A77"/>
                      </a:solidFill>
                    </a:lnR>
                    <a:lnT w="12700">
                      <a:solidFill>
                        <a:srgbClr val="007A77"/>
                      </a:solidFill>
                    </a:lnT>
                    <a:lnB w="12700">
                      <a:solidFill>
                        <a:srgbClr val="007A77"/>
                      </a:solidFill>
                    </a:lnB>
                    <a:noFill/>
                  </a:tcPr>
                </a:tc>
                <a:extLst>
                  <a:ext uri="{0D108BD9-81ED-4DB2-BD59-A6C34878D82A}">
                    <a16:rowId xmlns:a16="http://schemas.microsoft.com/office/drawing/2014/main" xmlns="" val="10001"/>
                  </a:ext>
                </a:extLst>
              </a:tr>
              <a:tr h="887552">
                <a:tc>
                  <a:txBody>
                    <a:bodyPr/>
                    <a:lstStyle/>
                    <a:p>
                      <a:pPr algn="ctr">
                        <a:tabLst>
                          <a:tab pos="1790700" algn="l"/>
                        </a:tabLst>
                        <a:defRPr sz="1800">
                          <a:solidFill>
                            <a:srgbClr val="000000"/>
                          </a:solidFill>
                        </a:defRPr>
                      </a:pPr>
                      <a:r>
                        <a:rPr sz="2000" b="1">
                          <a:solidFill>
                            <a:schemeClr val="tx2"/>
                          </a:solidFill>
                          <a:latin typeface="黑体" panose="02010609060101010101" pitchFamily="49" charset="-122"/>
                          <a:ea typeface="黑体" panose="02010609060101010101" pitchFamily="49" charset="-122"/>
                        </a:rPr>
                        <a:t>IDS</a:t>
                      </a:r>
                    </a:p>
                  </a:txBody>
                  <a:tcPr marL="45720" marR="45720" horzOverflow="overflow">
                    <a:lnL w="28575">
                      <a:solidFill>
                        <a:srgbClr val="007A77"/>
                      </a:solidFill>
                    </a:lnL>
                    <a:lnR w="12700">
                      <a:solidFill>
                        <a:srgbClr val="007A77"/>
                      </a:solidFill>
                    </a:lnR>
                    <a:lnT w="12700">
                      <a:solidFill>
                        <a:srgbClr val="007A77"/>
                      </a:solidFill>
                    </a:lnT>
                    <a:lnB w="12700">
                      <a:solidFill>
                        <a:srgbClr val="007A77"/>
                      </a:solidFill>
                    </a:lnB>
                    <a:noFill/>
                  </a:tcPr>
                </a:tc>
                <a:tc>
                  <a:txBody>
                    <a:bodyPr/>
                    <a:lstStyle/>
                    <a:p>
                      <a:pPr algn="l">
                        <a:tabLst>
                          <a:tab pos="1790700" algn="l"/>
                        </a:tabLst>
                        <a:defRPr sz="2000" b="1"/>
                      </a:pPr>
                      <a:r>
                        <a:rPr b="0" dirty="0" err="1">
                          <a:solidFill>
                            <a:schemeClr val="tx2"/>
                          </a:solidFill>
                          <a:latin typeface="黑体" panose="02010609060101010101" pitchFamily="49" charset="-122"/>
                          <a:ea typeface="黑体" panose="02010609060101010101" pitchFamily="49" charset="-122"/>
                          <a:cs typeface="宋体"/>
                          <a:sym typeface="宋体"/>
                        </a:rPr>
                        <a:t>实时监控网络安全状态</a:t>
                      </a:r>
                      <a:endParaRPr b="0" dirty="0">
                        <a:solidFill>
                          <a:schemeClr val="tx2"/>
                        </a:solidFill>
                        <a:latin typeface="黑体" panose="02010609060101010101" pitchFamily="49" charset="-122"/>
                        <a:ea typeface="黑体" panose="02010609060101010101" pitchFamily="49" charset="-122"/>
                        <a:cs typeface="宋体"/>
                        <a:sym typeface="宋体"/>
                      </a:endParaRPr>
                    </a:p>
                  </a:txBody>
                  <a:tcPr marL="45720" marR="45720" horzOverflow="overflow">
                    <a:lnL w="12700">
                      <a:solidFill>
                        <a:srgbClr val="007A77"/>
                      </a:solidFill>
                    </a:lnL>
                    <a:lnR w="12700">
                      <a:solidFill>
                        <a:srgbClr val="007A77"/>
                      </a:solidFill>
                    </a:lnR>
                    <a:lnT w="12700">
                      <a:solidFill>
                        <a:srgbClr val="007A77"/>
                      </a:solidFill>
                    </a:lnT>
                    <a:lnB w="12700">
                      <a:solidFill>
                        <a:srgbClr val="007A77"/>
                      </a:solidFill>
                    </a:lnB>
                    <a:noFill/>
                  </a:tcPr>
                </a:tc>
                <a:tc>
                  <a:txBody>
                    <a:bodyPr/>
                    <a:lstStyle/>
                    <a:p>
                      <a:pPr algn="l">
                        <a:tabLst>
                          <a:tab pos="1790700" algn="l"/>
                        </a:tabLst>
                        <a:defRPr sz="2000" b="1"/>
                      </a:pPr>
                      <a:r>
                        <a:rPr b="0">
                          <a:solidFill>
                            <a:schemeClr val="tx2"/>
                          </a:solidFill>
                          <a:latin typeface="黑体" panose="02010609060101010101" pitchFamily="49" charset="-122"/>
                          <a:ea typeface="黑体" panose="02010609060101010101" pitchFamily="49" charset="-122"/>
                          <a:cs typeface="宋体"/>
                          <a:sym typeface="宋体"/>
                        </a:rPr>
                        <a:t>误报警，缓慢攻击，新的攻击模式</a:t>
                      </a:r>
                    </a:p>
                  </a:txBody>
                  <a:tcPr marL="45720" marR="45720" horzOverflow="overflow">
                    <a:lnL w="12700">
                      <a:solidFill>
                        <a:srgbClr val="007A77"/>
                      </a:solidFill>
                    </a:lnL>
                    <a:lnR w="28575">
                      <a:solidFill>
                        <a:srgbClr val="007A77"/>
                      </a:solidFill>
                    </a:lnR>
                    <a:lnT w="12700">
                      <a:solidFill>
                        <a:srgbClr val="007A77"/>
                      </a:solidFill>
                    </a:lnT>
                    <a:lnB w="12700">
                      <a:solidFill>
                        <a:srgbClr val="007A77"/>
                      </a:solidFill>
                    </a:lnB>
                    <a:noFill/>
                  </a:tcPr>
                </a:tc>
                <a:extLst>
                  <a:ext uri="{0D108BD9-81ED-4DB2-BD59-A6C34878D82A}">
                    <a16:rowId xmlns:a16="http://schemas.microsoft.com/office/drawing/2014/main" xmlns="" val="10002"/>
                  </a:ext>
                </a:extLst>
              </a:tr>
              <a:tr h="1272239">
                <a:tc>
                  <a:txBody>
                    <a:bodyPr/>
                    <a:lstStyle/>
                    <a:p>
                      <a:pPr algn="ctr">
                        <a:tabLst>
                          <a:tab pos="1790700" algn="l"/>
                        </a:tabLst>
                        <a:defRPr sz="1800">
                          <a:solidFill>
                            <a:srgbClr val="000000"/>
                          </a:solidFill>
                        </a:defRPr>
                      </a:pPr>
                      <a:r>
                        <a:rPr sz="2000" b="1">
                          <a:solidFill>
                            <a:schemeClr val="tx2"/>
                          </a:solidFill>
                          <a:latin typeface="黑体" panose="02010609060101010101" pitchFamily="49" charset="-122"/>
                          <a:ea typeface="黑体" panose="02010609060101010101" pitchFamily="49" charset="-122"/>
                        </a:rPr>
                        <a:t>Scanner</a:t>
                      </a:r>
                    </a:p>
                  </a:txBody>
                  <a:tcPr marL="45720" marR="45720" horzOverflow="overflow">
                    <a:lnL w="28575">
                      <a:solidFill>
                        <a:srgbClr val="007A77"/>
                      </a:solidFill>
                    </a:lnL>
                    <a:lnR w="12700">
                      <a:solidFill>
                        <a:srgbClr val="007A77"/>
                      </a:solidFill>
                    </a:lnR>
                    <a:lnT w="12700">
                      <a:solidFill>
                        <a:srgbClr val="007A77"/>
                      </a:solidFill>
                    </a:lnT>
                    <a:lnB w="12700">
                      <a:solidFill>
                        <a:srgbClr val="007A77"/>
                      </a:solidFill>
                    </a:lnB>
                    <a:noFill/>
                  </a:tcPr>
                </a:tc>
                <a:tc>
                  <a:txBody>
                    <a:bodyPr/>
                    <a:lstStyle/>
                    <a:p>
                      <a:pPr algn="l">
                        <a:tabLst>
                          <a:tab pos="1790700" algn="l"/>
                        </a:tabLst>
                        <a:defRPr sz="2000" b="1"/>
                      </a:pPr>
                      <a:r>
                        <a:rPr b="0" dirty="0" err="1">
                          <a:solidFill>
                            <a:schemeClr val="tx2"/>
                          </a:solidFill>
                          <a:latin typeface="黑体" panose="02010609060101010101" pitchFamily="49" charset="-122"/>
                          <a:ea typeface="黑体" panose="02010609060101010101" pitchFamily="49" charset="-122"/>
                          <a:cs typeface="宋体"/>
                          <a:sym typeface="宋体"/>
                        </a:rPr>
                        <a:t>简单可操作，帮助系统管理员和安全服务人员解决实际问题</a:t>
                      </a:r>
                      <a:endParaRPr b="0" dirty="0">
                        <a:solidFill>
                          <a:schemeClr val="tx2"/>
                        </a:solidFill>
                        <a:latin typeface="黑体" panose="02010609060101010101" pitchFamily="49" charset="-122"/>
                        <a:ea typeface="黑体" panose="02010609060101010101" pitchFamily="49" charset="-122"/>
                        <a:cs typeface="宋体"/>
                        <a:sym typeface="宋体"/>
                      </a:endParaRPr>
                    </a:p>
                  </a:txBody>
                  <a:tcPr marL="45720" marR="45720" horzOverflow="overflow">
                    <a:lnL w="12700">
                      <a:solidFill>
                        <a:srgbClr val="007A77"/>
                      </a:solidFill>
                    </a:lnL>
                    <a:lnR w="12700">
                      <a:solidFill>
                        <a:srgbClr val="007A77"/>
                      </a:solidFill>
                    </a:lnR>
                    <a:lnT w="12700">
                      <a:solidFill>
                        <a:srgbClr val="007A77"/>
                      </a:solidFill>
                    </a:lnT>
                    <a:lnB w="12700">
                      <a:solidFill>
                        <a:srgbClr val="007A77"/>
                      </a:solidFill>
                    </a:lnB>
                    <a:noFill/>
                  </a:tcPr>
                </a:tc>
                <a:tc>
                  <a:txBody>
                    <a:bodyPr/>
                    <a:lstStyle/>
                    <a:p>
                      <a:pPr algn="l">
                        <a:tabLst>
                          <a:tab pos="1790700" algn="l"/>
                        </a:tabLst>
                        <a:defRPr sz="2000" b="1"/>
                      </a:pPr>
                      <a:r>
                        <a:rPr b="0" dirty="0" err="1">
                          <a:solidFill>
                            <a:schemeClr val="tx2"/>
                          </a:solidFill>
                          <a:latin typeface="黑体" panose="02010609060101010101" pitchFamily="49" charset="-122"/>
                          <a:ea typeface="黑体" panose="02010609060101010101" pitchFamily="49" charset="-122"/>
                          <a:cs typeface="宋体"/>
                          <a:sym typeface="宋体"/>
                        </a:rPr>
                        <a:t>并不能真正扫描漏洞</a:t>
                      </a:r>
                      <a:endParaRPr b="0" dirty="0">
                        <a:solidFill>
                          <a:schemeClr val="tx2"/>
                        </a:solidFill>
                        <a:latin typeface="黑体" panose="02010609060101010101" pitchFamily="49" charset="-122"/>
                        <a:ea typeface="黑体" panose="02010609060101010101" pitchFamily="49" charset="-122"/>
                        <a:cs typeface="宋体"/>
                        <a:sym typeface="宋体"/>
                      </a:endParaRPr>
                    </a:p>
                  </a:txBody>
                  <a:tcPr marL="45720" marR="45720" horzOverflow="overflow">
                    <a:lnL w="12700">
                      <a:solidFill>
                        <a:srgbClr val="007A77"/>
                      </a:solidFill>
                    </a:lnL>
                    <a:lnR w="28575">
                      <a:solidFill>
                        <a:srgbClr val="007A77"/>
                      </a:solidFill>
                    </a:lnR>
                    <a:lnT w="12700">
                      <a:solidFill>
                        <a:srgbClr val="007A77"/>
                      </a:solidFill>
                    </a:lnT>
                    <a:lnB w="12700">
                      <a:solidFill>
                        <a:srgbClr val="007A77"/>
                      </a:solidFill>
                    </a:lnB>
                    <a:noFill/>
                  </a:tcPr>
                </a:tc>
                <a:extLst>
                  <a:ext uri="{0D108BD9-81ED-4DB2-BD59-A6C34878D82A}">
                    <a16:rowId xmlns:a16="http://schemas.microsoft.com/office/drawing/2014/main" xmlns="" val="10003"/>
                  </a:ext>
                </a:extLst>
              </a:tr>
              <a:tr h="501660">
                <a:tc>
                  <a:txBody>
                    <a:bodyPr/>
                    <a:lstStyle/>
                    <a:p>
                      <a:pPr algn="ctr">
                        <a:tabLst>
                          <a:tab pos="1790700" algn="l"/>
                        </a:tabLst>
                        <a:defRPr sz="1800">
                          <a:solidFill>
                            <a:srgbClr val="000000"/>
                          </a:solidFill>
                        </a:defRPr>
                      </a:pPr>
                      <a:r>
                        <a:rPr sz="2000" b="1">
                          <a:solidFill>
                            <a:schemeClr val="tx2"/>
                          </a:solidFill>
                          <a:latin typeface="黑体" panose="02010609060101010101" pitchFamily="49" charset="-122"/>
                          <a:ea typeface="黑体" panose="02010609060101010101" pitchFamily="49" charset="-122"/>
                        </a:rPr>
                        <a:t>VPN</a:t>
                      </a:r>
                    </a:p>
                  </a:txBody>
                  <a:tcPr marL="45720" marR="45720" horzOverflow="overflow">
                    <a:lnL w="28575">
                      <a:solidFill>
                        <a:srgbClr val="007A77"/>
                      </a:solidFill>
                    </a:lnL>
                    <a:lnR w="12700">
                      <a:solidFill>
                        <a:srgbClr val="007A77"/>
                      </a:solidFill>
                    </a:lnR>
                    <a:lnT w="12700">
                      <a:solidFill>
                        <a:srgbClr val="007A77"/>
                      </a:solidFill>
                    </a:lnT>
                    <a:lnB w="12700">
                      <a:solidFill>
                        <a:srgbClr val="007A77"/>
                      </a:solidFill>
                    </a:lnB>
                    <a:noFill/>
                  </a:tcPr>
                </a:tc>
                <a:tc>
                  <a:txBody>
                    <a:bodyPr/>
                    <a:lstStyle/>
                    <a:p>
                      <a:pPr algn="l">
                        <a:tabLst>
                          <a:tab pos="1790700" algn="l"/>
                        </a:tabLst>
                        <a:defRPr sz="2000" b="1"/>
                      </a:pPr>
                      <a:r>
                        <a:rPr b="0">
                          <a:solidFill>
                            <a:schemeClr val="tx2"/>
                          </a:solidFill>
                          <a:latin typeface="黑体" panose="02010609060101010101" pitchFamily="49" charset="-122"/>
                          <a:ea typeface="黑体" panose="02010609060101010101" pitchFamily="49" charset="-122"/>
                          <a:cs typeface="宋体"/>
                          <a:sym typeface="宋体"/>
                        </a:rPr>
                        <a:t>保护公网上的内部通信</a:t>
                      </a:r>
                    </a:p>
                  </a:txBody>
                  <a:tcPr marL="45720" marR="45720" horzOverflow="overflow">
                    <a:lnL w="12700">
                      <a:solidFill>
                        <a:srgbClr val="007A77"/>
                      </a:solidFill>
                    </a:lnL>
                    <a:lnR w="12700">
                      <a:solidFill>
                        <a:srgbClr val="007A77"/>
                      </a:solidFill>
                    </a:lnR>
                    <a:lnT w="12700">
                      <a:solidFill>
                        <a:srgbClr val="007A77"/>
                      </a:solidFill>
                    </a:lnT>
                    <a:lnB w="12700">
                      <a:solidFill>
                        <a:srgbClr val="007A77"/>
                      </a:solidFill>
                    </a:lnB>
                    <a:noFill/>
                  </a:tcPr>
                </a:tc>
                <a:tc>
                  <a:txBody>
                    <a:bodyPr/>
                    <a:lstStyle/>
                    <a:p>
                      <a:pPr algn="l">
                        <a:tabLst>
                          <a:tab pos="1790700" algn="l"/>
                        </a:tabLst>
                        <a:defRPr sz="2000" b="1"/>
                      </a:pPr>
                      <a:r>
                        <a:rPr b="0" dirty="0" err="1">
                          <a:solidFill>
                            <a:schemeClr val="tx2"/>
                          </a:solidFill>
                          <a:latin typeface="黑体" panose="02010609060101010101" pitchFamily="49" charset="-122"/>
                          <a:ea typeface="黑体" panose="02010609060101010101" pitchFamily="49" charset="-122"/>
                          <a:cs typeface="宋体"/>
                          <a:sym typeface="宋体"/>
                        </a:rPr>
                        <a:t>可视为防火墙上的一个漏洞</a:t>
                      </a:r>
                      <a:endParaRPr b="0" dirty="0">
                        <a:solidFill>
                          <a:schemeClr val="tx2"/>
                        </a:solidFill>
                        <a:latin typeface="黑体" panose="02010609060101010101" pitchFamily="49" charset="-122"/>
                        <a:ea typeface="黑体" panose="02010609060101010101" pitchFamily="49" charset="-122"/>
                        <a:cs typeface="宋体"/>
                        <a:sym typeface="宋体"/>
                      </a:endParaRPr>
                    </a:p>
                  </a:txBody>
                  <a:tcPr marL="45720" marR="45720" horzOverflow="overflow">
                    <a:lnL w="12700">
                      <a:solidFill>
                        <a:srgbClr val="007A77"/>
                      </a:solidFill>
                    </a:lnL>
                    <a:lnR w="28575">
                      <a:solidFill>
                        <a:srgbClr val="007A77"/>
                      </a:solidFill>
                    </a:lnR>
                    <a:lnT w="12700">
                      <a:solidFill>
                        <a:srgbClr val="007A77"/>
                      </a:solidFill>
                    </a:lnT>
                    <a:lnB w="12700">
                      <a:solidFill>
                        <a:srgbClr val="007A77"/>
                      </a:solidFill>
                    </a:lnB>
                    <a:noFill/>
                  </a:tcPr>
                </a:tc>
                <a:extLst>
                  <a:ext uri="{0D108BD9-81ED-4DB2-BD59-A6C34878D82A}">
                    <a16:rowId xmlns:a16="http://schemas.microsoft.com/office/drawing/2014/main" xmlns="" val="10004"/>
                  </a:ext>
                </a:extLst>
              </a:tr>
              <a:tr h="501660">
                <a:tc>
                  <a:txBody>
                    <a:bodyPr/>
                    <a:lstStyle/>
                    <a:p>
                      <a:pPr algn="ctr">
                        <a:tabLst>
                          <a:tab pos="1790700" algn="l"/>
                        </a:tabLst>
                        <a:defRPr sz="2000" b="1"/>
                      </a:pPr>
                      <a:r>
                        <a:rPr b="0">
                          <a:solidFill>
                            <a:schemeClr val="tx2"/>
                          </a:solidFill>
                          <a:latin typeface="黑体" panose="02010609060101010101" pitchFamily="49" charset="-122"/>
                          <a:ea typeface="黑体" panose="02010609060101010101" pitchFamily="49" charset="-122"/>
                          <a:cs typeface="宋体"/>
                          <a:sym typeface="宋体"/>
                        </a:rPr>
                        <a:t>防病毒</a:t>
                      </a:r>
                    </a:p>
                  </a:txBody>
                  <a:tcPr marL="45720" marR="45720" horzOverflow="overflow">
                    <a:lnL w="28575">
                      <a:solidFill>
                        <a:srgbClr val="007A77"/>
                      </a:solidFill>
                    </a:lnL>
                    <a:lnR w="12700">
                      <a:solidFill>
                        <a:srgbClr val="007A77"/>
                      </a:solidFill>
                    </a:lnR>
                    <a:lnT w="12700">
                      <a:solidFill>
                        <a:srgbClr val="007A77"/>
                      </a:solidFill>
                    </a:lnT>
                    <a:lnB w="28575">
                      <a:solidFill>
                        <a:srgbClr val="007A77"/>
                      </a:solidFill>
                    </a:lnB>
                    <a:noFill/>
                  </a:tcPr>
                </a:tc>
                <a:tc>
                  <a:txBody>
                    <a:bodyPr/>
                    <a:lstStyle/>
                    <a:p>
                      <a:pPr algn="l">
                        <a:tabLst>
                          <a:tab pos="1790700" algn="l"/>
                        </a:tabLst>
                        <a:defRPr sz="2000" b="1"/>
                      </a:pPr>
                      <a:r>
                        <a:rPr b="0">
                          <a:solidFill>
                            <a:schemeClr val="tx2"/>
                          </a:solidFill>
                          <a:latin typeface="黑体" panose="02010609060101010101" pitchFamily="49" charset="-122"/>
                          <a:ea typeface="黑体" panose="02010609060101010101" pitchFamily="49" charset="-122"/>
                          <a:cs typeface="宋体"/>
                          <a:sym typeface="宋体"/>
                        </a:rPr>
                        <a:t>针对文件与邮件，产品成熟</a:t>
                      </a:r>
                    </a:p>
                  </a:txBody>
                  <a:tcPr marL="45720" marR="45720" horzOverflow="overflow">
                    <a:lnL w="12700">
                      <a:solidFill>
                        <a:srgbClr val="007A77"/>
                      </a:solidFill>
                    </a:lnL>
                    <a:lnR w="12700">
                      <a:solidFill>
                        <a:srgbClr val="007A77"/>
                      </a:solidFill>
                    </a:lnR>
                    <a:lnT w="12700">
                      <a:solidFill>
                        <a:srgbClr val="007A77"/>
                      </a:solidFill>
                    </a:lnT>
                    <a:lnB w="28575">
                      <a:solidFill>
                        <a:srgbClr val="007A77"/>
                      </a:solidFill>
                    </a:lnB>
                    <a:noFill/>
                  </a:tcPr>
                </a:tc>
                <a:tc>
                  <a:txBody>
                    <a:bodyPr/>
                    <a:lstStyle/>
                    <a:p>
                      <a:pPr algn="l">
                        <a:tabLst>
                          <a:tab pos="1790700" algn="l"/>
                        </a:tabLst>
                        <a:defRPr sz="2000" b="1"/>
                      </a:pPr>
                      <a:r>
                        <a:rPr b="0" dirty="0" err="1">
                          <a:solidFill>
                            <a:schemeClr val="tx2"/>
                          </a:solidFill>
                          <a:latin typeface="黑体" panose="02010609060101010101" pitchFamily="49" charset="-122"/>
                          <a:ea typeface="黑体" panose="02010609060101010101" pitchFamily="49" charset="-122"/>
                          <a:cs typeface="宋体"/>
                          <a:sym typeface="宋体"/>
                        </a:rPr>
                        <a:t>功能单一</a:t>
                      </a:r>
                      <a:endParaRPr b="0" dirty="0">
                        <a:solidFill>
                          <a:schemeClr val="tx2"/>
                        </a:solidFill>
                        <a:latin typeface="黑体" panose="02010609060101010101" pitchFamily="49" charset="-122"/>
                        <a:ea typeface="黑体" panose="02010609060101010101" pitchFamily="49" charset="-122"/>
                        <a:cs typeface="宋体"/>
                        <a:sym typeface="宋体"/>
                      </a:endParaRPr>
                    </a:p>
                  </a:txBody>
                  <a:tcPr marL="45720" marR="45720" horzOverflow="overflow">
                    <a:lnL w="12700">
                      <a:solidFill>
                        <a:srgbClr val="007A77"/>
                      </a:solidFill>
                    </a:lnL>
                    <a:lnR w="28575">
                      <a:solidFill>
                        <a:srgbClr val="007A77"/>
                      </a:solidFill>
                    </a:lnR>
                    <a:lnT w="12700">
                      <a:solidFill>
                        <a:srgbClr val="007A77"/>
                      </a:solidFill>
                    </a:lnT>
                    <a:lnB w="28575">
                      <a:solidFill>
                        <a:srgbClr val="007A77"/>
                      </a:solidFill>
                    </a:lnB>
                    <a:no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062549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11.2 </a:t>
            </a:r>
            <a:r>
              <a:rPr lang="zh-CN" altLang="en-US" dirty="0">
                <a:latin typeface="楷体" panose="02010609060101010101" pitchFamily="49" charset="-122"/>
                <a:ea typeface="楷体" panose="02010609060101010101" pitchFamily="49" charset="-122"/>
              </a:rPr>
              <a:t>入侵检测系统</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21</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入侵检测系统性能关键参数</a:t>
            </a:r>
          </a:p>
        </p:txBody>
      </p:sp>
      <p:sp>
        <p:nvSpPr>
          <p:cNvPr id="24" name="矩形: 圆角 23">
            <a:extLst>
              <a:ext uri="{FF2B5EF4-FFF2-40B4-BE49-F238E27FC236}">
                <a16:creationId xmlns:a16="http://schemas.microsoft.com/office/drawing/2014/main" xmlns="" id="{FC0994FD-4965-4629-8586-997B537D027D}"/>
              </a:ext>
            </a:extLst>
          </p:cNvPr>
          <p:cNvSpPr/>
          <p:nvPr/>
        </p:nvSpPr>
        <p:spPr>
          <a:xfrm>
            <a:off x="855531" y="2459903"/>
            <a:ext cx="7562843" cy="833088"/>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zh-CN" altLang="en-US" sz="2000" dirty="0">
                <a:solidFill>
                  <a:schemeClr val="accent2"/>
                </a:solidFill>
                <a:latin typeface="黑体" panose="02010609060101010101" pitchFamily="49" charset="-122"/>
                <a:ea typeface="黑体" panose="02010609060101010101" pitchFamily="49" charset="-122"/>
              </a:rPr>
              <a:t>误报</a:t>
            </a:r>
            <a:r>
              <a:rPr lang="en-US" altLang="zh-CN" sz="2000" dirty="0">
                <a:solidFill>
                  <a:schemeClr val="tx2">
                    <a:lumMod val="95000"/>
                    <a:lumOff val="5000"/>
                  </a:schemeClr>
                </a:solidFill>
                <a:latin typeface="黑体" panose="02010609060101010101" pitchFamily="49" charset="-122"/>
                <a:ea typeface="黑体" panose="02010609060101010101" pitchFamily="49" charset="-122"/>
              </a:rPr>
              <a:t>(false positive)</a:t>
            </a: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：系统错误地将异常活动定义为入侵。</a:t>
            </a:r>
          </a:p>
        </p:txBody>
      </p:sp>
      <p:sp>
        <p:nvSpPr>
          <p:cNvPr id="26" name="矩形: 圆角 25">
            <a:extLst>
              <a:ext uri="{FF2B5EF4-FFF2-40B4-BE49-F238E27FC236}">
                <a16:creationId xmlns:a16="http://schemas.microsoft.com/office/drawing/2014/main" xmlns="" id="{370429E2-43F2-48B2-9E95-1AFAE2278E53}"/>
              </a:ext>
            </a:extLst>
          </p:cNvPr>
          <p:cNvSpPr/>
          <p:nvPr/>
        </p:nvSpPr>
        <p:spPr>
          <a:xfrm>
            <a:off x="855531" y="3933056"/>
            <a:ext cx="7562842" cy="833088"/>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zh-CN" altLang="en-US" sz="2000" dirty="0">
                <a:solidFill>
                  <a:schemeClr val="accent2"/>
                </a:solidFill>
                <a:latin typeface="黑体" panose="02010609060101010101" pitchFamily="49" charset="-122"/>
                <a:ea typeface="黑体" panose="02010609060101010101" pitchFamily="49" charset="-122"/>
              </a:rPr>
              <a:t>漏报</a:t>
            </a:r>
            <a:r>
              <a:rPr lang="en-US" altLang="zh-CN" sz="2000" dirty="0">
                <a:solidFill>
                  <a:schemeClr val="tx2">
                    <a:lumMod val="95000"/>
                    <a:lumOff val="5000"/>
                  </a:schemeClr>
                </a:solidFill>
                <a:latin typeface="黑体" panose="02010609060101010101" pitchFamily="49" charset="-122"/>
                <a:ea typeface="黑体" panose="02010609060101010101" pitchFamily="49" charset="-122"/>
              </a:rPr>
              <a:t>(false negative)</a:t>
            </a: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：系统未能检测出真正的入侵行为。</a:t>
            </a:r>
          </a:p>
        </p:txBody>
      </p:sp>
    </p:spTree>
    <p:extLst>
      <p:ext uri="{BB962C8B-B14F-4D97-AF65-F5344CB8AC3E}">
        <p14:creationId xmlns:p14="http://schemas.microsoft.com/office/powerpoint/2010/main" val="2639495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11.2 </a:t>
            </a:r>
            <a:r>
              <a:rPr lang="zh-CN" altLang="en-US" dirty="0">
                <a:latin typeface="楷体" panose="02010609060101010101" pitchFamily="49" charset="-122"/>
                <a:ea typeface="楷体" panose="02010609060101010101" pitchFamily="49" charset="-122"/>
              </a:rPr>
              <a:t>入侵检测系统</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22</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en-US" altLang="zh-CN" sz="2800" b="1" dirty="0">
                <a:solidFill>
                  <a:schemeClr val="tx2"/>
                </a:solidFill>
                <a:latin typeface="黑体" panose="02010609060101010101" pitchFamily="49" charset="-122"/>
                <a:ea typeface="黑体" panose="02010609060101010101" pitchFamily="49" charset="-122"/>
              </a:rPr>
              <a:t>IDS </a:t>
            </a:r>
            <a:r>
              <a:rPr lang="zh-CN" altLang="en-US" sz="2800" b="1" dirty="0">
                <a:solidFill>
                  <a:schemeClr val="tx2"/>
                </a:solidFill>
                <a:latin typeface="黑体" panose="02010609060101010101" pitchFamily="49" charset="-122"/>
                <a:ea typeface="黑体" panose="02010609060101010101" pitchFamily="49" charset="-122"/>
              </a:rPr>
              <a:t>要求</a:t>
            </a:r>
          </a:p>
        </p:txBody>
      </p:sp>
      <p:graphicFrame>
        <p:nvGraphicFramePr>
          <p:cNvPr id="8" name="Content Placeholder 3">
            <a:extLst>
              <a:ext uri="{FF2B5EF4-FFF2-40B4-BE49-F238E27FC236}">
                <a16:creationId xmlns:a16="http://schemas.microsoft.com/office/drawing/2014/main" xmlns="" id="{46090FEA-117C-454B-B08C-08C98F8A0C1D}"/>
              </a:ext>
            </a:extLst>
          </p:cNvPr>
          <p:cNvGraphicFramePr>
            <a:graphicFrameLocks/>
          </p:cNvGraphicFramePr>
          <p:nvPr/>
        </p:nvGraphicFramePr>
        <p:xfrm>
          <a:off x="457200" y="1905000"/>
          <a:ext cx="82296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7400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11.2 </a:t>
            </a:r>
            <a:r>
              <a:rPr lang="zh-CN" altLang="en-US" dirty="0">
                <a:latin typeface="楷体" panose="02010609060101010101" pitchFamily="49" charset="-122"/>
                <a:ea typeface="楷体" panose="02010609060101010101" pitchFamily="49" charset="-122"/>
              </a:rPr>
              <a:t>入侵检测系统</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23</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en-US" altLang="zh-CN" sz="2800" b="1" dirty="0">
                <a:solidFill>
                  <a:schemeClr val="tx2"/>
                </a:solidFill>
                <a:latin typeface="黑体" panose="02010609060101010101" pitchFamily="49" charset="-122"/>
                <a:ea typeface="黑体" panose="02010609060101010101" pitchFamily="49" charset="-122"/>
              </a:rPr>
              <a:t>IDS</a:t>
            </a:r>
            <a:r>
              <a:rPr lang="zh-CN" altLang="en-US" sz="2800" b="1" dirty="0">
                <a:solidFill>
                  <a:schemeClr val="tx2"/>
                </a:solidFill>
                <a:latin typeface="黑体" panose="02010609060101010101" pitchFamily="49" charset="-122"/>
                <a:ea typeface="黑体" panose="02010609060101010101" pitchFamily="49" charset="-122"/>
              </a:rPr>
              <a:t>的基本结构</a:t>
            </a:r>
          </a:p>
        </p:txBody>
      </p:sp>
      <p:sp>
        <p:nvSpPr>
          <p:cNvPr id="8" name="文本框 7">
            <a:extLst>
              <a:ext uri="{FF2B5EF4-FFF2-40B4-BE49-F238E27FC236}">
                <a16:creationId xmlns:a16="http://schemas.microsoft.com/office/drawing/2014/main" xmlns="" id="{AEDBACAA-65CC-4A9F-B4F5-67350F7CBD87}"/>
              </a:ext>
            </a:extLst>
          </p:cNvPr>
          <p:cNvSpPr txBox="1"/>
          <p:nvPr/>
        </p:nvSpPr>
        <p:spPr>
          <a:xfrm>
            <a:off x="755576" y="1999149"/>
            <a:ext cx="5472608" cy="400110"/>
          </a:xfrm>
          <a:prstGeom prst="rect">
            <a:avLst/>
          </a:prstGeom>
          <a:noFill/>
          <a:ln w="25400" cap="flat" cmpd="sng" algn="ctr">
            <a:noFill/>
            <a:prstDash val="solid"/>
          </a:ln>
          <a:effectLst/>
        </p:spPr>
        <p:style>
          <a:lnRef idx="2">
            <a:schemeClr val="accent3"/>
          </a:lnRef>
          <a:fillRef idx="1">
            <a:schemeClr val="lt1"/>
          </a:fillRef>
          <a:effectRef idx="0">
            <a:schemeClr val="accent3"/>
          </a:effectRef>
          <a:fontRef idx="minor">
            <a:schemeClr val="dk1"/>
          </a:fontRef>
        </p:style>
        <p:txBody>
          <a:bodyPr wrap="square">
            <a:spAutoFit/>
          </a:bodyPr>
          <a:lstStyle/>
          <a:p>
            <a:r>
              <a:rPr lang="zh-CN" altLang="en-US" sz="2000" dirty="0">
                <a:solidFill>
                  <a:schemeClr val="tx2">
                    <a:lumMod val="95000"/>
                    <a:lumOff val="5000"/>
                  </a:schemeClr>
                </a:solidFill>
              </a:rPr>
              <a:t>入侵检测系统包括以下三个</a:t>
            </a:r>
            <a:r>
              <a:rPr lang="zh-CN" altLang="en-US" sz="2000" dirty="0">
                <a:solidFill>
                  <a:schemeClr val="accent2"/>
                </a:solidFill>
              </a:rPr>
              <a:t>基本组件</a:t>
            </a:r>
            <a:r>
              <a:rPr lang="zh-CN" altLang="en-US" sz="2000" dirty="0">
                <a:solidFill>
                  <a:schemeClr val="tx2">
                    <a:lumMod val="95000"/>
                    <a:lumOff val="5000"/>
                  </a:schemeClr>
                </a:solidFill>
              </a:rPr>
              <a:t>：</a:t>
            </a:r>
          </a:p>
        </p:txBody>
      </p:sp>
      <p:sp>
        <p:nvSpPr>
          <p:cNvPr id="6" name="矩形: 圆角 5">
            <a:extLst>
              <a:ext uri="{FF2B5EF4-FFF2-40B4-BE49-F238E27FC236}">
                <a16:creationId xmlns:a16="http://schemas.microsoft.com/office/drawing/2014/main" xmlns="" id="{574479F1-A836-47E0-BD5E-8F32E87ADDF7}"/>
              </a:ext>
            </a:extLst>
          </p:cNvPr>
          <p:cNvSpPr/>
          <p:nvPr/>
        </p:nvSpPr>
        <p:spPr>
          <a:xfrm>
            <a:off x="1979712" y="2791105"/>
            <a:ext cx="1602904" cy="523221"/>
          </a:xfrm>
          <a:prstGeom prst="roundRect">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传感器</a:t>
            </a:r>
          </a:p>
        </p:txBody>
      </p:sp>
      <p:sp>
        <p:nvSpPr>
          <p:cNvPr id="7" name="矩形: 圆角 6">
            <a:extLst>
              <a:ext uri="{FF2B5EF4-FFF2-40B4-BE49-F238E27FC236}">
                <a16:creationId xmlns:a16="http://schemas.microsoft.com/office/drawing/2014/main" xmlns="" id="{CA1CD31A-8A3F-44E1-B99B-C731D7C7E3E4}"/>
              </a:ext>
            </a:extLst>
          </p:cNvPr>
          <p:cNvSpPr/>
          <p:nvPr/>
        </p:nvSpPr>
        <p:spPr>
          <a:xfrm>
            <a:off x="1990338" y="3878919"/>
            <a:ext cx="1602904" cy="523221"/>
          </a:xfrm>
          <a:prstGeom prst="roundRect">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分析器</a:t>
            </a:r>
          </a:p>
        </p:txBody>
      </p:sp>
      <p:sp>
        <p:nvSpPr>
          <p:cNvPr id="9" name="矩形: 圆角 8">
            <a:extLst>
              <a:ext uri="{FF2B5EF4-FFF2-40B4-BE49-F238E27FC236}">
                <a16:creationId xmlns:a16="http://schemas.microsoft.com/office/drawing/2014/main" xmlns="" id="{9E54D89E-0918-492B-8E41-6D68AFEB36BF}"/>
              </a:ext>
            </a:extLst>
          </p:cNvPr>
          <p:cNvSpPr/>
          <p:nvPr/>
        </p:nvSpPr>
        <p:spPr>
          <a:xfrm>
            <a:off x="1990338" y="5021607"/>
            <a:ext cx="1602904" cy="523221"/>
          </a:xfrm>
          <a:prstGeom prst="roundRect">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用户接口</a:t>
            </a:r>
          </a:p>
        </p:txBody>
      </p:sp>
      <p:sp>
        <p:nvSpPr>
          <p:cNvPr id="2" name="箭头: 右 1">
            <a:extLst>
              <a:ext uri="{FF2B5EF4-FFF2-40B4-BE49-F238E27FC236}">
                <a16:creationId xmlns:a16="http://schemas.microsoft.com/office/drawing/2014/main" xmlns="" id="{B8FAB2A1-4FF8-4780-9B2B-13544E5BD18A}"/>
              </a:ext>
            </a:extLst>
          </p:cNvPr>
          <p:cNvSpPr/>
          <p:nvPr/>
        </p:nvSpPr>
        <p:spPr>
          <a:xfrm>
            <a:off x="3977208" y="2918282"/>
            <a:ext cx="576064" cy="216024"/>
          </a:xfrm>
          <a:prstGeom prst="rightArrow">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xmlns="" id="{AD1B6108-415B-4FF4-A2B6-8CD846F6A5CB}"/>
              </a:ext>
            </a:extLst>
          </p:cNvPr>
          <p:cNvSpPr/>
          <p:nvPr/>
        </p:nvSpPr>
        <p:spPr>
          <a:xfrm>
            <a:off x="4841306" y="2670338"/>
            <a:ext cx="2304256" cy="661575"/>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信息收集</a:t>
            </a:r>
            <a:endParaRPr lang="en-US" altLang="zh-CN" sz="2000" dirty="0">
              <a:solidFill>
                <a:schemeClr val="tx2">
                  <a:lumMod val="95000"/>
                  <a:lumOff val="5000"/>
                </a:schemeClr>
              </a:solidFill>
              <a:latin typeface="黑体" panose="02010609060101010101" pitchFamily="49" charset="-122"/>
              <a:ea typeface="黑体" panose="02010609060101010101" pitchFamily="49" charset="-122"/>
            </a:endParaRPr>
          </a:p>
        </p:txBody>
      </p:sp>
      <p:sp>
        <p:nvSpPr>
          <p:cNvPr id="11" name="箭头: 右 10">
            <a:extLst>
              <a:ext uri="{FF2B5EF4-FFF2-40B4-BE49-F238E27FC236}">
                <a16:creationId xmlns:a16="http://schemas.microsoft.com/office/drawing/2014/main" xmlns="" id="{22D27280-1B55-49F0-AD73-85EA8C7E1484}"/>
              </a:ext>
            </a:extLst>
          </p:cNvPr>
          <p:cNvSpPr/>
          <p:nvPr/>
        </p:nvSpPr>
        <p:spPr>
          <a:xfrm>
            <a:off x="3947794" y="4057307"/>
            <a:ext cx="576064" cy="216024"/>
          </a:xfrm>
          <a:prstGeom prst="rightArrow">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xmlns="" id="{2F399CA0-923B-484A-854D-8DF96A206B5F}"/>
              </a:ext>
            </a:extLst>
          </p:cNvPr>
          <p:cNvSpPr/>
          <p:nvPr/>
        </p:nvSpPr>
        <p:spPr>
          <a:xfrm>
            <a:off x="4837224" y="3790350"/>
            <a:ext cx="2769737" cy="826746"/>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分析收集的信息，确定是否发生了入侵</a:t>
            </a:r>
          </a:p>
        </p:txBody>
      </p:sp>
      <p:sp>
        <p:nvSpPr>
          <p:cNvPr id="13" name="箭头: 右 12">
            <a:extLst>
              <a:ext uri="{FF2B5EF4-FFF2-40B4-BE49-F238E27FC236}">
                <a16:creationId xmlns:a16="http://schemas.microsoft.com/office/drawing/2014/main" xmlns="" id="{1840D952-D761-42BB-A3D2-2876C344A7EB}"/>
              </a:ext>
            </a:extLst>
          </p:cNvPr>
          <p:cNvSpPr/>
          <p:nvPr/>
        </p:nvSpPr>
        <p:spPr>
          <a:xfrm>
            <a:off x="3962501" y="5164177"/>
            <a:ext cx="576064" cy="216024"/>
          </a:xfrm>
          <a:prstGeom prst="rightArrow">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xmlns="" id="{40554861-3C3A-423D-8DA5-27A6B2E9C3F9}"/>
              </a:ext>
            </a:extLst>
          </p:cNvPr>
          <p:cNvSpPr/>
          <p:nvPr/>
        </p:nvSpPr>
        <p:spPr>
          <a:xfrm>
            <a:off x="4870658" y="4927984"/>
            <a:ext cx="2780362" cy="826746"/>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查看系统输出或控制系统行为</a:t>
            </a:r>
          </a:p>
        </p:txBody>
      </p:sp>
      <p:pic>
        <p:nvPicPr>
          <p:cNvPr id="4" name="图片 3">
            <a:extLst>
              <a:ext uri="{FF2B5EF4-FFF2-40B4-BE49-F238E27FC236}">
                <a16:creationId xmlns:a16="http://schemas.microsoft.com/office/drawing/2014/main" xmlns="" id="{1B976196-00D1-4DC6-9404-C0B3FF254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789" y="2600904"/>
            <a:ext cx="813156" cy="813156"/>
          </a:xfrm>
          <a:prstGeom prst="rect">
            <a:avLst/>
          </a:prstGeom>
        </p:spPr>
      </p:pic>
      <p:pic>
        <p:nvPicPr>
          <p:cNvPr id="15" name="图片 14">
            <a:extLst>
              <a:ext uri="{FF2B5EF4-FFF2-40B4-BE49-F238E27FC236}">
                <a16:creationId xmlns:a16="http://schemas.microsoft.com/office/drawing/2014/main" xmlns="" id="{15C1A6BD-B9A2-4890-9AFA-54C9B877BD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939" y="3878919"/>
            <a:ext cx="596357" cy="596357"/>
          </a:xfrm>
          <a:prstGeom prst="rect">
            <a:avLst/>
          </a:prstGeom>
        </p:spPr>
      </p:pic>
      <p:pic>
        <p:nvPicPr>
          <p:cNvPr id="17" name="图片 16">
            <a:extLst>
              <a:ext uri="{FF2B5EF4-FFF2-40B4-BE49-F238E27FC236}">
                <a16:creationId xmlns:a16="http://schemas.microsoft.com/office/drawing/2014/main" xmlns="" id="{BDB57328-7443-44EA-A0B0-8E0B974957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558" y="4988008"/>
            <a:ext cx="596357" cy="596357"/>
          </a:xfrm>
          <a:prstGeom prst="rect">
            <a:avLst/>
          </a:prstGeom>
        </p:spPr>
      </p:pic>
    </p:spTree>
    <p:extLst>
      <p:ext uri="{BB962C8B-B14F-4D97-AF65-F5344CB8AC3E}">
        <p14:creationId xmlns:p14="http://schemas.microsoft.com/office/powerpoint/2010/main" val="340105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2" grpId="0" animBg="1"/>
      <p:bldP spid="10" grpId="0" animBg="1"/>
      <p:bldP spid="11" grpId="0" animBg="1"/>
      <p:bldP spid="12"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11.2 </a:t>
            </a:r>
            <a:r>
              <a:rPr lang="zh-CN" altLang="en-US" dirty="0">
                <a:latin typeface="楷体" panose="02010609060101010101" pitchFamily="49" charset="-122"/>
                <a:ea typeface="楷体" panose="02010609060101010101" pitchFamily="49" charset="-122"/>
              </a:rPr>
              <a:t>入侵检测系统</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24</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传感器</a:t>
            </a:r>
            <a:r>
              <a:rPr lang="en-US" altLang="zh-CN" sz="2800" b="1" dirty="0">
                <a:solidFill>
                  <a:schemeClr val="tx2"/>
                </a:solidFill>
                <a:latin typeface="黑体" panose="02010609060101010101" pitchFamily="49" charset="-122"/>
                <a:ea typeface="黑体" panose="02010609060101010101" pitchFamily="49" charset="-122"/>
              </a:rPr>
              <a:t>——</a:t>
            </a:r>
            <a:r>
              <a:rPr lang="zh-CN" altLang="en-US" sz="2800" b="1" dirty="0">
                <a:solidFill>
                  <a:schemeClr val="tx2"/>
                </a:solidFill>
                <a:latin typeface="黑体" panose="02010609060101010101" pitchFamily="49" charset="-122"/>
                <a:ea typeface="黑体" panose="02010609060101010101" pitchFamily="49" charset="-122"/>
              </a:rPr>
              <a:t>信息收集</a:t>
            </a:r>
          </a:p>
        </p:txBody>
      </p:sp>
      <p:sp>
        <p:nvSpPr>
          <p:cNvPr id="14" name="矩形: 圆角 13">
            <a:extLst>
              <a:ext uri="{FF2B5EF4-FFF2-40B4-BE49-F238E27FC236}">
                <a16:creationId xmlns:a16="http://schemas.microsoft.com/office/drawing/2014/main" xmlns="" id="{40554861-3C3A-423D-8DA5-27A6B2E9C3F9}"/>
              </a:ext>
            </a:extLst>
          </p:cNvPr>
          <p:cNvSpPr/>
          <p:nvPr/>
        </p:nvSpPr>
        <p:spPr>
          <a:xfrm>
            <a:off x="714343" y="5537296"/>
            <a:ext cx="6099894" cy="1117099"/>
          </a:xfrm>
          <a:prstGeom prst="roundRect">
            <a:avLst/>
          </a:prstGeom>
          <a:solidFill>
            <a:schemeClr val="accent4">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r>
              <a:rPr lang="zh-CN" altLang="en-US" dirty="0">
                <a:solidFill>
                  <a:schemeClr val="tx2">
                    <a:lumMod val="95000"/>
                    <a:lumOff val="5000"/>
                  </a:schemeClr>
                </a:solidFill>
                <a:latin typeface="黑体" panose="02010609060101010101" pitchFamily="49" charset="-122"/>
                <a:ea typeface="黑体" panose="02010609060101010101" pitchFamily="49" charset="-122"/>
              </a:rPr>
              <a:t>入侵检测很大程度上依赖于收集信息的可靠性和正确性，因此入侵检测系统软件本身应具有相当强的</a:t>
            </a:r>
            <a:r>
              <a:rPr lang="zh-CN" altLang="en-US" dirty="0">
                <a:solidFill>
                  <a:schemeClr val="accent2"/>
                </a:solidFill>
                <a:latin typeface="黑体" panose="02010609060101010101" pitchFamily="49" charset="-122"/>
                <a:ea typeface="黑体" panose="02010609060101010101" pitchFamily="49" charset="-122"/>
              </a:rPr>
              <a:t>完整性</a:t>
            </a:r>
            <a:r>
              <a:rPr lang="zh-CN" altLang="en-US" dirty="0">
                <a:solidFill>
                  <a:schemeClr val="tx2">
                    <a:lumMod val="95000"/>
                    <a:lumOff val="5000"/>
                  </a:schemeClr>
                </a:solidFill>
                <a:latin typeface="黑体" panose="02010609060101010101" pitchFamily="49" charset="-122"/>
                <a:ea typeface="黑体" panose="02010609060101010101" pitchFamily="49" charset="-122"/>
              </a:rPr>
              <a:t>和</a:t>
            </a:r>
            <a:r>
              <a:rPr lang="zh-CN" altLang="en-US" dirty="0">
                <a:solidFill>
                  <a:schemeClr val="accent2"/>
                </a:solidFill>
                <a:latin typeface="黑体" panose="02010609060101010101" pitchFamily="49" charset="-122"/>
                <a:ea typeface="黑体" panose="02010609060101010101" pitchFamily="49" charset="-122"/>
              </a:rPr>
              <a:t>坚固性</a:t>
            </a:r>
            <a:r>
              <a:rPr lang="zh-CN" altLang="en-US" dirty="0">
                <a:solidFill>
                  <a:schemeClr val="tx2">
                    <a:lumMod val="95000"/>
                    <a:lumOff val="5000"/>
                  </a:schemeClr>
                </a:solidFill>
                <a:latin typeface="黑体" panose="02010609060101010101" pitchFamily="49" charset="-122"/>
                <a:ea typeface="黑体" panose="02010609060101010101" pitchFamily="49" charset="-122"/>
              </a:rPr>
              <a:t>，防止被篡改而收集到错误的信息。</a:t>
            </a:r>
          </a:p>
        </p:txBody>
      </p:sp>
      <p:pic>
        <p:nvPicPr>
          <p:cNvPr id="3" name="图片 2">
            <a:extLst>
              <a:ext uri="{FF2B5EF4-FFF2-40B4-BE49-F238E27FC236}">
                <a16:creationId xmlns:a16="http://schemas.microsoft.com/office/drawing/2014/main" xmlns="" id="{A0501CEB-F665-4A1E-9A38-A3DE565D44E5}"/>
              </a:ext>
            </a:extLst>
          </p:cNvPr>
          <p:cNvPicPr>
            <a:picLocks noChangeAspect="1"/>
          </p:cNvPicPr>
          <p:nvPr/>
        </p:nvPicPr>
        <p:blipFill>
          <a:blip r:embed="rId3"/>
          <a:stretch>
            <a:fillRect/>
          </a:stretch>
        </p:blipFill>
        <p:spPr>
          <a:xfrm>
            <a:off x="6979777" y="4959004"/>
            <a:ext cx="1635845" cy="1723219"/>
          </a:xfrm>
          <a:prstGeom prst="rect">
            <a:avLst/>
          </a:prstGeom>
        </p:spPr>
      </p:pic>
      <p:sp>
        <p:nvSpPr>
          <p:cNvPr id="16" name="矩形: 圆角 15">
            <a:extLst>
              <a:ext uri="{FF2B5EF4-FFF2-40B4-BE49-F238E27FC236}">
                <a16:creationId xmlns:a16="http://schemas.microsoft.com/office/drawing/2014/main" xmlns="" id="{7F76FBB5-8AF0-4F25-A8C2-7178D718757A}"/>
              </a:ext>
            </a:extLst>
          </p:cNvPr>
          <p:cNvSpPr/>
          <p:nvPr/>
        </p:nvSpPr>
        <p:spPr>
          <a:xfrm>
            <a:off x="931957" y="3030759"/>
            <a:ext cx="6365531" cy="2116325"/>
          </a:xfrm>
          <a:prstGeom prst="round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nSpc>
                <a:spcPct val="150000"/>
              </a:lnSpc>
            </a:pP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从一个源来的信息有可能看不出疑点，因此要尽可能扩大检测范围，信息收集的</a:t>
            </a:r>
            <a:r>
              <a:rPr lang="zh-CN" altLang="en-US" sz="2000" dirty="0">
                <a:solidFill>
                  <a:schemeClr val="accent2"/>
                </a:solidFill>
                <a:latin typeface="黑体" panose="02010609060101010101" pitchFamily="49" charset="-122"/>
                <a:ea typeface="黑体" panose="02010609060101010101" pitchFamily="49" charset="-122"/>
              </a:rPr>
              <a:t>来源</a:t>
            </a: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如下：</a:t>
            </a:r>
            <a:endParaRPr lang="en-US" altLang="zh-CN" sz="2000" dirty="0">
              <a:solidFill>
                <a:schemeClr val="tx2">
                  <a:lumMod val="95000"/>
                  <a:lumOff val="5000"/>
                </a:schemeClr>
              </a:solidFill>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dirty="0">
                <a:solidFill>
                  <a:schemeClr val="tx2">
                    <a:lumMod val="95000"/>
                    <a:lumOff val="5000"/>
                  </a:schemeClr>
                </a:solidFill>
                <a:latin typeface="黑体" panose="02010609060101010101" pitchFamily="49" charset="-122"/>
                <a:ea typeface="黑体" panose="02010609060101010101" pitchFamily="49" charset="-122"/>
              </a:rPr>
              <a:t>系统调用踪迹</a:t>
            </a:r>
          </a:p>
          <a:p>
            <a:pPr marL="342900" indent="-342900">
              <a:lnSpc>
                <a:spcPct val="150000"/>
              </a:lnSpc>
              <a:buFont typeface="Arial" panose="020B0604020202020204" pitchFamily="34" charset="0"/>
              <a:buChar char="•"/>
            </a:pPr>
            <a:r>
              <a:rPr lang="zh-CN" altLang="en-US" dirty="0">
                <a:solidFill>
                  <a:schemeClr val="tx2">
                    <a:lumMod val="95000"/>
                    <a:lumOff val="5000"/>
                  </a:schemeClr>
                </a:solidFill>
                <a:latin typeface="黑体" panose="02010609060101010101" pitchFamily="49" charset="-122"/>
                <a:ea typeface="黑体" panose="02010609060101010101" pitchFamily="49" charset="-122"/>
              </a:rPr>
              <a:t>审计</a:t>
            </a:r>
            <a:r>
              <a:rPr lang="en-US" altLang="zh-CN" dirty="0">
                <a:solidFill>
                  <a:schemeClr val="tx2">
                    <a:lumMod val="95000"/>
                    <a:lumOff val="5000"/>
                  </a:schemeClr>
                </a:solidFill>
                <a:latin typeface="黑体" panose="02010609060101010101" pitchFamily="49" charset="-122"/>
                <a:ea typeface="黑体" panose="02010609060101010101" pitchFamily="49" charset="-122"/>
              </a:rPr>
              <a:t>(</a:t>
            </a:r>
            <a:r>
              <a:rPr lang="zh-CN" altLang="en-US" dirty="0">
                <a:solidFill>
                  <a:schemeClr val="tx2">
                    <a:lumMod val="95000"/>
                    <a:lumOff val="5000"/>
                  </a:schemeClr>
                </a:solidFill>
                <a:latin typeface="黑体" panose="02010609060101010101" pitchFamily="49" charset="-122"/>
                <a:ea typeface="黑体" panose="02010609060101010101" pitchFamily="49" charset="-122"/>
              </a:rPr>
              <a:t>日志文件</a:t>
            </a:r>
            <a:r>
              <a:rPr lang="en-US" altLang="zh-CN" dirty="0">
                <a:solidFill>
                  <a:schemeClr val="tx2">
                    <a:lumMod val="95000"/>
                    <a:lumOff val="5000"/>
                  </a:schemeClr>
                </a:solidFill>
                <a:latin typeface="黑体" panose="02010609060101010101" pitchFamily="49" charset="-122"/>
                <a:ea typeface="黑体" panose="02010609060101010101" pitchFamily="49" charset="-122"/>
              </a:rPr>
              <a:t>)</a:t>
            </a:r>
            <a:r>
              <a:rPr lang="zh-CN" altLang="en-US" dirty="0">
                <a:solidFill>
                  <a:schemeClr val="tx2">
                    <a:lumMod val="95000"/>
                    <a:lumOff val="5000"/>
                  </a:schemeClr>
                </a:solidFill>
                <a:latin typeface="黑体" panose="02010609060101010101" pitchFamily="49" charset="-122"/>
                <a:ea typeface="黑体" panose="02010609060101010101" pitchFamily="49" charset="-122"/>
              </a:rPr>
              <a:t>记录</a:t>
            </a:r>
          </a:p>
          <a:p>
            <a:pPr marL="342900" indent="-342900">
              <a:lnSpc>
                <a:spcPct val="150000"/>
              </a:lnSpc>
              <a:buFont typeface="Arial" panose="020B0604020202020204" pitchFamily="34" charset="0"/>
              <a:buChar char="•"/>
            </a:pPr>
            <a:r>
              <a:rPr lang="zh-CN" altLang="en-US" dirty="0">
                <a:solidFill>
                  <a:schemeClr val="tx2">
                    <a:lumMod val="95000"/>
                    <a:lumOff val="5000"/>
                  </a:schemeClr>
                </a:solidFill>
                <a:latin typeface="黑体" panose="02010609060101010101" pitchFamily="49" charset="-122"/>
                <a:ea typeface="黑体" panose="02010609060101010101" pitchFamily="49" charset="-122"/>
              </a:rPr>
              <a:t>文件完整性校验和</a:t>
            </a:r>
          </a:p>
          <a:p>
            <a:pPr marL="342900" indent="-342900">
              <a:lnSpc>
                <a:spcPct val="150000"/>
              </a:lnSpc>
              <a:buFont typeface="Arial" panose="020B0604020202020204" pitchFamily="34" charset="0"/>
              <a:buChar char="•"/>
            </a:pPr>
            <a:r>
              <a:rPr lang="zh-CN" altLang="en-US" dirty="0">
                <a:solidFill>
                  <a:schemeClr val="tx2">
                    <a:lumMod val="95000"/>
                    <a:lumOff val="5000"/>
                  </a:schemeClr>
                </a:solidFill>
                <a:latin typeface="黑体" panose="02010609060101010101" pitchFamily="49" charset="-122"/>
                <a:ea typeface="黑体" panose="02010609060101010101" pitchFamily="49" charset="-122"/>
              </a:rPr>
              <a:t>注册表访问</a:t>
            </a:r>
          </a:p>
        </p:txBody>
      </p:sp>
      <p:sp>
        <p:nvSpPr>
          <p:cNvPr id="17" name="矩形: 圆角 16">
            <a:extLst>
              <a:ext uri="{FF2B5EF4-FFF2-40B4-BE49-F238E27FC236}">
                <a16:creationId xmlns:a16="http://schemas.microsoft.com/office/drawing/2014/main" xmlns="" id="{38162755-D15C-4175-B70B-8D950C3C0106}"/>
              </a:ext>
            </a:extLst>
          </p:cNvPr>
          <p:cNvSpPr/>
          <p:nvPr/>
        </p:nvSpPr>
        <p:spPr>
          <a:xfrm>
            <a:off x="1026880" y="1808303"/>
            <a:ext cx="6644448" cy="960776"/>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入侵检测的第一步是信息收集，收集内容包括</a:t>
            </a:r>
            <a:r>
              <a:rPr lang="zh-CN" altLang="en-US" sz="2000" dirty="0">
                <a:solidFill>
                  <a:schemeClr val="accent2"/>
                </a:solidFill>
                <a:latin typeface="黑体" panose="02010609060101010101" pitchFamily="49" charset="-122"/>
                <a:ea typeface="黑体" panose="02010609060101010101" pitchFamily="49" charset="-122"/>
              </a:rPr>
              <a:t>系统、网络、数据</a:t>
            </a: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及</a:t>
            </a:r>
            <a:r>
              <a:rPr lang="zh-CN" altLang="en-US" sz="2000" dirty="0">
                <a:solidFill>
                  <a:schemeClr val="accent2"/>
                </a:solidFill>
                <a:latin typeface="黑体" panose="02010609060101010101" pitchFamily="49" charset="-122"/>
                <a:ea typeface="黑体" panose="02010609060101010101" pitchFamily="49" charset="-122"/>
              </a:rPr>
              <a:t>用户活动的状态和行为</a:t>
            </a: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a:t>
            </a:r>
          </a:p>
        </p:txBody>
      </p:sp>
      <p:pic>
        <p:nvPicPr>
          <p:cNvPr id="9" name="图片 8">
            <a:extLst>
              <a:ext uri="{FF2B5EF4-FFF2-40B4-BE49-F238E27FC236}">
                <a16:creationId xmlns:a16="http://schemas.microsoft.com/office/drawing/2014/main" xmlns="" id="{6C304843-0933-42DC-9003-6E2CCC463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7699" y="1770638"/>
            <a:ext cx="959997" cy="959997"/>
          </a:xfrm>
          <a:prstGeom prst="rect">
            <a:avLst/>
          </a:prstGeom>
        </p:spPr>
      </p:pic>
    </p:spTree>
    <p:extLst>
      <p:ext uri="{BB962C8B-B14F-4D97-AF65-F5344CB8AC3E}">
        <p14:creationId xmlns:p14="http://schemas.microsoft.com/office/powerpoint/2010/main" val="69551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11.2 </a:t>
            </a:r>
            <a:r>
              <a:rPr lang="zh-CN" altLang="en-US" dirty="0">
                <a:latin typeface="楷体" panose="02010609060101010101" pitchFamily="49" charset="-122"/>
                <a:ea typeface="楷体" panose="02010609060101010101" pitchFamily="49" charset="-122"/>
              </a:rPr>
              <a:t>入侵检测系统</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25</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分析器</a:t>
            </a:r>
            <a:r>
              <a:rPr lang="en-US" altLang="zh-CN" sz="2800" b="1" dirty="0">
                <a:solidFill>
                  <a:schemeClr val="tx2"/>
                </a:solidFill>
                <a:latin typeface="黑体" panose="02010609060101010101" pitchFamily="49" charset="-122"/>
                <a:ea typeface="黑体" panose="02010609060101010101" pitchFamily="49" charset="-122"/>
              </a:rPr>
              <a:t>——</a:t>
            </a:r>
            <a:r>
              <a:rPr lang="zh-CN" altLang="en-US" sz="2800" b="1" dirty="0">
                <a:solidFill>
                  <a:schemeClr val="tx2"/>
                </a:solidFill>
                <a:latin typeface="黑体" panose="02010609060101010101" pitchFamily="49" charset="-122"/>
                <a:ea typeface="黑体" panose="02010609060101010101" pitchFamily="49" charset="-122"/>
              </a:rPr>
              <a:t>信息分析</a:t>
            </a:r>
          </a:p>
        </p:txBody>
      </p:sp>
      <p:sp>
        <p:nvSpPr>
          <p:cNvPr id="17" name="矩形: 圆角 16">
            <a:extLst>
              <a:ext uri="{FF2B5EF4-FFF2-40B4-BE49-F238E27FC236}">
                <a16:creationId xmlns:a16="http://schemas.microsoft.com/office/drawing/2014/main" xmlns="" id="{38162755-D15C-4175-B70B-8D950C3C0106}"/>
              </a:ext>
            </a:extLst>
          </p:cNvPr>
          <p:cNvSpPr/>
          <p:nvPr/>
        </p:nvSpPr>
        <p:spPr>
          <a:xfrm>
            <a:off x="637790" y="1857030"/>
            <a:ext cx="6454490" cy="840747"/>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分析传感器收集到的信息，确定是否发生了入侵。主要分为以下两种方法。</a:t>
            </a:r>
          </a:p>
        </p:txBody>
      </p:sp>
      <p:sp>
        <p:nvSpPr>
          <p:cNvPr id="18" name="矩形: 圆角 17">
            <a:extLst>
              <a:ext uri="{FF2B5EF4-FFF2-40B4-BE49-F238E27FC236}">
                <a16:creationId xmlns:a16="http://schemas.microsoft.com/office/drawing/2014/main" xmlns="" id="{8508FF69-8B49-4BF0-95CE-8E3341F3C929}"/>
              </a:ext>
            </a:extLst>
          </p:cNvPr>
          <p:cNvSpPr/>
          <p:nvPr/>
        </p:nvSpPr>
        <p:spPr>
          <a:xfrm>
            <a:off x="669032" y="3019214"/>
            <a:ext cx="1602904" cy="523221"/>
          </a:xfrm>
          <a:prstGeom prst="roundRect">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异常检测</a:t>
            </a:r>
          </a:p>
        </p:txBody>
      </p:sp>
      <p:sp>
        <p:nvSpPr>
          <p:cNvPr id="28" name="矩形: 圆角 27">
            <a:extLst>
              <a:ext uri="{FF2B5EF4-FFF2-40B4-BE49-F238E27FC236}">
                <a16:creationId xmlns:a16="http://schemas.microsoft.com/office/drawing/2014/main" xmlns="" id="{AC98E604-5C5C-4C8E-B207-51BA86F0C636}"/>
              </a:ext>
            </a:extLst>
          </p:cNvPr>
          <p:cNvSpPr/>
          <p:nvPr/>
        </p:nvSpPr>
        <p:spPr>
          <a:xfrm>
            <a:off x="637790" y="3679909"/>
            <a:ext cx="3534427" cy="2557403"/>
          </a:xfrm>
          <a:prstGeom prst="roundRect">
            <a:avLst>
              <a:gd name="adj" fmla="val 5796"/>
            </a:avLst>
          </a:prstGeom>
          <a:solidFill>
            <a:schemeClr val="accent5">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zh-CN" altLang="en-US" dirty="0">
                <a:solidFill>
                  <a:schemeClr val="tx2">
                    <a:lumMod val="95000"/>
                    <a:lumOff val="5000"/>
                  </a:schemeClr>
                </a:solidFill>
                <a:latin typeface="黑体" panose="02010609060101010101" pitchFamily="49" charset="-122"/>
                <a:ea typeface="黑体" panose="02010609060101010101" pitchFamily="49" charset="-122"/>
              </a:rPr>
              <a:t>采集有关合法用户在某段时间内的行为数据；</a:t>
            </a:r>
          </a:p>
          <a:p>
            <a:pPr marL="285750" indent="-285750">
              <a:lnSpc>
                <a:spcPct val="150000"/>
              </a:lnSpc>
              <a:buFont typeface="Arial" panose="020B0604020202020204" pitchFamily="34" charset="0"/>
              <a:buChar char="•"/>
            </a:pPr>
            <a:r>
              <a:rPr lang="zh-CN" altLang="en-US" dirty="0">
                <a:solidFill>
                  <a:schemeClr val="tx2">
                    <a:lumMod val="95000"/>
                    <a:lumOff val="5000"/>
                  </a:schemeClr>
                </a:solidFill>
                <a:latin typeface="黑体" panose="02010609060101010101" pitchFamily="49" charset="-122"/>
                <a:ea typeface="黑体" panose="02010609060101010101" pitchFamily="49" charset="-122"/>
              </a:rPr>
              <a:t>统计检验被监测的行为，以较高的置信度确定该行为是否不是合法用户的行为。</a:t>
            </a:r>
          </a:p>
        </p:txBody>
      </p:sp>
      <p:pic>
        <p:nvPicPr>
          <p:cNvPr id="30" name="图片 29">
            <a:extLst>
              <a:ext uri="{FF2B5EF4-FFF2-40B4-BE49-F238E27FC236}">
                <a16:creationId xmlns:a16="http://schemas.microsoft.com/office/drawing/2014/main" xmlns="" id="{C42AAB1F-8FE0-4E84-98F4-320677A803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6161" y="1883798"/>
            <a:ext cx="787210" cy="787210"/>
          </a:xfrm>
          <a:prstGeom prst="rect">
            <a:avLst/>
          </a:prstGeom>
        </p:spPr>
      </p:pic>
      <p:sp>
        <p:nvSpPr>
          <p:cNvPr id="31" name="矩形: 圆角 30">
            <a:extLst>
              <a:ext uri="{FF2B5EF4-FFF2-40B4-BE49-F238E27FC236}">
                <a16:creationId xmlns:a16="http://schemas.microsoft.com/office/drawing/2014/main" xmlns="" id="{EC3D117A-806A-43FF-89C4-08C723F1E38C}"/>
              </a:ext>
            </a:extLst>
          </p:cNvPr>
          <p:cNvSpPr/>
          <p:nvPr/>
        </p:nvSpPr>
        <p:spPr>
          <a:xfrm>
            <a:off x="4644008" y="2998465"/>
            <a:ext cx="2376264" cy="523221"/>
          </a:xfrm>
          <a:prstGeom prst="roundRect">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特征或启发性检测</a:t>
            </a:r>
          </a:p>
        </p:txBody>
      </p:sp>
      <p:sp>
        <p:nvSpPr>
          <p:cNvPr id="32" name="矩形: 圆角 31">
            <a:extLst>
              <a:ext uri="{FF2B5EF4-FFF2-40B4-BE49-F238E27FC236}">
                <a16:creationId xmlns:a16="http://schemas.microsoft.com/office/drawing/2014/main" xmlns="" id="{7E8781AA-4192-4F2E-935C-2C16BB4CA890}"/>
              </a:ext>
            </a:extLst>
          </p:cNvPr>
          <p:cNvSpPr/>
          <p:nvPr/>
        </p:nvSpPr>
        <p:spPr>
          <a:xfrm>
            <a:off x="4644008" y="3656251"/>
            <a:ext cx="4032448" cy="2581061"/>
          </a:xfrm>
          <a:prstGeom prst="roundRect">
            <a:avLst>
              <a:gd name="adj" fmla="val 5796"/>
            </a:avLst>
          </a:prstGeom>
          <a:solidFill>
            <a:schemeClr val="accent5">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zh-CN" altLang="en-US" dirty="0">
                <a:solidFill>
                  <a:schemeClr val="tx2">
                    <a:lumMod val="95000"/>
                    <a:lumOff val="5000"/>
                  </a:schemeClr>
                </a:solidFill>
                <a:latin typeface="黑体" panose="02010609060101010101" pitchFamily="49" charset="-122"/>
                <a:ea typeface="黑体" panose="02010609060101010101" pitchFamily="49" charset="-122"/>
              </a:rPr>
              <a:t>使用一组已知恶意数据模式</a:t>
            </a:r>
            <a:r>
              <a:rPr lang="en-US" altLang="zh-CN" dirty="0">
                <a:solidFill>
                  <a:schemeClr val="tx2">
                    <a:lumMod val="95000"/>
                    <a:lumOff val="5000"/>
                  </a:schemeClr>
                </a:solidFill>
                <a:latin typeface="黑体" panose="02010609060101010101" pitchFamily="49" charset="-122"/>
                <a:ea typeface="黑体" panose="02010609060101010101" pitchFamily="49" charset="-122"/>
              </a:rPr>
              <a:t>(</a:t>
            </a:r>
            <a:r>
              <a:rPr lang="zh-CN" altLang="en-US" dirty="0">
                <a:solidFill>
                  <a:schemeClr val="tx2">
                    <a:lumMod val="95000"/>
                    <a:lumOff val="5000"/>
                  </a:schemeClr>
                </a:solidFill>
                <a:latin typeface="黑体" panose="02010609060101010101" pitchFamily="49" charset="-122"/>
                <a:ea typeface="黑体" panose="02010609060101010101" pitchFamily="49" charset="-122"/>
              </a:rPr>
              <a:t>特征或者攻击规则</a:t>
            </a:r>
            <a:r>
              <a:rPr lang="en-US" altLang="zh-CN" dirty="0">
                <a:solidFill>
                  <a:schemeClr val="tx2">
                    <a:lumMod val="95000"/>
                    <a:lumOff val="5000"/>
                  </a:schemeClr>
                </a:solidFill>
                <a:latin typeface="黑体" panose="02010609060101010101" pitchFamily="49" charset="-122"/>
                <a:ea typeface="黑体" panose="02010609060101010101" pitchFamily="49" charset="-122"/>
              </a:rPr>
              <a:t>(</a:t>
            </a:r>
            <a:r>
              <a:rPr lang="zh-CN" altLang="en-US" dirty="0">
                <a:solidFill>
                  <a:schemeClr val="tx2">
                    <a:lumMod val="95000"/>
                    <a:lumOff val="5000"/>
                  </a:schemeClr>
                </a:solidFill>
                <a:latin typeface="黑体" panose="02010609060101010101" pitchFamily="49" charset="-122"/>
                <a:ea typeface="黑体" panose="02010609060101010101" pitchFamily="49" charset="-122"/>
              </a:rPr>
              <a:t>启发式</a:t>
            </a:r>
            <a:r>
              <a:rPr lang="en-US" altLang="zh-CN" dirty="0">
                <a:solidFill>
                  <a:schemeClr val="tx2">
                    <a:lumMod val="95000"/>
                    <a:lumOff val="5000"/>
                  </a:schemeClr>
                </a:solidFill>
                <a:latin typeface="黑体" panose="02010609060101010101" pitchFamily="49" charset="-122"/>
                <a:ea typeface="黑体" panose="02010609060101010101" pitchFamily="49" charset="-122"/>
              </a:rPr>
              <a:t>)</a:t>
            </a:r>
            <a:r>
              <a:rPr lang="zh-CN" altLang="en-US" dirty="0">
                <a:solidFill>
                  <a:schemeClr val="tx2">
                    <a:lumMod val="95000"/>
                    <a:lumOff val="5000"/>
                  </a:schemeClr>
                </a:solidFill>
                <a:latin typeface="黑体" panose="02010609060101010101" pitchFamily="49" charset="-122"/>
                <a:ea typeface="黑体" panose="02010609060101010101" pitchFamily="49" charset="-122"/>
              </a:rPr>
              <a:t>组成的集合来与当前的行为进行比较；</a:t>
            </a:r>
          </a:p>
          <a:p>
            <a:pPr marL="285750" indent="-285750">
              <a:lnSpc>
                <a:spcPct val="150000"/>
              </a:lnSpc>
              <a:buFont typeface="Arial" panose="020B0604020202020204" pitchFamily="34" charset="0"/>
              <a:buChar char="•"/>
            </a:pPr>
            <a:r>
              <a:rPr lang="zh-CN" altLang="en-US" dirty="0">
                <a:solidFill>
                  <a:schemeClr val="tx2">
                    <a:lumMod val="95000"/>
                    <a:lumOff val="5000"/>
                  </a:schemeClr>
                </a:solidFill>
                <a:latin typeface="黑体" panose="02010609060101010101" pitchFamily="49" charset="-122"/>
                <a:ea typeface="黑体" panose="02010609060101010101" pitchFamily="49" charset="-122"/>
              </a:rPr>
              <a:t>也被称为误用检测；</a:t>
            </a:r>
          </a:p>
          <a:p>
            <a:pPr marL="285750" indent="-285750">
              <a:lnSpc>
                <a:spcPct val="150000"/>
              </a:lnSpc>
              <a:buFont typeface="Arial" panose="020B0604020202020204" pitchFamily="34" charset="0"/>
              <a:buChar char="•"/>
            </a:pPr>
            <a:r>
              <a:rPr lang="zh-CN" altLang="en-US" dirty="0">
                <a:solidFill>
                  <a:schemeClr val="tx2">
                    <a:lumMod val="95000"/>
                    <a:lumOff val="5000"/>
                  </a:schemeClr>
                </a:solidFill>
                <a:latin typeface="黑体" panose="02010609060101010101" pitchFamily="49" charset="-122"/>
                <a:ea typeface="黑体" panose="02010609060101010101" pitchFamily="49" charset="-122"/>
              </a:rPr>
              <a:t>仅仅可以被用来识别有模式或者有规则的已知攻击。</a:t>
            </a:r>
          </a:p>
        </p:txBody>
      </p:sp>
    </p:spTree>
    <p:extLst>
      <p:ext uri="{BB962C8B-B14F-4D97-AF65-F5344CB8AC3E}">
        <p14:creationId xmlns:p14="http://schemas.microsoft.com/office/powerpoint/2010/main" val="250180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8" grpId="0" animBg="1"/>
      <p:bldP spid="31"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11.2 </a:t>
            </a:r>
            <a:r>
              <a:rPr lang="zh-CN" altLang="en-US" dirty="0">
                <a:latin typeface="楷体" panose="02010609060101010101" pitchFamily="49" charset="-122"/>
                <a:ea typeface="楷体" panose="02010609060101010101" pitchFamily="49" charset="-122"/>
              </a:rPr>
              <a:t>入侵检测系统</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26</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信息分析</a:t>
            </a:r>
            <a:r>
              <a:rPr lang="en-US" altLang="zh-CN" sz="2800" b="1" dirty="0">
                <a:solidFill>
                  <a:schemeClr val="tx2"/>
                </a:solidFill>
                <a:latin typeface="黑体" panose="02010609060101010101" pitchFamily="49" charset="-122"/>
                <a:ea typeface="黑体" panose="02010609060101010101" pitchFamily="49" charset="-122"/>
              </a:rPr>
              <a:t>——</a:t>
            </a:r>
            <a:r>
              <a:rPr lang="zh-CN" altLang="en-US" sz="2800" b="1" dirty="0">
                <a:solidFill>
                  <a:schemeClr val="tx2"/>
                </a:solidFill>
                <a:latin typeface="黑体" panose="02010609060101010101" pitchFamily="49" charset="-122"/>
                <a:ea typeface="黑体" panose="02010609060101010101" pitchFamily="49" charset="-122"/>
              </a:rPr>
              <a:t>异常检测</a:t>
            </a:r>
          </a:p>
        </p:txBody>
      </p:sp>
      <p:sp>
        <p:nvSpPr>
          <p:cNvPr id="18" name="矩形: 圆角 17">
            <a:extLst>
              <a:ext uri="{FF2B5EF4-FFF2-40B4-BE49-F238E27FC236}">
                <a16:creationId xmlns:a16="http://schemas.microsoft.com/office/drawing/2014/main" xmlns="" id="{8508FF69-8B49-4BF0-95CE-8E3341F3C929}"/>
              </a:ext>
            </a:extLst>
          </p:cNvPr>
          <p:cNvSpPr/>
          <p:nvPr/>
        </p:nvSpPr>
        <p:spPr>
          <a:xfrm>
            <a:off x="1455281" y="4333309"/>
            <a:ext cx="1602904" cy="523221"/>
          </a:xfrm>
          <a:prstGeom prst="roundRect">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统计法</a:t>
            </a:r>
          </a:p>
        </p:txBody>
      </p:sp>
      <p:sp>
        <p:nvSpPr>
          <p:cNvPr id="27" name="椭圆 26">
            <a:extLst>
              <a:ext uri="{FF2B5EF4-FFF2-40B4-BE49-F238E27FC236}">
                <a16:creationId xmlns:a16="http://schemas.microsoft.com/office/drawing/2014/main" xmlns="" id="{1B1DFDFB-F766-4452-8F75-AE92DC16695A}"/>
              </a:ext>
            </a:extLst>
          </p:cNvPr>
          <p:cNvSpPr/>
          <p:nvPr/>
        </p:nvSpPr>
        <p:spPr>
          <a:xfrm>
            <a:off x="751239" y="4333309"/>
            <a:ext cx="513058" cy="523221"/>
          </a:xfrm>
          <a:prstGeom prst="ellipse">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800" dirty="0"/>
              <a:t>1</a:t>
            </a:r>
            <a:endParaRPr lang="zh-CN" altLang="en-US" sz="2800" dirty="0"/>
          </a:p>
        </p:txBody>
      </p:sp>
      <p:sp>
        <p:nvSpPr>
          <p:cNvPr id="11" name="矩形: 圆角 10">
            <a:extLst>
              <a:ext uri="{FF2B5EF4-FFF2-40B4-BE49-F238E27FC236}">
                <a16:creationId xmlns:a16="http://schemas.microsoft.com/office/drawing/2014/main" xmlns="" id="{30FF340F-3EEA-4607-90AC-DF95B28D8CB2}"/>
              </a:ext>
            </a:extLst>
          </p:cNvPr>
          <p:cNvSpPr/>
          <p:nvPr/>
        </p:nvSpPr>
        <p:spPr>
          <a:xfrm>
            <a:off x="768588" y="1776814"/>
            <a:ext cx="7606824" cy="1478732"/>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zh-CN" altLang="en-US" dirty="0">
                <a:solidFill>
                  <a:schemeClr val="tx2">
                    <a:lumMod val="95000"/>
                    <a:lumOff val="5000"/>
                  </a:schemeClr>
                </a:solidFill>
                <a:latin typeface="黑体" panose="02010609060101010101" pitchFamily="49" charset="-122"/>
                <a:ea typeface="黑体" panose="02010609060101010101" pitchFamily="49" charset="-122"/>
              </a:rPr>
              <a:t>异常检测方法首先有一个训练过程，其通过在被监控的系统上收集和处理正常行为的相关信息来建立一个合法用户的行为模型。检测时，会把当前被观测到的行为与模型进行比较，从而确定是否为入侵行为。</a:t>
            </a:r>
          </a:p>
        </p:txBody>
      </p:sp>
      <p:sp>
        <p:nvSpPr>
          <p:cNvPr id="12" name="矩形: 圆角 11">
            <a:extLst>
              <a:ext uri="{FF2B5EF4-FFF2-40B4-BE49-F238E27FC236}">
                <a16:creationId xmlns:a16="http://schemas.microsoft.com/office/drawing/2014/main" xmlns="" id="{7C734EEC-F171-47CB-A2EA-AEA978546386}"/>
              </a:ext>
            </a:extLst>
          </p:cNvPr>
          <p:cNvSpPr/>
          <p:nvPr/>
        </p:nvSpPr>
        <p:spPr>
          <a:xfrm>
            <a:off x="772904" y="3429000"/>
            <a:ext cx="6542296" cy="511281"/>
          </a:xfrm>
          <a:prstGeom prst="roundRect">
            <a:avLst/>
          </a:prstGeom>
          <a:solidFill>
            <a:schemeClr val="accent5">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r>
              <a:rPr lang="zh-CN" altLang="en-US" dirty="0">
                <a:solidFill>
                  <a:schemeClr val="tx2">
                    <a:lumMod val="95000"/>
                    <a:lumOff val="5000"/>
                  </a:schemeClr>
                </a:solidFill>
                <a:latin typeface="黑体" panose="02010609060101010101" pitchFamily="49" charset="-122"/>
                <a:ea typeface="黑体" panose="02010609060101010101" pitchFamily="49" charset="-122"/>
              </a:rPr>
              <a:t>异常检测的分类方法很多，而</a:t>
            </a:r>
            <a:r>
              <a:rPr lang="en-US" altLang="zh-CN" dirty="0">
                <a:solidFill>
                  <a:schemeClr val="tx2">
                    <a:lumMod val="95000"/>
                    <a:lumOff val="5000"/>
                  </a:schemeClr>
                </a:solidFill>
                <a:latin typeface="黑体" panose="02010609060101010101" pitchFamily="49" charset="-122"/>
                <a:ea typeface="黑体" panose="02010609060101010101" pitchFamily="49" charset="-122"/>
              </a:rPr>
              <a:t>[GARC09] </a:t>
            </a:r>
            <a:r>
              <a:rPr lang="zh-CN" altLang="en-US" dirty="0">
                <a:solidFill>
                  <a:schemeClr val="tx2">
                    <a:lumMod val="95000"/>
                    <a:lumOff val="5000"/>
                  </a:schemeClr>
                </a:solidFill>
                <a:latin typeface="黑体" panose="02010609060101010101" pitchFamily="49" charset="-122"/>
                <a:ea typeface="黑体" panose="02010609060101010101" pitchFamily="49" charset="-122"/>
              </a:rPr>
              <a:t>提出的分类方案如下：</a:t>
            </a:r>
          </a:p>
        </p:txBody>
      </p:sp>
      <p:sp>
        <p:nvSpPr>
          <p:cNvPr id="13" name="矩形: 圆角 12">
            <a:extLst>
              <a:ext uri="{FF2B5EF4-FFF2-40B4-BE49-F238E27FC236}">
                <a16:creationId xmlns:a16="http://schemas.microsoft.com/office/drawing/2014/main" xmlns="" id="{8AAF62BA-0E69-43B3-B4C9-092133E07ACB}"/>
              </a:ext>
            </a:extLst>
          </p:cNvPr>
          <p:cNvSpPr/>
          <p:nvPr/>
        </p:nvSpPr>
        <p:spPr>
          <a:xfrm>
            <a:off x="762731" y="5018044"/>
            <a:ext cx="7562843" cy="1394248"/>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zh-CN" altLang="en-US" dirty="0">
                <a:solidFill>
                  <a:schemeClr val="tx2">
                    <a:lumMod val="95000"/>
                    <a:lumOff val="5000"/>
                  </a:schemeClr>
                </a:solidFill>
                <a:latin typeface="黑体" panose="02010609060101010101" pitchFamily="49" charset="-122"/>
                <a:ea typeface="黑体" panose="02010609060101010101" pitchFamily="49" charset="-122"/>
              </a:rPr>
              <a:t>对被观测行为的分析使用单因素、多因素或者观察指标的时序模型，统计正常使用时的一些属性（如访问次数、操作失败次数和延时等）。任何观察值在正常值范围之外时，就认为有入侵发生。</a:t>
            </a:r>
          </a:p>
        </p:txBody>
      </p:sp>
    </p:spTree>
    <p:extLst>
      <p:ext uri="{BB962C8B-B14F-4D97-AF65-F5344CB8AC3E}">
        <p14:creationId xmlns:p14="http://schemas.microsoft.com/office/powerpoint/2010/main" val="69704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7" grpId="0" animBg="1"/>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11.2 </a:t>
            </a:r>
            <a:r>
              <a:rPr lang="zh-CN" altLang="en-US" dirty="0">
                <a:latin typeface="楷体" panose="02010609060101010101" pitchFamily="49" charset="-122"/>
                <a:ea typeface="楷体" panose="02010609060101010101" pitchFamily="49" charset="-122"/>
              </a:rPr>
              <a:t>入侵检测系统</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27</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信息分析</a:t>
            </a:r>
            <a:r>
              <a:rPr lang="en-US" altLang="zh-CN" sz="2800" b="1" dirty="0">
                <a:solidFill>
                  <a:schemeClr val="tx2"/>
                </a:solidFill>
                <a:latin typeface="黑体" panose="02010609060101010101" pitchFamily="49" charset="-122"/>
                <a:ea typeface="黑体" panose="02010609060101010101" pitchFamily="49" charset="-122"/>
              </a:rPr>
              <a:t>——</a:t>
            </a:r>
            <a:r>
              <a:rPr lang="zh-CN" altLang="en-US" sz="2800" b="1" dirty="0">
                <a:solidFill>
                  <a:schemeClr val="tx2"/>
                </a:solidFill>
                <a:latin typeface="黑体" panose="02010609060101010101" pitchFamily="49" charset="-122"/>
                <a:ea typeface="黑体" panose="02010609060101010101" pitchFamily="49" charset="-122"/>
              </a:rPr>
              <a:t>异常检测</a:t>
            </a:r>
          </a:p>
        </p:txBody>
      </p:sp>
      <p:sp>
        <p:nvSpPr>
          <p:cNvPr id="19" name="矩形: 圆角 18">
            <a:extLst>
              <a:ext uri="{FF2B5EF4-FFF2-40B4-BE49-F238E27FC236}">
                <a16:creationId xmlns:a16="http://schemas.microsoft.com/office/drawing/2014/main" xmlns="" id="{0BA0E521-C178-472C-B16C-0D39C252073B}"/>
              </a:ext>
            </a:extLst>
          </p:cNvPr>
          <p:cNvSpPr/>
          <p:nvPr/>
        </p:nvSpPr>
        <p:spPr>
          <a:xfrm>
            <a:off x="1331640" y="2133295"/>
            <a:ext cx="4013197" cy="523221"/>
          </a:xfrm>
          <a:prstGeom prst="roundRect">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基于知识法</a:t>
            </a:r>
            <a:r>
              <a:rPr lang="en-US" altLang="zh-CN" sz="2000" dirty="0">
                <a:solidFill>
                  <a:schemeClr val="bg1"/>
                </a:solidFill>
                <a:latin typeface="黑体" panose="02010609060101010101" pitchFamily="49" charset="-122"/>
                <a:ea typeface="黑体" panose="02010609060101010101" pitchFamily="49" charset="-122"/>
              </a:rPr>
              <a:t>( knowledge based)</a:t>
            </a:r>
            <a:r>
              <a:rPr lang="zh-CN" altLang="en-US" sz="2000" dirty="0">
                <a:solidFill>
                  <a:schemeClr val="bg1"/>
                </a:solidFill>
                <a:latin typeface="黑体" panose="02010609060101010101" pitchFamily="49" charset="-122"/>
                <a:ea typeface="黑体" panose="02010609060101010101" pitchFamily="49" charset="-122"/>
              </a:rPr>
              <a:t>：</a:t>
            </a:r>
          </a:p>
        </p:txBody>
      </p:sp>
      <p:sp>
        <p:nvSpPr>
          <p:cNvPr id="20" name="矩形: 圆角 19">
            <a:extLst>
              <a:ext uri="{FF2B5EF4-FFF2-40B4-BE49-F238E27FC236}">
                <a16:creationId xmlns:a16="http://schemas.microsoft.com/office/drawing/2014/main" xmlns="" id="{BC2CA151-8763-4B25-83B5-52526E462866}"/>
              </a:ext>
            </a:extLst>
          </p:cNvPr>
          <p:cNvSpPr/>
          <p:nvPr/>
        </p:nvSpPr>
        <p:spPr>
          <a:xfrm>
            <a:off x="1331640" y="4381368"/>
            <a:ext cx="4460215" cy="523221"/>
          </a:xfrm>
          <a:prstGeom prst="roundRect">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机器学习法</a:t>
            </a:r>
            <a:r>
              <a:rPr lang="en-US" altLang="zh-CN" sz="2000" dirty="0">
                <a:solidFill>
                  <a:schemeClr val="bg1"/>
                </a:solidFill>
                <a:latin typeface="黑体" panose="02010609060101010101" pitchFamily="49" charset="-122"/>
                <a:ea typeface="黑体" panose="02010609060101010101" pitchFamily="49" charset="-122"/>
              </a:rPr>
              <a:t>( machine- </a:t>
            </a:r>
            <a:r>
              <a:rPr lang="en-US" altLang="zh-CN" sz="2000" dirty="0" err="1">
                <a:solidFill>
                  <a:schemeClr val="bg1"/>
                </a:solidFill>
                <a:latin typeface="黑体" panose="02010609060101010101" pitchFamily="49" charset="-122"/>
                <a:ea typeface="黑体" panose="02010609060101010101" pitchFamily="49" charset="-122"/>
              </a:rPr>
              <a:t>clearning</a:t>
            </a:r>
            <a:r>
              <a:rPr lang="en-US" altLang="zh-CN" sz="2000" dirty="0">
                <a:solidFill>
                  <a:schemeClr val="bg1"/>
                </a:solidFill>
                <a:latin typeface="黑体" panose="02010609060101010101" pitchFamily="49" charset="-122"/>
                <a:ea typeface="黑体" panose="02010609060101010101" pitchFamily="49" charset="-122"/>
              </a:rPr>
              <a:t>)</a:t>
            </a:r>
            <a:r>
              <a:rPr lang="zh-CN" altLang="en-US" sz="2000" dirty="0">
                <a:solidFill>
                  <a:schemeClr val="bg1"/>
                </a:solidFill>
                <a:latin typeface="黑体" panose="02010609060101010101" pitchFamily="49" charset="-122"/>
                <a:ea typeface="黑体" panose="02010609060101010101" pitchFamily="49" charset="-122"/>
              </a:rPr>
              <a:t>：</a:t>
            </a:r>
          </a:p>
        </p:txBody>
      </p:sp>
      <p:sp>
        <p:nvSpPr>
          <p:cNvPr id="24" name="矩形: 圆角 23">
            <a:extLst>
              <a:ext uri="{FF2B5EF4-FFF2-40B4-BE49-F238E27FC236}">
                <a16:creationId xmlns:a16="http://schemas.microsoft.com/office/drawing/2014/main" xmlns="" id="{FC0994FD-4965-4629-8586-997B537D027D}"/>
              </a:ext>
            </a:extLst>
          </p:cNvPr>
          <p:cNvSpPr/>
          <p:nvPr/>
        </p:nvSpPr>
        <p:spPr>
          <a:xfrm>
            <a:off x="1121800" y="2806416"/>
            <a:ext cx="6548447" cy="742300"/>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zh-CN" altLang="en-US" dirty="0">
                <a:solidFill>
                  <a:schemeClr val="tx2">
                    <a:lumMod val="95000"/>
                    <a:lumOff val="5000"/>
                  </a:schemeClr>
                </a:solidFill>
                <a:latin typeface="黑体" panose="02010609060101010101" pitchFamily="49" charset="-122"/>
                <a:ea typeface="黑体" panose="02010609060101010101" pitchFamily="49" charset="-122"/>
              </a:rPr>
              <a:t>使用专家系统根据合法行为的规则集对被观测行为进行分类。</a:t>
            </a:r>
          </a:p>
        </p:txBody>
      </p:sp>
      <p:sp>
        <p:nvSpPr>
          <p:cNvPr id="26" name="矩形: 圆角 25">
            <a:extLst>
              <a:ext uri="{FF2B5EF4-FFF2-40B4-BE49-F238E27FC236}">
                <a16:creationId xmlns:a16="http://schemas.microsoft.com/office/drawing/2014/main" xmlns="" id="{370429E2-43F2-48B2-9E95-1AFAE2278E53}"/>
              </a:ext>
            </a:extLst>
          </p:cNvPr>
          <p:cNvSpPr/>
          <p:nvPr/>
        </p:nvSpPr>
        <p:spPr>
          <a:xfrm>
            <a:off x="1124065" y="5041981"/>
            <a:ext cx="7225335" cy="1002731"/>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zh-CN" altLang="en-US" dirty="0">
                <a:solidFill>
                  <a:schemeClr val="tx2">
                    <a:lumMod val="95000"/>
                    <a:lumOff val="5000"/>
                  </a:schemeClr>
                </a:solidFill>
                <a:latin typeface="黑体" panose="02010609060101010101" pitchFamily="49" charset="-122"/>
                <a:ea typeface="黑体" panose="02010609060101010101" pitchFamily="49" charset="-122"/>
              </a:rPr>
              <a:t>运用数据挖掘技术，自动化地根据由训练数据生成的模型，给被观测行为确定一个最合适的分类。</a:t>
            </a:r>
          </a:p>
        </p:txBody>
      </p:sp>
      <p:sp>
        <p:nvSpPr>
          <p:cNvPr id="15" name="椭圆 14">
            <a:extLst>
              <a:ext uri="{FF2B5EF4-FFF2-40B4-BE49-F238E27FC236}">
                <a16:creationId xmlns:a16="http://schemas.microsoft.com/office/drawing/2014/main" xmlns="" id="{90BC1E79-E89C-4100-9DCF-5A28C3B1D31A}"/>
              </a:ext>
            </a:extLst>
          </p:cNvPr>
          <p:cNvSpPr/>
          <p:nvPr/>
        </p:nvSpPr>
        <p:spPr>
          <a:xfrm>
            <a:off x="711691" y="2133295"/>
            <a:ext cx="513058" cy="523221"/>
          </a:xfrm>
          <a:prstGeom prst="ellipse">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800" dirty="0"/>
              <a:t>2</a:t>
            </a:r>
            <a:endParaRPr lang="zh-CN" altLang="en-US" sz="2800" dirty="0"/>
          </a:p>
        </p:txBody>
      </p:sp>
      <p:sp>
        <p:nvSpPr>
          <p:cNvPr id="28" name="椭圆 27">
            <a:extLst>
              <a:ext uri="{FF2B5EF4-FFF2-40B4-BE49-F238E27FC236}">
                <a16:creationId xmlns:a16="http://schemas.microsoft.com/office/drawing/2014/main" xmlns="" id="{94402B5A-80DF-44CF-B0F6-051093A3008E}"/>
              </a:ext>
            </a:extLst>
          </p:cNvPr>
          <p:cNvSpPr/>
          <p:nvPr/>
        </p:nvSpPr>
        <p:spPr>
          <a:xfrm>
            <a:off x="686256" y="4381368"/>
            <a:ext cx="513058" cy="523221"/>
          </a:xfrm>
          <a:prstGeom prst="ellipse">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800" dirty="0"/>
              <a:t>3</a:t>
            </a:r>
            <a:endParaRPr lang="zh-CN" altLang="en-US" sz="2800" dirty="0"/>
          </a:p>
        </p:txBody>
      </p:sp>
    </p:spTree>
    <p:extLst>
      <p:ext uri="{BB962C8B-B14F-4D97-AF65-F5344CB8AC3E}">
        <p14:creationId xmlns:p14="http://schemas.microsoft.com/office/powerpoint/2010/main" val="592526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animBg="1"/>
      <p:bldP spid="2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11.2 </a:t>
            </a:r>
            <a:r>
              <a:rPr lang="zh-CN" altLang="en-US" dirty="0">
                <a:latin typeface="楷体" panose="02010609060101010101" pitchFamily="49" charset="-122"/>
                <a:ea typeface="楷体" panose="02010609060101010101" pitchFamily="49" charset="-122"/>
              </a:rPr>
              <a:t>入侵检测系统</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28</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信息分析</a:t>
            </a:r>
            <a:r>
              <a:rPr lang="en-US" altLang="zh-CN" sz="2800" b="1" dirty="0">
                <a:solidFill>
                  <a:schemeClr val="tx2"/>
                </a:solidFill>
                <a:latin typeface="黑体" panose="02010609060101010101" pitchFamily="49" charset="-122"/>
                <a:ea typeface="黑体" panose="02010609060101010101" pitchFamily="49" charset="-122"/>
              </a:rPr>
              <a:t>——</a:t>
            </a:r>
            <a:r>
              <a:rPr lang="zh-CN" altLang="en-US" sz="2800" b="1" dirty="0">
                <a:solidFill>
                  <a:schemeClr val="tx2"/>
                </a:solidFill>
                <a:latin typeface="黑体" panose="02010609060101010101" pitchFamily="49" charset="-122"/>
                <a:ea typeface="黑体" panose="02010609060101010101" pitchFamily="49" charset="-122"/>
              </a:rPr>
              <a:t>异常检测</a:t>
            </a:r>
          </a:p>
        </p:txBody>
      </p:sp>
      <p:pic>
        <p:nvPicPr>
          <p:cNvPr id="2" name="图片 1">
            <a:extLst>
              <a:ext uri="{FF2B5EF4-FFF2-40B4-BE49-F238E27FC236}">
                <a16:creationId xmlns:a16="http://schemas.microsoft.com/office/drawing/2014/main" xmlns="" id="{54C97B4B-8598-46E3-9457-88766501F84C}"/>
              </a:ext>
            </a:extLst>
          </p:cNvPr>
          <p:cNvPicPr>
            <a:picLocks noChangeAspect="1"/>
          </p:cNvPicPr>
          <p:nvPr/>
        </p:nvPicPr>
        <p:blipFill>
          <a:blip r:embed="rId3"/>
          <a:stretch>
            <a:fillRect/>
          </a:stretch>
        </p:blipFill>
        <p:spPr>
          <a:xfrm>
            <a:off x="1128539" y="1791656"/>
            <a:ext cx="6810722" cy="4819155"/>
          </a:xfrm>
          <a:prstGeom prst="rect">
            <a:avLst/>
          </a:prstGeom>
        </p:spPr>
      </p:pic>
    </p:spTree>
    <p:extLst>
      <p:ext uri="{BB962C8B-B14F-4D97-AF65-F5344CB8AC3E}">
        <p14:creationId xmlns:p14="http://schemas.microsoft.com/office/powerpoint/2010/main" val="2061947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11.2 </a:t>
            </a:r>
            <a:r>
              <a:rPr lang="zh-CN" altLang="en-US" dirty="0">
                <a:latin typeface="楷体" panose="02010609060101010101" pitchFamily="49" charset="-122"/>
                <a:ea typeface="楷体" panose="02010609060101010101" pitchFamily="49" charset="-122"/>
              </a:rPr>
              <a:t>入侵检测系统</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29</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信息分析</a:t>
            </a:r>
            <a:r>
              <a:rPr lang="en-US" altLang="zh-CN" sz="2800" b="1" dirty="0">
                <a:solidFill>
                  <a:schemeClr val="tx2"/>
                </a:solidFill>
                <a:latin typeface="黑体" panose="02010609060101010101" pitchFamily="49" charset="-122"/>
                <a:ea typeface="黑体" panose="02010609060101010101" pitchFamily="49" charset="-122"/>
              </a:rPr>
              <a:t>——</a:t>
            </a:r>
            <a:r>
              <a:rPr lang="zh-CN" altLang="en-US" sz="2800" b="1" dirty="0">
                <a:solidFill>
                  <a:schemeClr val="tx2"/>
                </a:solidFill>
                <a:latin typeface="黑体" panose="02010609060101010101" pitchFamily="49" charset="-122"/>
                <a:ea typeface="黑体" panose="02010609060101010101" pitchFamily="49" charset="-122"/>
              </a:rPr>
              <a:t>特征或启发性检测</a:t>
            </a:r>
          </a:p>
        </p:txBody>
      </p:sp>
      <p:sp>
        <p:nvSpPr>
          <p:cNvPr id="11" name="圆角矩形 5">
            <a:extLst>
              <a:ext uri="{FF2B5EF4-FFF2-40B4-BE49-F238E27FC236}">
                <a16:creationId xmlns:a16="http://schemas.microsoft.com/office/drawing/2014/main" xmlns="" id="{1214681E-4670-4E3F-99B1-566C7703194A}"/>
              </a:ext>
            </a:extLst>
          </p:cNvPr>
          <p:cNvSpPr/>
          <p:nvPr/>
        </p:nvSpPr>
        <p:spPr>
          <a:xfrm>
            <a:off x="4565194" y="1917455"/>
            <a:ext cx="3414395" cy="523222"/>
          </a:xfrm>
          <a:prstGeom prst="roundRect">
            <a:avLst/>
          </a:prstGeom>
          <a:solidFill>
            <a:srgbClr val="D16349"/>
          </a:solidFill>
          <a:ln w="28575" cap="flat" cmpd="sng" algn="ctr">
            <a:solidFill>
              <a:srgbClr val="D1634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white"/>
                </a:solidFill>
                <a:effectLst/>
                <a:uLnTx/>
                <a:uFillTx/>
                <a:latin typeface="Palatino Linotype"/>
                <a:ea typeface="宋体" panose="02010600030101010101" pitchFamily="2" charset="-122"/>
                <a:cs typeface="+mn-cs"/>
              </a:rPr>
              <a:t>特征方法</a:t>
            </a:r>
          </a:p>
        </p:txBody>
      </p:sp>
      <p:sp>
        <p:nvSpPr>
          <p:cNvPr id="12" name="圆角矩形 6">
            <a:extLst>
              <a:ext uri="{FF2B5EF4-FFF2-40B4-BE49-F238E27FC236}">
                <a16:creationId xmlns:a16="http://schemas.microsoft.com/office/drawing/2014/main" xmlns="" id="{25E2DFFA-6B94-4D2E-AFC9-8F75303A83CC}"/>
              </a:ext>
            </a:extLst>
          </p:cNvPr>
          <p:cNvSpPr/>
          <p:nvPr/>
        </p:nvSpPr>
        <p:spPr>
          <a:xfrm>
            <a:off x="827584" y="1917455"/>
            <a:ext cx="3414395" cy="523221"/>
          </a:xfrm>
          <a:prstGeom prst="roundRect">
            <a:avLst/>
          </a:prstGeom>
          <a:solidFill>
            <a:srgbClr val="D16349"/>
          </a:solidFill>
          <a:ln w="28575" cap="flat" cmpd="sng" algn="ctr">
            <a:solidFill>
              <a:srgbClr val="D1634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white"/>
                </a:solidFill>
                <a:effectLst/>
                <a:uLnTx/>
                <a:uFillTx/>
                <a:latin typeface="Palatino Linotype"/>
                <a:ea typeface="宋体" panose="02010600030101010101" pitchFamily="2" charset="-122"/>
                <a:cs typeface="+mn-cs"/>
              </a:rPr>
              <a:t>基于规则的启发式识别</a:t>
            </a:r>
          </a:p>
        </p:txBody>
      </p:sp>
      <p:sp>
        <p:nvSpPr>
          <p:cNvPr id="13" name="圆角矩形 7">
            <a:extLst>
              <a:ext uri="{FF2B5EF4-FFF2-40B4-BE49-F238E27FC236}">
                <a16:creationId xmlns:a16="http://schemas.microsoft.com/office/drawing/2014/main" xmlns="" id="{BCB3EDF0-F542-4565-8747-B9F48CE30BEB}"/>
              </a:ext>
            </a:extLst>
          </p:cNvPr>
          <p:cNvSpPr/>
          <p:nvPr/>
        </p:nvSpPr>
        <p:spPr>
          <a:xfrm>
            <a:off x="827584" y="2731507"/>
            <a:ext cx="3414395" cy="910590"/>
          </a:xfrm>
          <a:prstGeom prst="roundRect">
            <a:avLst/>
          </a:prstGeom>
          <a:gradFill rotWithShape="1">
            <a:gsLst>
              <a:gs pos="0">
                <a:srgbClr val="D16349">
                  <a:tint val="50000"/>
                  <a:satMod val="300000"/>
                </a:srgbClr>
              </a:gs>
              <a:gs pos="35000">
                <a:srgbClr val="D16349">
                  <a:tint val="37000"/>
                  <a:satMod val="300000"/>
                </a:srgbClr>
              </a:gs>
              <a:gs pos="100000">
                <a:srgbClr val="D16349">
                  <a:tint val="15000"/>
                  <a:satMod val="350000"/>
                </a:srgbClr>
              </a:gs>
            </a:gsLst>
            <a:lin ang="16200000" scaled="1"/>
          </a:gradFill>
          <a:ln w="9525" cap="flat" cmpd="sng" algn="ctr">
            <a:solidFill>
              <a:srgbClr val="D1634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Palatino Linotype"/>
                <a:ea typeface="宋体" panose="02010600030101010101" pitchFamily="2" charset="-122"/>
                <a:cs typeface="+mn-cs"/>
              </a:rPr>
              <a:t>用一个大的已知恶意数据模式的集合去匹配系统中或发送到网络中的数据。</a:t>
            </a:r>
            <a:endParaRPr kumimoji="0" lang="en-US" altLang="zh-CN" sz="1600" b="0" i="0" u="none" strike="noStrike" kern="0" cap="none" spc="0" normalizeH="0" baseline="0" noProof="0" dirty="0">
              <a:ln>
                <a:noFill/>
              </a:ln>
              <a:solidFill>
                <a:prstClr val="black"/>
              </a:solidFill>
              <a:effectLst/>
              <a:uLnTx/>
              <a:uFillTx/>
              <a:latin typeface="Palatino Linotype"/>
              <a:ea typeface="宋体" panose="02010600030101010101" pitchFamily="2" charset="-122"/>
              <a:cs typeface="+mn-cs"/>
            </a:endParaRPr>
          </a:p>
        </p:txBody>
      </p:sp>
      <p:sp>
        <p:nvSpPr>
          <p:cNvPr id="14" name="圆角矩形 8">
            <a:extLst>
              <a:ext uri="{FF2B5EF4-FFF2-40B4-BE49-F238E27FC236}">
                <a16:creationId xmlns:a16="http://schemas.microsoft.com/office/drawing/2014/main" xmlns="" id="{A42D5DF2-5D13-4544-AC2E-3EBB623CB6C4}"/>
              </a:ext>
            </a:extLst>
          </p:cNvPr>
          <p:cNvSpPr/>
          <p:nvPr/>
        </p:nvSpPr>
        <p:spPr>
          <a:xfrm>
            <a:off x="827584" y="3936737"/>
            <a:ext cx="3414395" cy="910590"/>
          </a:xfrm>
          <a:prstGeom prst="roundRect">
            <a:avLst/>
          </a:prstGeom>
          <a:gradFill rotWithShape="1">
            <a:gsLst>
              <a:gs pos="0">
                <a:srgbClr val="D16349">
                  <a:tint val="50000"/>
                  <a:satMod val="300000"/>
                </a:srgbClr>
              </a:gs>
              <a:gs pos="35000">
                <a:srgbClr val="D16349">
                  <a:tint val="37000"/>
                  <a:satMod val="300000"/>
                </a:srgbClr>
              </a:gs>
              <a:gs pos="100000">
                <a:srgbClr val="D16349">
                  <a:tint val="15000"/>
                  <a:satMod val="350000"/>
                </a:srgbClr>
              </a:gs>
            </a:gsLst>
            <a:lin ang="16200000" scaled="1"/>
          </a:gradFill>
          <a:ln w="9525" cap="flat" cmpd="sng" algn="ctr">
            <a:solidFill>
              <a:srgbClr val="D1634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Palatino Linotype"/>
                <a:ea typeface="宋体" panose="02010600030101010101" pitchFamily="2" charset="-122"/>
                <a:cs typeface="+mn-cs"/>
              </a:rPr>
              <a:t>特征集合需要足够大，这样可以在尽可能减小误报率的同时检测到最多的恶意数据。</a:t>
            </a:r>
          </a:p>
        </p:txBody>
      </p:sp>
      <p:sp>
        <p:nvSpPr>
          <p:cNvPr id="16" name="圆角矩形 10">
            <a:extLst>
              <a:ext uri="{FF2B5EF4-FFF2-40B4-BE49-F238E27FC236}">
                <a16:creationId xmlns:a16="http://schemas.microsoft.com/office/drawing/2014/main" xmlns="" id="{B306D21B-FB85-4502-8816-3FF398911877}"/>
              </a:ext>
            </a:extLst>
          </p:cNvPr>
          <p:cNvSpPr/>
          <p:nvPr/>
        </p:nvSpPr>
        <p:spPr>
          <a:xfrm>
            <a:off x="827584" y="5138792"/>
            <a:ext cx="3414395" cy="687228"/>
          </a:xfrm>
          <a:prstGeom prst="roundRect">
            <a:avLst/>
          </a:prstGeom>
          <a:gradFill rotWithShape="1">
            <a:gsLst>
              <a:gs pos="0">
                <a:srgbClr val="D16349">
                  <a:tint val="50000"/>
                  <a:satMod val="300000"/>
                </a:srgbClr>
              </a:gs>
              <a:gs pos="35000">
                <a:srgbClr val="D16349">
                  <a:tint val="37000"/>
                  <a:satMod val="300000"/>
                </a:srgbClr>
              </a:gs>
              <a:gs pos="100000">
                <a:srgbClr val="D16349">
                  <a:tint val="15000"/>
                  <a:satMod val="350000"/>
                </a:srgbClr>
              </a:gs>
            </a:gsLst>
            <a:lin ang="16200000" scaled="1"/>
          </a:gradFill>
          <a:ln w="9525" cap="flat" cmpd="sng" algn="ctr">
            <a:solidFill>
              <a:srgbClr val="D1634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Palatino Linotype"/>
                <a:ea typeface="宋体" panose="02010600030101010101" pitchFamily="2" charset="-122"/>
                <a:cs typeface="+mn-cs"/>
              </a:rPr>
              <a:t>该方法被广泛应用于反病毒产品、网络流量扫描代理以及NIDS中。</a:t>
            </a:r>
          </a:p>
        </p:txBody>
      </p:sp>
      <p:sp>
        <p:nvSpPr>
          <p:cNvPr id="17" name="圆角矩形 11">
            <a:extLst>
              <a:ext uri="{FF2B5EF4-FFF2-40B4-BE49-F238E27FC236}">
                <a16:creationId xmlns:a16="http://schemas.microsoft.com/office/drawing/2014/main" xmlns="" id="{05C93A8C-C59D-4A9B-883B-606E9DA86F30}"/>
              </a:ext>
            </a:extLst>
          </p:cNvPr>
          <p:cNvSpPr/>
          <p:nvPr/>
        </p:nvSpPr>
        <p:spPr>
          <a:xfrm>
            <a:off x="4565829" y="2731507"/>
            <a:ext cx="3414395" cy="698116"/>
          </a:xfrm>
          <a:prstGeom prst="roundRect">
            <a:avLst/>
          </a:prstGeom>
          <a:gradFill rotWithShape="1">
            <a:gsLst>
              <a:gs pos="0">
                <a:srgbClr val="D16349">
                  <a:tint val="50000"/>
                  <a:satMod val="300000"/>
                </a:srgbClr>
              </a:gs>
              <a:gs pos="35000">
                <a:srgbClr val="D16349">
                  <a:tint val="37000"/>
                  <a:satMod val="300000"/>
                </a:srgbClr>
              </a:gs>
              <a:gs pos="100000">
                <a:srgbClr val="D16349">
                  <a:tint val="15000"/>
                  <a:satMod val="350000"/>
                </a:srgbClr>
              </a:gs>
            </a:gsLst>
            <a:lin ang="16200000" scaled="1"/>
          </a:gradFill>
          <a:ln w="9525" cap="flat" cmpd="sng" algn="ctr">
            <a:solidFill>
              <a:srgbClr val="D1634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Palatino Linotype"/>
                <a:ea typeface="宋体" panose="02010600030101010101" pitchFamily="2" charset="-122"/>
                <a:cs typeface="+mn-cs"/>
              </a:rPr>
              <a:t>采用规则来识别已知的渗透或者利用已知漏洞进行的渗透。</a:t>
            </a:r>
          </a:p>
        </p:txBody>
      </p:sp>
      <p:sp>
        <p:nvSpPr>
          <p:cNvPr id="18" name="圆角矩形 12">
            <a:extLst>
              <a:ext uri="{FF2B5EF4-FFF2-40B4-BE49-F238E27FC236}">
                <a16:creationId xmlns:a16="http://schemas.microsoft.com/office/drawing/2014/main" xmlns="" id="{F3654937-07CF-4E59-8151-292313BC5E6D}"/>
              </a:ext>
            </a:extLst>
          </p:cNvPr>
          <p:cNvSpPr/>
          <p:nvPr/>
        </p:nvSpPr>
        <p:spPr>
          <a:xfrm>
            <a:off x="4565511" y="3717656"/>
            <a:ext cx="3414395" cy="910590"/>
          </a:xfrm>
          <a:prstGeom prst="roundRect">
            <a:avLst/>
          </a:prstGeom>
          <a:gradFill rotWithShape="1">
            <a:gsLst>
              <a:gs pos="0">
                <a:srgbClr val="D16349">
                  <a:tint val="50000"/>
                  <a:satMod val="300000"/>
                </a:srgbClr>
              </a:gs>
              <a:gs pos="35000">
                <a:srgbClr val="D16349">
                  <a:tint val="37000"/>
                  <a:satMod val="300000"/>
                </a:srgbClr>
              </a:gs>
              <a:gs pos="100000">
                <a:srgbClr val="D16349">
                  <a:tint val="15000"/>
                  <a:satMod val="350000"/>
                </a:srgbClr>
              </a:gs>
            </a:gsLst>
            <a:lin ang="16200000" scaled="1"/>
          </a:gradFill>
          <a:ln w="9525" cap="flat" cmpd="sng" algn="ctr">
            <a:solidFill>
              <a:srgbClr val="D1634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Palatino Linotype"/>
                <a:ea typeface="宋体" panose="02010600030101010101" pitchFamily="2" charset="-122"/>
                <a:cs typeface="+mn-cs"/>
              </a:rPr>
              <a:t>规则还可用来识别可疑行为，即使该行为并未超出已建立的可用模式范围。</a:t>
            </a:r>
          </a:p>
        </p:txBody>
      </p:sp>
      <p:sp>
        <p:nvSpPr>
          <p:cNvPr id="21" name="圆角矩形 13">
            <a:extLst>
              <a:ext uri="{FF2B5EF4-FFF2-40B4-BE49-F238E27FC236}">
                <a16:creationId xmlns:a16="http://schemas.microsoft.com/office/drawing/2014/main" xmlns="" id="{3BFD445D-9FB2-4224-9060-84E2F0F7F5FE}"/>
              </a:ext>
            </a:extLst>
          </p:cNvPr>
          <p:cNvSpPr/>
          <p:nvPr/>
        </p:nvSpPr>
        <p:spPr>
          <a:xfrm>
            <a:off x="4569375" y="4959955"/>
            <a:ext cx="3414395" cy="631307"/>
          </a:xfrm>
          <a:prstGeom prst="roundRect">
            <a:avLst/>
          </a:prstGeom>
          <a:gradFill rotWithShape="1">
            <a:gsLst>
              <a:gs pos="0">
                <a:srgbClr val="D16349">
                  <a:tint val="50000"/>
                  <a:satMod val="300000"/>
                </a:srgbClr>
              </a:gs>
              <a:gs pos="35000">
                <a:srgbClr val="D16349">
                  <a:tint val="37000"/>
                  <a:satMod val="300000"/>
                </a:srgbClr>
              </a:gs>
              <a:gs pos="100000">
                <a:srgbClr val="D16349">
                  <a:tint val="15000"/>
                  <a:satMod val="350000"/>
                </a:srgbClr>
              </a:gs>
            </a:gsLst>
            <a:lin ang="16200000" scaled="1"/>
          </a:gradFill>
          <a:ln w="9525" cap="flat" cmpd="sng" algn="ctr">
            <a:solidFill>
              <a:srgbClr val="D1634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Palatino Linotype"/>
                <a:ea typeface="宋体" panose="02010600030101010101" pitchFamily="2" charset="-122"/>
                <a:cs typeface="+mn-cs"/>
              </a:rPr>
              <a:t>通常，系统中使用的规则与特定的机器和操作系统有关。</a:t>
            </a:r>
          </a:p>
        </p:txBody>
      </p:sp>
      <p:sp>
        <p:nvSpPr>
          <p:cNvPr id="22" name="圆角矩形 14">
            <a:extLst>
              <a:ext uri="{FF2B5EF4-FFF2-40B4-BE49-F238E27FC236}">
                <a16:creationId xmlns:a16="http://schemas.microsoft.com/office/drawing/2014/main" xmlns="" id="{D25DF16E-ECC2-4649-9A62-2542B6889D24}"/>
              </a:ext>
            </a:extLst>
          </p:cNvPr>
          <p:cNvSpPr/>
          <p:nvPr/>
        </p:nvSpPr>
        <p:spPr>
          <a:xfrm>
            <a:off x="4565193" y="5905225"/>
            <a:ext cx="3414395" cy="679172"/>
          </a:xfrm>
          <a:prstGeom prst="roundRect">
            <a:avLst/>
          </a:prstGeom>
          <a:gradFill rotWithShape="1">
            <a:gsLst>
              <a:gs pos="0">
                <a:srgbClr val="D16349">
                  <a:tint val="50000"/>
                  <a:satMod val="300000"/>
                </a:srgbClr>
              </a:gs>
              <a:gs pos="35000">
                <a:srgbClr val="D16349">
                  <a:tint val="37000"/>
                  <a:satMod val="300000"/>
                </a:srgbClr>
              </a:gs>
              <a:gs pos="100000">
                <a:srgbClr val="D16349">
                  <a:tint val="15000"/>
                  <a:satMod val="350000"/>
                </a:srgbClr>
              </a:gs>
            </a:gsLst>
            <a:lin ang="16200000" scaled="1"/>
          </a:gradFill>
          <a:ln w="9525" cap="flat" cmpd="sng" algn="ctr">
            <a:solidFill>
              <a:srgbClr val="D1634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Palatino Linotype"/>
                <a:ea typeface="宋体" panose="02010600030101010101" pitchFamily="2" charset="-122"/>
                <a:cs typeface="+mn-cs"/>
              </a:rPr>
              <a:t>Snort</a:t>
            </a:r>
            <a:r>
              <a:rPr kumimoji="0" lang="zh-CN" altLang="en-US" sz="1600" b="0" i="0" u="none" strike="noStrike" kern="0" cap="none" spc="0" normalizeH="0" baseline="0" noProof="0" dirty="0">
                <a:ln>
                  <a:noFill/>
                </a:ln>
                <a:solidFill>
                  <a:prstClr val="black"/>
                </a:solidFill>
                <a:effectLst/>
                <a:uLnTx/>
                <a:uFillTx/>
                <a:latin typeface="Palatino Linotype"/>
                <a:ea typeface="宋体" panose="02010600030101010101" pitchFamily="2" charset="-122"/>
                <a:cs typeface="+mn-cs"/>
              </a:rPr>
              <a:t>系统是一个基于规则的</a:t>
            </a:r>
            <a:r>
              <a:rPr kumimoji="0" lang="en-US" altLang="zh-CN" sz="1600" b="0" i="0" u="none" strike="noStrike" kern="0" cap="none" spc="0" normalizeH="0" baseline="0" noProof="0" dirty="0">
                <a:ln>
                  <a:noFill/>
                </a:ln>
                <a:solidFill>
                  <a:prstClr val="black"/>
                </a:solidFill>
                <a:effectLst/>
                <a:uLnTx/>
                <a:uFillTx/>
                <a:latin typeface="Palatino Linotype"/>
                <a:ea typeface="宋体" panose="02010600030101010101" pitchFamily="2" charset="-122"/>
                <a:cs typeface="+mn-cs"/>
              </a:rPr>
              <a:t>NIDS</a:t>
            </a:r>
            <a:r>
              <a:rPr kumimoji="0" lang="zh-CN" altLang="en-US" sz="1600" b="0" i="0" u="none" strike="noStrike" kern="0" cap="none" spc="0" normalizeH="0" baseline="0" noProof="0" dirty="0">
                <a:ln>
                  <a:noFill/>
                </a:ln>
                <a:solidFill>
                  <a:prstClr val="black"/>
                </a:solidFill>
                <a:effectLst/>
                <a:uLnTx/>
                <a:uFillTx/>
                <a:latin typeface="Palatino Linotype"/>
                <a:ea typeface="宋体" panose="02010600030101010101" pitchFamily="2" charset="-122"/>
                <a:cs typeface="+mn-cs"/>
              </a:rPr>
              <a:t>实例。</a:t>
            </a:r>
          </a:p>
        </p:txBody>
      </p:sp>
      <p:cxnSp>
        <p:nvCxnSpPr>
          <p:cNvPr id="23" name="直接箭头连接符 22">
            <a:extLst>
              <a:ext uri="{FF2B5EF4-FFF2-40B4-BE49-F238E27FC236}">
                <a16:creationId xmlns:a16="http://schemas.microsoft.com/office/drawing/2014/main" xmlns="" id="{09F3B944-9C2F-4826-9D03-F737DFD1BAD9}"/>
              </a:ext>
            </a:extLst>
          </p:cNvPr>
          <p:cNvCxnSpPr>
            <a:cxnSpLocks/>
            <a:stCxn id="12" idx="2"/>
            <a:endCxn id="13" idx="0"/>
          </p:cNvCxnSpPr>
          <p:nvPr/>
        </p:nvCxnSpPr>
        <p:spPr>
          <a:xfrm>
            <a:off x="2534782" y="2440676"/>
            <a:ext cx="0" cy="290831"/>
          </a:xfrm>
          <a:prstGeom prst="straightConnector1">
            <a:avLst/>
          </a:prstGeom>
          <a:noFill/>
          <a:ln w="50800" cap="flat" cmpd="sng" algn="ctr">
            <a:solidFill>
              <a:srgbClr val="D16349"/>
            </a:solidFill>
            <a:prstDash val="solid"/>
            <a:tailEnd type="arrow" w="med" len="med"/>
          </a:ln>
          <a:effectLst>
            <a:outerShdw blurRad="40000" dist="23000" dir="5400000" rotWithShape="0">
              <a:srgbClr val="000000">
                <a:alpha val="35000"/>
              </a:srgbClr>
            </a:outerShdw>
          </a:effectLst>
        </p:spPr>
      </p:cxnSp>
      <p:cxnSp>
        <p:nvCxnSpPr>
          <p:cNvPr id="25" name="直接箭头连接符 24">
            <a:extLst>
              <a:ext uri="{FF2B5EF4-FFF2-40B4-BE49-F238E27FC236}">
                <a16:creationId xmlns:a16="http://schemas.microsoft.com/office/drawing/2014/main" xmlns="" id="{835C1815-2C4E-41AF-9A62-D518DFC8A0FA}"/>
              </a:ext>
            </a:extLst>
          </p:cNvPr>
          <p:cNvCxnSpPr>
            <a:stCxn id="13" idx="2"/>
            <a:endCxn id="14" idx="0"/>
          </p:cNvCxnSpPr>
          <p:nvPr/>
        </p:nvCxnSpPr>
        <p:spPr>
          <a:xfrm>
            <a:off x="2535099" y="3642097"/>
            <a:ext cx="0" cy="294640"/>
          </a:xfrm>
          <a:prstGeom prst="straightConnector1">
            <a:avLst/>
          </a:prstGeom>
          <a:noFill/>
          <a:ln w="50800" cap="flat" cmpd="sng" algn="ctr">
            <a:solidFill>
              <a:srgbClr val="D16349"/>
            </a:solidFill>
            <a:prstDash val="solid"/>
            <a:tailEnd type="arrow" w="med" len="med"/>
          </a:ln>
          <a:effectLst>
            <a:outerShdw blurRad="40000" dist="23000" dir="5400000" rotWithShape="0">
              <a:srgbClr val="000000">
                <a:alpha val="35000"/>
              </a:srgbClr>
            </a:outerShdw>
          </a:effectLst>
        </p:spPr>
      </p:cxnSp>
      <p:cxnSp>
        <p:nvCxnSpPr>
          <p:cNvPr id="27" name="直接箭头连接符 26">
            <a:extLst>
              <a:ext uri="{FF2B5EF4-FFF2-40B4-BE49-F238E27FC236}">
                <a16:creationId xmlns:a16="http://schemas.microsoft.com/office/drawing/2014/main" xmlns="" id="{F70C9410-8592-4E09-82DA-531A2F8A5B23}"/>
              </a:ext>
            </a:extLst>
          </p:cNvPr>
          <p:cNvCxnSpPr>
            <a:cxnSpLocks/>
            <a:stCxn id="14" idx="2"/>
            <a:endCxn id="16" idx="0"/>
          </p:cNvCxnSpPr>
          <p:nvPr/>
        </p:nvCxnSpPr>
        <p:spPr>
          <a:xfrm>
            <a:off x="2534782" y="4847327"/>
            <a:ext cx="0" cy="291465"/>
          </a:xfrm>
          <a:prstGeom prst="straightConnector1">
            <a:avLst/>
          </a:prstGeom>
          <a:noFill/>
          <a:ln w="50800" cap="flat" cmpd="sng" algn="ctr">
            <a:solidFill>
              <a:srgbClr val="D16349"/>
            </a:solidFill>
            <a:prstDash val="solid"/>
            <a:tailEnd type="arrow" w="med" len="med"/>
          </a:ln>
          <a:effectLst>
            <a:outerShdw blurRad="40000" dist="23000" dir="5400000" rotWithShape="0">
              <a:srgbClr val="000000">
                <a:alpha val="35000"/>
              </a:srgbClr>
            </a:outerShdw>
          </a:effectLst>
        </p:spPr>
      </p:cxnSp>
      <p:cxnSp>
        <p:nvCxnSpPr>
          <p:cNvPr id="30" name="直接箭头连接符 29">
            <a:extLst>
              <a:ext uri="{FF2B5EF4-FFF2-40B4-BE49-F238E27FC236}">
                <a16:creationId xmlns:a16="http://schemas.microsoft.com/office/drawing/2014/main" xmlns="" id="{BF197A52-D5ED-4B0E-8CEA-999A17A8A978}"/>
              </a:ext>
            </a:extLst>
          </p:cNvPr>
          <p:cNvCxnSpPr>
            <a:cxnSpLocks/>
            <a:stCxn id="11" idx="2"/>
            <a:endCxn id="17" idx="0"/>
          </p:cNvCxnSpPr>
          <p:nvPr/>
        </p:nvCxnSpPr>
        <p:spPr>
          <a:xfrm>
            <a:off x="6272392" y="2440677"/>
            <a:ext cx="635" cy="290830"/>
          </a:xfrm>
          <a:prstGeom prst="straightConnector1">
            <a:avLst/>
          </a:prstGeom>
          <a:noFill/>
          <a:ln w="50800" cap="flat" cmpd="sng" algn="ctr">
            <a:solidFill>
              <a:srgbClr val="D16349"/>
            </a:solidFill>
            <a:prstDash val="solid"/>
            <a:tailEnd type="arrow" w="med" len="med"/>
          </a:ln>
          <a:effectLst>
            <a:outerShdw blurRad="40000" dist="23000" dir="5400000" rotWithShape="0">
              <a:srgbClr val="000000">
                <a:alpha val="35000"/>
              </a:srgbClr>
            </a:outerShdw>
          </a:effectLst>
        </p:spPr>
      </p:cxnSp>
      <p:cxnSp>
        <p:nvCxnSpPr>
          <p:cNvPr id="31" name="直接箭头连接符 30">
            <a:extLst>
              <a:ext uri="{FF2B5EF4-FFF2-40B4-BE49-F238E27FC236}">
                <a16:creationId xmlns:a16="http://schemas.microsoft.com/office/drawing/2014/main" xmlns="" id="{55360863-1C31-4EB7-80D7-1F9F922C3CE1}"/>
              </a:ext>
            </a:extLst>
          </p:cNvPr>
          <p:cNvCxnSpPr>
            <a:cxnSpLocks/>
            <a:stCxn id="17" idx="2"/>
            <a:endCxn id="18" idx="0"/>
          </p:cNvCxnSpPr>
          <p:nvPr/>
        </p:nvCxnSpPr>
        <p:spPr>
          <a:xfrm flipH="1">
            <a:off x="6272709" y="3429623"/>
            <a:ext cx="318" cy="288033"/>
          </a:xfrm>
          <a:prstGeom prst="straightConnector1">
            <a:avLst/>
          </a:prstGeom>
          <a:noFill/>
          <a:ln w="50800" cap="flat" cmpd="sng" algn="ctr">
            <a:solidFill>
              <a:srgbClr val="D16349"/>
            </a:solidFill>
            <a:prstDash val="solid"/>
            <a:tailEnd type="arrow" w="med" len="med"/>
          </a:ln>
          <a:effectLst>
            <a:outerShdw blurRad="40000" dist="23000" dir="5400000" rotWithShape="0">
              <a:srgbClr val="000000">
                <a:alpha val="35000"/>
              </a:srgbClr>
            </a:outerShdw>
          </a:effectLst>
        </p:spPr>
      </p:cxnSp>
      <p:cxnSp>
        <p:nvCxnSpPr>
          <p:cNvPr id="32" name="直接箭头连接符 31">
            <a:extLst>
              <a:ext uri="{FF2B5EF4-FFF2-40B4-BE49-F238E27FC236}">
                <a16:creationId xmlns:a16="http://schemas.microsoft.com/office/drawing/2014/main" xmlns="" id="{8CC3D7D0-6B6F-415A-AC3F-1F156278F258}"/>
              </a:ext>
            </a:extLst>
          </p:cNvPr>
          <p:cNvCxnSpPr>
            <a:cxnSpLocks/>
            <a:stCxn id="18" idx="2"/>
            <a:endCxn id="21" idx="0"/>
          </p:cNvCxnSpPr>
          <p:nvPr/>
        </p:nvCxnSpPr>
        <p:spPr>
          <a:xfrm>
            <a:off x="6272709" y="4628246"/>
            <a:ext cx="3864" cy="331709"/>
          </a:xfrm>
          <a:prstGeom prst="straightConnector1">
            <a:avLst/>
          </a:prstGeom>
          <a:noFill/>
          <a:ln w="50800" cap="flat" cmpd="sng" algn="ctr">
            <a:solidFill>
              <a:srgbClr val="D16349"/>
            </a:solidFill>
            <a:prstDash val="solid"/>
            <a:tailEnd type="arrow" w="med" len="med"/>
          </a:ln>
          <a:effectLst>
            <a:outerShdw blurRad="40000" dist="23000" dir="5400000" rotWithShape="0">
              <a:srgbClr val="000000">
                <a:alpha val="35000"/>
              </a:srgbClr>
            </a:outerShdw>
          </a:effectLst>
        </p:spPr>
      </p:cxnSp>
      <p:cxnSp>
        <p:nvCxnSpPr>
          <p:cNvPr id="33" name="直接箭头连接符 32">
            <a:extLst>
              <a:ext uri="{FF2B5EF4-FFF2-40B4-BE49-F238E27FC236}">
                <a16:creationId xmlns:a16="http://schemas.microsoft.com/office/drawing/2014/main" xmlns="" id="{3939EC2A-52D3-48C8-AA03-9347DF5A1986}"/>
              </a:ext>
            </a:extLst>
          </p:cNvPr>
          <p:cNvCxnSpPr>
            <a:cxnSpLocks/>
            <a:stCxn id="21" idx="2"/>
            <a:endCxn id="22" idx="0"/>
          </p:cNvCxnSpPr>
          <p:nvPr/>
        </p:nvCxnSpPr>
        <p:spPr>
          <a:xfrm flipH="1">
            <a:off x="6272391" y="5591262"/>
            <a:ext cx="4182" cy="313963"/>
          </a:xfrm>
          <a:prstGeom prst="straightConnector1">
            <a:avLst/>
          </a:prstGeom>
          <a:noFill/>
          <a:ln w="50800" cap="flat" cmpd="sng" algn="ctr">
            <a:solidFill>
              <a:srgbClr val="D16349"/>
            </a:solidFill>
            <a:prstDash val="solid"/>
            <a:tailEnd type="arrow" w="med" len="med"/>
          </a:ln>
          <a:effectLst>
            <a:outerShdw blurRad="40000" dist="23000" dir="5400000" rotWithShape="0">
              <a:srgbClr val="000000">
                <a:alpha val="35000"/>
              </a:srgbClr>
            </a:outerShdw>
          </a:effectLst>
        </p:spPr>
      </p:cxnSp>
    </p:spTree>
    <p:extLst>
      <p:ext uri="{BB962C8B-B14F-4D97-AF65-F5344CB8AC3E}">
        <p14:creationId xmlns:p14="http://schemas.microsoft.com/office/powerpoint/2010/main" val="1726292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11.1 </a:t>
            </a:r>
            <a:r>
              <a:rPr lang="zh-CN" altLang="en-US" dirty="0">
                <a:latin typeface="楷体" panose="02010609060101010101" pitchFamily="49" charset="-122"/>
                <a:ea typeface="楷体" panose="02010609060101010101" pitchFamily="49" charset="-122"/>
              </a:rPr>
              <a:t>入侵者</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3</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197090" y="1094967"/>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入侵者分类</a:t>
            </a:r>
            <a:r>
              <a:rPr lang="en-US" altLang="zh-CN" sz="2800" b="1" dirty="0">
                <a:solidFill>
                  <a:schemeClr val="tx2"/>
                </a:solidFill>
                <a:latin typeface="黑体" panose="02010609060101010101" pitchFamily="49" charset="-122"/>
                <a:ea typeface="黑体" panose="02010609060101010101" pitchFamily="49" charset="-122"/>
              </a:rPr>
              <a:t>——</a:t>
            </a:r>
            <a:r>
              <a:rPr lang="zh-CN" altLang="en-US" sz="2800" b="1" dirty="0">
                <a:solidFill>
                  <a:schemeClr val="tx2"/>
                </a:solidFill>
                <a:latin typeface="黑体" panose="02010609060101010101" pitchFamily="49" charset="-122"/>
                <a:ea typeface="黑体" panose="02010609060101010101" pitchFamily="49" charset="-122"/>
              </a:rPr>
              <a:t>网络罪犯</a:t>
            </a:r>
            <a:endParaRPr lang="zh-CN" altLang="en-US" sz="2800" b="1" dirty="0">
              <a:solidFill>
                <a:schemeClr val="tx2">
                  <a:lumMod val="95000"/>
                  <a:lumOff val="5000"/>
                </a:schemeClr>
              </a:solidFill>
              <a:latin typeface="黑体" panose="02010609060101010101" pitchFamily="49" charset="-122"/>
              <a:ea typeface="黑体" panose="02010609060101010101" pitchFamily="49" charset="-122"/>
            </a:endParaRPr>
          </a:p>
        </p:txBody>
      </p:sp>
      <p:sp>
        <p:nvSpPr>
          <p:cNvPr id="16" name="矩形: 圆角 15">
            <a:extLst>
              <a:ext uri="{FF2B5EF4-FFF2-40B4-BE49-F238E27FC236}">
                <a16:creationId xmlns:a16="http://schemas.microsoft.com/office/drawing/2014/main" xmlns="" id="{1A5C84ED-9C09-4B42-800A-5B11AAF9C4DB}"/>
              </a:ext>
            </a:extLst>
          </p:cNvPr>
          <p:cNvSpPr/>
          <p:nvPr/>
        </p:nvSpPr>
        <p:spPr>
          <a:xfrm>
            <a:off x="2955112" y="5344518"/>
            <a:ext cx="5807888" cy="1168252"/>
          </a:xfrm>
          <a:prstGeom prst="roundRect">
            <a:avLst/>
          </a:prstGeom>
          <a:solidFill>
            <a:schemeClr val="accent4">
              <a:lumMod val="20000"/>
              <a:lumOff val="80000"/>
            </a:schemeClr>
          </a:solidFill>
        </p:spPr>
        <p:style>
          <a:lnRef idx="3">
            <a:schemeClr val="lt1"/>
          </a:lnRef>
          <a:fillRef idx="1">
            <a:schemeClr val="accent5"/>
          </a:fillRef>
          <a:effectRef idx="1">
            <a:schemeClr val="accent5"/>
          </a:effectRef>
          <a:fontRef idx="minor">
            <a:schemeClr val="lt1"/>
          </a:fontRef>
        </p:style>
        <p:txBody>
          <a:bodyPr rtlCol="0" anchor="ctr"/>
          <a:lstStyle/>
          <a:p>
            <a:r>
              <a:rPr lang="zh-CN" altLang="en-US" sz="2000" dirty="0">
                <a:solidFill>
                  <a:schemeClr val="tx2"/>
                </a:solidFill>
                <a:latin typeface="黑体" panose="02010609060101010101" pitchFamily="49" charset="-122"/>
                <a:ea typeface="黑体" panose="02010609060101010101" pitchFamily="49" charset="-122"/>
              </a:rPr>
              <a:t>他们通常很年轻，一般是东欧、俄罗斯或者东南亚的黑客，在网络上进行交易。在地下论坛会面、交流心得、买卖数据和合作攻击</a:t>
            </a:r>
          </a:p>
        </p:txBody>
      </p:sp>
      <p:pic>
        <p:nvPicPr>
          <p:cNvPr id="15" name="Picture 2">
            <a:extLst>
              <a:ext uri="{FF2B5EF4-FFF2-40B4-BE49-F238E27FC236}">
                <a16:creationId xmlns:a16="http://schemas.microsoft.com/office/drawing/2014/main" xmlns="" id="{B17F6A7C-F416-4911-A405-39D5975EAFA3}"/>
              </a:ext>
            </a:extLst>
          </p:cNvPr>
          <p:cNvPicPr>
            <a:picLocks noChangeAspect="1"/>
          </p:cNvPicPr>
          <p:nvPr/>
        </p:nvPicPr>
        <p:blipFill>
          <a:blip r:embed="rId3"/>
          <a:stretch>
            <a:fillRect/>
          </a:stretch>
        </p:blipFill>
        <p:spPr>
          <a:xfrm>
            <a:off x="7069228" y="1662019"/>
            <a:ext cx="1718568" cy="2077509"/>
          </a:xfrm>
          <a:prstGeom prst="rect">
            <a:avLst/>
          </a:prstGeom>
        </p:spPr>
      </p:pic>
      <p:pic>
        <p:nvPicPr>
          <p:cNvPr id="13" name="图片 12">
            <a:extLst>
              <a:ext uri="{FF2B5EF4-FFF2-40B4-BE49-F238E27FC236}">
                <a16:creationId xmlns:a16="http://schemas.microsoft.com/office/drawing/2014/main" xmlns="" id="{53045805-5219-435C-8497-2AEDA584A5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568" y="5265317"/>
            <a:ext cx="2114956" cy="1326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文本框 9">
            <a:extLst>
              <a:ext uri="{FF2B5EF4-FFF2-40B4-BE49-F238E27FC236}">
                <a16:creationId xmlns:a16="http://schemas.microsoft.com/office/drawing/2014/main" xmlns="" id="{DAA9D8AA-02E9-4371-A2A7-C89204465EE8}"/>
              </a:ext>
            </a:extLst>
          </p:cNvPr>
          <p:cNvSpPr txBox="1"/>
          <p:nvPr/>
        </p:nvSpPr>
        <p:spPr>
          <a:xfrm>
            <a:off x="777546" y="2775361"/>
            <a:ext cx="4572000" cy="2345770"/>
          </a:xfrm>
          <a:prstGeom prst="rect">
            <a:avLst/>
          </a:prstGeom>
          <a:noFill/>
          <a:ln w="25400" cap="flat" cmpd="sng" algn="ctr">
            <a:noFill/>
            <a:prstDash val="solid"/>
          </a:ln>
          <a:effectLst/>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zh-CN" altLang="en-US" sz="2000" dirty="0">
                <a:solidFill>
                  <a:schemeClr val="tx2"/>
                </a:solidFill>
                <a:latin typeface="微软雅黑" panose="020B0503020204020204" pitchFamily="34" charset="-122"/>
                <a:ea typeface="微软雅黑" panose="020B0503020204020204" pitchFamily="34" charset="-122"/>
              </a:rPr>
              <a:t>身份窃取</a:t>
            </a:r>
          </a:p>
          <a:p>
            <a:pPr marL="285750" indent="-285750">
              <a:lnSpc>
                <a:spcPct val="150000"/>
              </a:lnSpc>
              <a:buFont typeface="Arial" panose="020B0604020202020204" pitchFamily="34" charset="0"/>
              <a:buChar char="•"/>
            </a:pPr>
            <a:r>
              <a:rPr lang="zh-CN" altLang="en-US" sz="2000" dirty="0">
                <a:solidFill>
                  <a:schemeClr val="tx2"/>
                </a:solidFill>
                <a:latin typeface="微软雅黑" panose="020B0503020204020204" pitchFamily="34" charset="-122"/>
                <a:ea typeface="微软雅黑" panose="020B0503020204020204" pitchFamily="34" charset="-122"/>
              </a:rPr>
              <a:t>金融凭证窃取</a:t>
            </a:r>
          </a:p>
          <a:p>
            <a:pPr marL="285750" indent="-285750">
              <a:lnSpc>
                <a:spcPct val="150000"/>
              </a:lnSpc>
              <a:buFont typeface="Arial" panose="020B0604020202020204" pitchFamily="34" charset="0"/>
              <a:buChar char="•"/>
            </a:pPr>
            <a:r>
              <a:rPr lang="zh-CN" altLang="en-US" sz="2000" dirty="0">
                <a:solidFill>
                  <a:schemeClr val="tx2"/>
                </a:solidFill>
                <a:latin typeface="微软雅黑" panose="020B0503020204020204" pitchFamily="34" charset="-122"/>
                <a:ea typeface="微软雅黑" panose="020B0503020204020204" pitchFamily="34" charset="-122"/>
              </a:rPr>
              <a:t>公司间谍</a:t>
            </a:r>
          </a:p>
          <a:p>
            <a:pPr marL="285750" indent="-285750">
              <a:lnSpc>
                <a:spcPct val="150000"/>
              </a:lnSpc>
              <a:buFont typeface="Arial" panose="020B0604020202020204" pitchFamily="34" charset="0"/>
              <a:buChar char="•"/>
            </a:pPr>
            <a:r>
              <a:rPr lang="zh-CN" altLang="en-US" sz="2000" dirty="0">
                <a:solidFill>
                  <a:schemeClr val="tx2"/>
                </a:solidFill>
                <a:latin typeface="微软雅黑" panose="020B0503020204020204" pitchFamily="34" charset="-122"/>
                <a:ea typeface="微软雅黑" panose="020B0503020204020204" pitchFamily="34" charset="-122"/>
              </a:rPr>
              <a:t>数据窃取</a:t>
            </a:r>
          </a:p>
          <a:p>
            <a:pPr marL="285750" indent="-285750">
              <a:lnSpc>
                <a:spcPct val="150000"/>
              </a:lnSpc>
              <a:buFont typeface="Arial" panose="020B0604020202020204" pitchFamily="34" charset="0"/>
              <a:buChar char="•"/>
            </a:pPr>
            <a:r>
              <a:rPr lang="zh-CN" altLang="en-US" sz="2000" dirty="0">
                <a:solidFill>
                  <a:schemeClr val="tx2"/>
                </a:solidFill>
                <a:latin typeface="微软雅黑" panose="020B0503020204020204" pitchFamily="34" charset="-122"/>
                <a:ea typeface="微软雅黑" panose="020B0503020204020204" pitchFamily="34" charset="-122"/>
              </a:rPr>
              <a:t>数据勒索</a:t>
            </a:r>
            <a:endParaRPr lang="zh-CN" altLang="en-US" sz="2000" dirty="0"/>
          </a:p>
        </p:txBody>
      </p:sp>
      <p:sp>
        <p:nvSpPr>
          <p:cNvPr id="11" name="矩形: 圆角 10">
            <a:extLst>
              <a:ext uri="{FF2B5EF4-FFF2-40B4-BE49-F238E27FC236}">
                <a16:creationId xmlns:a16="http://schemas.microsoft.com/office/drawing/2014/main" xmlns="" id="{03085D25-8C61-4C0C-930E-A541AD68EFB7}"/>
              </a:ext>
            </a:extLst>
          </p:cNvPr>
          <p:cNvSpPr/>
          <p:nvPr/>
        </p:nvSpPr>
        <p:spPr>
          <a:xfrm>
            <a:off x="683568" y="1767003"/>
            <a:ext cx="6192688" cy="1008358"/>
          </a:xfrm>
          <a:prstGeom prst="roundRect">
            <a:avLst/>
          </a:prstGeom>
          <a:solidFill>
            <a:schemeClr val="accent5">
              <a:lumMod val="40000"/>
              <a:lumOff val="60000"/>
            </a:schemeClr>
          </a:solidFill>
        </p:spPr>
        <p:style>
          <a:lnRef idx="3">
            <a:schemeClr val="lt1"/>
          </a:lnRef>
          <a:fillRef idx="1">
            <a:schemeClr val="accent5"/>
          </a:fillRef>
          <a:effectRef idx="1">
            <a:schemeClr val="accent5"/>
          </a:effectRef>
          <a:fontRef idx="minor">
            <a:schemeClr val="lt1"/>
          </a:fontRef>
        </p:style>
        <p:txBody>
          <a:bodyPr rtlCol="0" anchor="ctr"/>
          <a:lstStyle/>
          <a:p>
            <a:pPr lvl="0">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网络罪犯是个人或者以金钱回报为目的的犯罪组织的成员，以获利为目的。他们的行为可能包括</a:t>
            </a:r>
            <a:r>
              <a:rPr lang="en-US" altLang="zh-CN" sz="2000" dirty="0">
                <a:solidFill>
                  <a:srgbClr val="000000"/>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163885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11.2 </a:t>
            </a:r>
            <a:r>
              <a:rPr lang="zh-CN" altLang="en-US" dirty="0">
                <a:latin typeface="楷体" panose="02010609060101010101" pitchFamily="49" charset="-122"/>
                <a:ea typeface="楷体" panose="02010609060101010101" pitchFamily="49" charset="-122"/>
              </a:rPr>
              <a:t>入侵检测系统</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30</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入侵检测的分类（按数据来源）</a:t>
            </a:r>
          </a:p>
        </p:txBody>
      </p:sp>
      <p:sp>
        <p:nvSpPr>
          <p:cNvPr id="24" name="矩形: 圆角 23">
            <a:extLst>
              <a:ext uri="{FF2B5EF4-FFF2-40B4-BE49-F238E27FC236}">
                <a16:creationId xmlns:a16="http://schemas.microsoft.com/office/drawing/2014/main" xmlns="" id="{FC0994FD-4965-4629-8586-997B537D027D}"/>
              </a:ext>
            </a:extLst>
          </p:cNvPr>
          <p:cNvSpPr/>
          <p:nvPr/>
        </p:nvSpPr>
        <p:spPr>
          <a:xfrm>
            <a:off x="582380" y="1966562"/>
            <a:ext cx="2664296" cy="702194"/>
          </a:xfrm>
          <a:prstGeom prst="roundRect">
            <a:avLst/>
          </a:prstGeom>
          <a:solidFill>
            <a:schemeClr val="accent4">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基于</a:t>
            </a:r>
            <a:r>
              <a:rPr lang="zh-CN" altLang="en-US" sz="2000" dirty="0">
                <a:solidFill>
                  <a:schemeClr val="accent2"/>
                </a:solidFill>
                <a:latin typeface="黑体" panose="02010609060101010101" pitchFamily="49" charset="-122"/>
                <a:ea typeface="黑体" panose="02010609060101010101" pitchFamily="49" charset="-122"/>
              </a:rPr>
              <a:t>主机</a:t>
            </a: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的</a:t>
            </a:r>
            <a:r>
              <a:rPr lang="en-US" altLang="zh-CN" sz="2000" dirty="0">
                <a:solidFill>
                  <a:schemeClr val="tx2">
                    <a:lumMod val="95000"/>
                    <a:lumOff val="5000"/>
                  </a:schemeClr>
                </a:solidFill>
                <a:latin typeface="黑体" panose="02010609060101010101" pitchFamily="49" charset="-122"/>
                <a:ea typeface="黑体" panose="02010609060101010101" pitchFamily="49" charset="-122"/>
              </a:rPr>
              <a:t>IDS(HIDS)</a:t>
            </a:r>
            <a:endParaRPr lang="zh-CN" altLang="en-US" sz="2000" dirty="0">
              <a:solidFill>
                <a:schemeClr val="tx2">
                  <a:lumMod val="95000"/>
                  <a:lumOff val="5000"/>
                </a:schemeClr>
              </a:solidFill>
              <a:latin typeface="黑体" panose="02010609060101010101" pitchFamily="49" charset="-122"/>
              <a:ea typeface="黑体" panose="02010609060101010101" pitchFamily="49" charset="-122"/>
            </a:endParaRPr>
          </a:p>
        </p:txBody>
      </p:sp>
      <p:sp>
        <p:nvSpPr>
          <p:cNvPr id="26" name="矩形: 圆角 25">
            <a:extLst>
              <a:ext uri="{FF2B5EF4-FFF2-40B4-BE49-F238E27FC236}">
                <a16:creationId xmlns:a16="http://schemas.microsoft.com/office/drawing/2014/main" xmlns="" id="{370429E2-43F2-48B2-9E95-1AFAE2278E53}"/>
              </a:ext>
            </a:extLst>
          </p:cNvPr>
          <p:cNvSpPr/>
          <p:nvPr/>
        </p:nvSpPr>
        <p:spPr>
          <a:xfrm>
            <a:off x="578925" y="3381321"/>
            <a:ext cx="2664296" cy="702194"/>
          </a:xfrm>
          <a:prstGeom prst="roundRect">
            <a:avLst/>
          </a:prstGeom>
          <a:solidFill>
            <a:schemeClr val="accent4">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基于</a:t>
            </a:r>
            <a:r>
              <a:rPr lang="zh-CN" altLang="en-US" sz="2000" dirty="0">
                <a:solidFill>
                  <a:schemeClr val="accent2"/>
                </a:solidFill>
                <a:latin typeface="黑体" panose="02010609060101010101" pitchFamily="49" charset="-122"/>
                <a:ea typeface="黑体" panose="02010609060101010101" pitchFamily="49" charset="-122"/>
              </a:rPr>
              <a:t>网络</a:t>
            </a: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的</a:t>
            </a:r>
            <a:r>
              <a:rPr lang="en-US" altLang="zh-CN" sz="2000" dirty="0">
                <a:solidFill>
                  <a:schemeClr val="tx2">
                    <a:lumMod val="95000"/>
                    <a:lumOff val="5000"/>
                  </a:schemeClr>
                </a:solidFill>
                <a:latin typeface="黑体" panose="02010609060101010101" pitchFamily="49" charset="-122"/>
                <a:ea typeface="黑体" panose="02010609060101010101" pitchFamily="49" charset="-122"/>
              </a:rPr>
              <a:t>IDS(NIDS)</a:t>
            </a:r>
            <a:endParaRPr lang="zh-CN" altLang="en-US" sz="2000" dirty="0">
              <a:solidFill>
                <a:schemeClr val="tx2">
                  <a:lumMod val="95000"/>
                  <a:lumOff val="5000"/>
                </a:schemeClr>
              </a:solidFill>
              <a:latin typeface="黑体" panose="02010609060101010101" pitchFamily="49" charset="-122"/>
              <a:ea typeface="黑体" panose="02010609060101010101" pitchFamily="49" charset="-122"/>
            </a:endParaRPr>
          </a:p>
        </p:txBody>
      </p:sp>
      <p:sp>
        <p:nvSpPr>
          <p:cNvPr id="7" name="矩形: 圆角 6">
            <a:extLst>
              <a:ext uri="{FF2B5EF4-FFF2-40B4-BE49-F238E27FC236}">
                <a16:creationId xmlns:a16="http://schemas.microsoft.com/office/drawing/2014/main" xmlns="" id="{52EFF706-87A1-4E64-9ADF-339A0E238C51}"/>
              </a:ext>
            </a:extLst>
          </p:cNvPr>
          <p:cNvSpPr/>
          <p:nvPr/>
        </p:nvSpPr>
        <p:spPr>
          <a:xfrm>
            <a:off x="587390" y="4796080"/>
            <a:ext cx="2676912" cy="702194"/>
          </a:xfrm>
          <a:prstGeom prst="roundRect">
            <a:avLst/>
          </a:prstGeom>
          <a:solidFill>
            <a:schemeClr val="accent4">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zh-CN" altLang="en-US" sz="2000" dirty="0">
                <a:solidFill>
                  <a:schemeClr val="accent2"/>
                </a:solidFill>
                <a:latin typeface="黑体" panose="02010609060101010101" pitchFamily="49" charset="-122"/>
                <a:ea typeface="黑体" panose="02010609060101010101" pitchFamily="49" charset="-122"/>
              </a:rPr>
              <a:t>分布</a:t>
            </a: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式或</a:t>
            </a:r>
            <a:r>
              <a:rPr lang="zh-CN" altLang="en-US" sz="2000" dirty="0">
                <a:solidFill>
                  <a:schemeClr val="accent2"/>
                </a:solidFill>
                <a:latin typeface="黑体" panose="02010609060101010101" pitchFamily="49" charset="-122"/>
                <a:ea typeface="黑体" panose="02010609060101010101" pitchFamily="49" charset="-122"/>
              </a:rPr>
              <a:t>混合</a:t>
            </a: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式</a:t>
            </a:r>
            <a:r>
              <a:rPr lang="en-US" altLang="zh-CN" sz="2000" dirty="0">
                <a:solidFill>
                  <a:schemeClr val="tx2">
                    <a:lumMod val="95000"/>
                    <a:lumOff val="5000"/>
                  </a:schemeClr>
                </a:solidFill>
                <a:latin typeface="黑体" panose="02010609060101010101" pitchFamily="49" charset="-122"/>
                <a:ea typeface="黑体" panose="02010609060101010101" pitchFamily="49" charset="-122"/>
              </a:rPr>
              <a:t>IDS</a:t>
            </a:r>
          </a:p>
        </p:txBody>
      </p:sp>
      <p:sp>
        <p:nvSpPr>
          <p:cNvPr id="8" name="箭头: 右 7">
            <a:extLst>
              <a:ext uri="{FF2B5EF4-FFF2-40B4-BE49-F238E27FC236}">
                <a16:creationId xmlns:a16="http://schemas.microsoft.com/office/drawing/2014/main" xmlns="" id="{AC3CE74E-9368-435F-B581-3D9CCD01CF76}"/>
              </a:ext>
            </a:extLst>
          </p:cNvPr>
          <p:cNvSpPr/>
          <p:nvPr/>
        </p:nvSpPr>
        <p:spPr>
          <a:xfrm>
            <a:off x="3425209" y="2133761"/>
            <a:ext cx="419432" cy="384491"/>
          </a:xfrm>
          <a:prstGeom prst="rightArrow">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xmlns="" id="{494FE020-4D7B-403B-B2BA-F3C9B2AE9C20}"/>
              </a:ext>
            </a:extLst>
          </p:cNvPr>
          <p:cNvSpPr/>
          <p:nvPr/>
        </p:nvSpPr>
        <p:spPr>
          <a:xfrm>
            <a:off x="3995936" y="1888552"/>
            <a:ext cx="4614609" cy="1044520"/>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zh-CN" altLang="en-US" dirty="0">
                <a:solidFill>
                  <a:schemeClr val="tx2">
                    <a:lumMod val="95000"/>
                    <a:lumOff val="5000"/>
                  </a:schemeClr>
                </a:solidFill>
                <a:latin typeface="黑体" panose="02010609060101010101" pitchFamily="49" charset="-122"/>
                <a:ea typeface="黑体" panose="02010609060101010101" pitchFamily="49" charset="-122"/>
              </a:rPr>
              <a:t>监测一台主机的特征和该主机发生的与可疑活动相关的事件。</a:t>
            </a:r>
          </a:p>
        </p:txBody>
      </p:sp>
      <p:sp>
        <p:nvSpPr>
          <p:cNvPr id="10" name="箭头: 右 9">
            <a:extLst>
              <a:ext uri="{FF2B5EF4-FFF2-40B4-BE49-F238E27FC236}">
                <a16:creationId xmlns:a16="http://schemas.microsoft.com/office/drawing/2014/main" xmlns="" id="{A15BE06A-E267-4CE0-B4BF-3170F7C973B2}"/>
              </a:ext>
            </a:extLst>
          </p:cNvPr>
          <p:cNvSpPr/>
          <p:nvPr/>
        </p:nvSpPr>
        <p:spPr>
          <a:xfrm>
            <a:off x="3415300" y="3551111"/>
            <a:ext cx="419432" cy="313625"/>
          </a:xfrm>
          <a:prstGeom prst="rightArrow">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xmlns="" id="{E70548C8-D909-49A8-BA2C-2906F01CE9A4}"/>
              </a:ext>
            </a:extLst>
          </p:cNvPr>
          <p:cNvSpPr/>
          <p:nvPr/>
        </p:nvSpPr>
        <p:spPr>
          <a:xfrm>
            <a:off x="3409950" y="4990364"/>
            <a:ext cx="414525" cy="313625"/>
          </a:xfrm>
          <a:prstGeom prst="rightArrow">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xmlns="" id="{D94CC210-15D8-4A03-B85B-EE44181E5327}"/>
              </a:ext>
            </a:extLst>
          </p:cNvPr>
          <p:cNvSpPr/>
          <p:nvPr/>
        </p:nvSpPr>
        <p:spPr>
          <a:xfrm>
            <a:off x="4006811" y="3211482"/>
            <a:ext cx="4614610" cy="1044520"/>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zh-CN" altLang="en-US" dirty="0">
                <a:solidFill>
                  <a:schemeClr val="tx2">
                    <a:lumMod val="95000"/>
                    <a:lumOff val="5000"/>
                  </a:schemeClr>
                </a:solidFill>
                <a:latin typeface="黑体" panose="02010609060101010101" pitchFamily="49" charset="-122"/>
                <a:ea typeface="黑体" panose="02010609060101010101" pitchFamily="49" charset="-122"/>
              </a:rPr>
              <a:t>监测特定的网段或设备的流量并分析网络、传输和应用协议，用以识别可疑的活动。</a:t>
            </a:r>
          </a:p>
        </p:txBody>
      </p:sp>
      <p:sp>
        <p:nvSpPr>
          <p:cNvPr id="13" name="矩形: 圆角 12">
            <a:extLst>
              <a:ext uri="{FF2B5EF4-FFF2-40B4-BE49-F238E27FC236}">
                <a16:creationId xmlns:a16="http://schemas.microsoft.com/office/drawing/2014/main" xmlns="" id="{A9C78AE9-754B-4CAF-A965-CDA3211645C9}"/>
              </a:ext>
            </a:extLst>
          </p:cNvPr>
          <p:cNvSpPr/>
          <p:nvPr/>
        </p:nvSpPr>
        <p:spPr>
          <a:xfrm>
            <a:off x="4006811" y="4534412"/>
            <a:ext cx="4614610" cy="1831628"/>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zh-CN" altLang="en-US" dirty="0">
                <a:solidFill>
                  <a:schemeClr val="tx2">
                    <a:lumMod val="95000"/>
                    <a:lumOff val="5000"/>
                  </a:schemeClr>
                </a:solidFill>
                <a:latin typeface="黑体" panose="02010609060101010101" pitchFamily="49" charset="-122"/>
                <a:ea typeface="黑体" panose="02010609060101010101" pitchFamily="49" charset="-122"/>
              </a:rPr>
              <a:t>通常是将主机的传感器和网络的传感器收集到的信息相结合，并汇总到一个中央分析器中，这样能够更好地识别入侵活动并做出响应。</a:t>
            </a:r>
          </a:p>
        </p:txBody>
      </p:sp>
    </p:spTree>
    <p:extLst>
      <p:ext uri="{BB962C8B-B14F-4D97-AF65-F5344CB8AC3E}">
        <p14:creationId xmlns:p14="http://schemas.microsoft.com/office/powerpoint/2010/main" val="479331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11.2 </a:t>
            </a:r>
            <a:r>
              <a:rPr lang="zh-CN" altLang="en-US" dirty="0">
                <a:latin typeface="楷体" panose="02010609060101010101" pitchFamily="49" charset="-122"/>
                <a:ea typeface="楷体" panose="02010609060101010101" pitchFamily="49" charset="-122"/>
              </a:rPr>
              <a:t>入侵检测系统</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31</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基于主机的入侵检测（</a:t>
            </a:r>
            <a:r>
              <a:rPr lang="en-US" altLang="zh-CN" sz="2800" b="1" dirty="0">
                <a:solidFill>
                  <a:schemeClr val="tx2"/>
                </a:solidFill>
                <a:latin typeface="黑体" panose="02010609060101010101" pitchFamily="49" charset="-122"/>
                <a:ea typeface="黑体" panose="02010609060101010101" pitchFamily="49" charset="-122"/>
              </a:rPr>
              <a:t>HIDS</a:t>
            </a:r>
            <a:r>
              <a:rPr lang="zh-CN" altLang="en-US" sz="2800" b="1" dirty="0">
                <a:solidFill>
                  <a:schemeClr val="tx2"/>
                </a:solidFill>
                <a:latin typeface="黑体" panose="02010609060101010101" pitchFamily="49" charset="-122"/>
                <a:ea typeface="黑体" panose="02010609060101010101" pitchFamily="49" charset="-122"/>
              </a:rPr>
              <a:t>）</a:t>
            </a:r>
          </a:p>
        </p:txBody>
      </p:sp>
      <p:sp>
        <p:nvSpPr>
          <p:cNvPr id="14" name="矩形: 圆角 13">
            <a:extLst>
              <a:ext uri="{FF2B5EF4-FFF2-40B4-BE49-F238E27FC236}">
                <a16:creationId xmlns:a16="http://schemas.microsoft.com/office/drawing/2014/main" xmlns="" id="{07D9AC61-0A27-4E9C-A37E-BD2C6BE2CB14}"/>
              </a:ext>
            </a:extLst>
          </p:cNvPr>
          <p:cNvSpPr/>
          <p:nvPr/>
        </p:nvSpPr>
        <p:spPr>
          <a:xfrm>
            <a:off x="654406" y="1891318"/>
            <a:ext cx="7632848" cy="1008112"/>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en-US" altLang="zh-CN" dirty="0">
                <a:solidFill>
                  <a:schemeClr val="tx2">
                    <a:lumMod val="95000"/>
                    <a:lumOff val="5000"/>
                  </a:schemeClr>
                </a:solidFill>
                <a:latin typeface="黑体" panose="02010609060101010101" pitchFamily="49" charset="-122"/>
                <a:ea typeface="黑体" panose="02010609060101010101" pitchFamily="49" charset="-122"/>
              </a:rPr>
              <a:t>HIDS</a:t>
            </a:r>
            <a:r>
              <a:rPr lang="zh-CN" altLang="en-US" dirty="0">
                <a:solidFill>
                  <a:schemeClr val="tx2">
                    <a:lumMod val="95000"/>
                    <a:lumOff val="5000"/>
                  </a:schemeClr>
                </a:solidFill>
                <a:latin typeface="黑体" panose="02010609060101010101" pitchFamily="49" charset="-122"/>
                <a:ea typeface="黑体" panose="02010609060101010101" pitchFamily="49" charset="-122"/>
              </a:rPr>
              <a:t>向易受攻击或敏感的系统中添加专用的</a:t>
            </a:r>
            <a:r>
              <a:rPr lang="zh-CN" altLang="en-US" dirty="0">
                <a:solidFill>
                  <a:schemeClr val="accent2"/>
                </a:solidFill>
                <a:latin typeface="黑体" panose="02010609060101010101" pitchFamily="49" charset="-122"/>
                <a:ea typeface="黑体" panose="02010609060101010101" pitchFamily="49" charset="-122"/>
              </a:rPr>
              <a:t>安全软件层</a:t>
            </a:r>
            <a:r>
              <a:rPr lang="zh-CN" altLang="en-US" dirty="0">
                <a:solidFill>
                  <a:schemeClr val="tx2">
                    <a:lumMod val="95000"/>
                    <a:lumOff val="5000"/>
                  </a:schemeClr>
                </a:solidFill>
                <a:latin typeface="黑体" panose="02010609060101010101" pitchFamily="49" charset="-122"/>
                <a:ea typeface="黑体" panose="02010609060101010101" pitchFamily="49" charset="-122"/>
              </a:rPr>
              <a:t>，包括数据库服务器和管理系统等。</a:t>
            </a:r>
            <a:r>
              <a:rPr lang="en-US" altLang="zh-CN" dirty="0">
                <a:solidFill>
                  <a:schemeClr val="tx2">
                    <a:lumMod val="95000"/>
                    <a:lumOff val="5000"/>
                  </a:schemeClr>
                </a:solidFill>
                <a:latin typeface="黑体" panose="02010609060101010101" pitchFamily="49" charset="-122"/>
                <a:ea typeface="黑体" panose="02010609060101010101" pitchFamily="49" charset="-122"/>
              </a:rPr>
              <a:t>HIDS</a:t>
            </a:r>
            <a:r>
              <a:rPr lang="zh-CN" altLang="en-US" dirty="0">
                <a:solidFill>
                  <a:schemeClr val="tx2">
                    <a:lumMod val="95000"/>
                    <a:lumOff val="5000"/>
                  </a:schemeClr>
                </a:solidFill>
                <a:latin typeface="黑体" panose="02010609060101010101" pitchFamily="49" charset="-122"/>
                <a:ea typeface="黑体" panose="02010609060101010101" pitchFamily="49" charset="-122"/>
              </a:rPr>
              <a:t>以多种方式</a:t>
            </a:r>
            <a:r>
              <a:rPr lang="zh-CN" altLang="en-US" dirty="0">
                <a:solidFill>
                  <a:schemeClr val="accent2"/>
                </a:solidFill>
                <a:latin typeface="黑体" panose="02010609060101010101" pitchFamily="49" charset="-122"/>
                <a:ea typeface="黑体" panose="02010609060101010101" pitchFamily="49" charset="-122"/>
              </a:rPr>
              <a:t>监测系统上的活动</a:t>
            </a:r>
            <a:r>
              <a:rPr lang="zh-CN" altLang="en-US" dirty="0">
                <a:solidFill>
                  <a:schemeClr val="tx2">
                    <a:lumMod val="95000"/>
                    <a:lumOff val="5000"/>
                  </a:schemeClr>
                </a:solidFill>
                <a:latin typeface="黑体" panose="02010609060101010101" pitchFamily="49" charset="-122"/>
                <a:ea typeface="黑体" panose="02010609060101010101" pitchFamily="49" charset="-122"/>
              </a:rPr>
              <a:t>，检测可疑行为。</a:t>
            </a:r>
          </a:p>
        </p:txBody>
      </p:sp>
      <p:pic>
        <p:nvPicPr>
          <p:cNvPr id="2" name="图片 1">
            <a:extLst>
              <a:ext uri="{FF2B5EF4-FFF2-40B4-BE49-F238E27FC236}">
                <a16:creationId xmlns:a16="http://schemas.microsoft.com/office/drawing/2014/main" xmlns="" id="{90E7E5B2-CA6D-4322-BA09-941A4A4C3529}"/>
              </a:ext>
            </a:extLst>
          </p:cNvPr>
          <p:cNvPicPr>
            <a:picLocks noChangeAspect="1"/>
          </p:cNvPicPr>
          <p:nvPr/>
        </p:nvPicPr>
        <p:blipFill>
          <a:blip r:embed="rId3"/>
          <a:stretch>
            <a:fillRect/>
          </a:stretch>
        </p:blipFill>
        <p:spPr>
          <a:xfrm>
            <a:off x="6359943" y="4579411"/>
            <a:ext cx="1910514" cy="2012560"/>
          </a:xfrm>
          <a:prstGeom prst="rect">
            <a:avLst/>
          </a:prstGeom>
        </p:spPr>
      </p:pic>
      <p:sp>
        <p:nvSpPr>
          <p:cNvPr id="16" name="矩形: 圆角 15">
            <a:extLst>
              <a:ext uri="{FF2B5EF4-FFF2-40B4-BE49-F238E27FC236}">
                <a16:creationId xmlns:a16="http://schemas.microsoft.com/office/drawing/2014/main" xmlns="" id="{F9A85E58-007A-4E95-B909-5CD4E1B38656}"/>
              </a:ext>
            </a:extLst>
          </p:cNvPr>
          <p:cNvSpPr/>
          <p:nvPr/>
        </p:nvSpPr>
        <p:spPr>
          <a:xfrm>
            <a:off x="685008" y="5047420"/>
            <a:ext cx="5428663" cy="1544551"/>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en-US" altLang="zh-CN" dirty="0">
                <a:solidFill>
                  <a:schemeClr val="tx2">
                    <a:lumMod val="95000"/>
                    <a:lumOff val="5000"/>
                  </a:schemeClr>
                </a:solidFill>
                <a:latin typeface="黑体" panose="02010609060101010101" pitchFamily="49" charset="-122"/>
                <a:ea typeface="黑体" panose="02010609060101010101" pitchFamily="49" charset="-122"/>
              </a:rPr>
              <a:t>HIDS</a:t>
            </a:r>
            <a:r>
              <a:rPr lang="zh-CN" altLang="en-US" dirty="0">
                <a:solidFill>
                  <a:schemeClr val="tx2">
                    <a:lumMod val="95000"/>
                    <a:lumOff val="5000"/>
                  </a:schemeClr>
                </a:solidFill>
                <a:latin typeface="黑体" panose="02010609060101010101" pitchFamily="49" charset="-122"/>
                <a:ea typeface="黑体" panose="02010609060101010101" pitchFamily="49" charset="-122"/>
              </a:rPr>
              <a:t>可以使用异常、特征、启发式方法来检测未授权的行为，实现检测</a:t>
            </a:r>
            <a:r>
              <a:rPr lang="zh-CN" altLang="en-US" dirty="0">
                <a:solidFill>
                  <a:schemeClr val="accent2"/>
                </a:solidFill>
                <a:latin typeface="黑体" panose="02010609060101010101" pitchFamily="49" charset="-122"/>
                <a:ea typeface="黑体" panose="02010609060101010101" pitchFamily="49" charset="-122"/>
              </a:rPr>
              <a:t>外部</a:t>
            </a:r>
            <a:r>
              <a:rPr lang="zh-CN" altLang="en-US" dirty="0">
                <a:solidFill>
                  <a:schemeClr val="tx2">
                    <a:lumMod val="95000"/>
                    <a:lumOff val="5000"/>
                  </a:schemeClr>
                </a:solidFill>
                <a:latin typeface="黑体" panose="02010609060101010101" pitchFamily="49" charset="-122"/>
                <a:ea typeface="黑体" panose="02010609060101010101" pitchFamily="49" charset="-122"/>
              </a:rPr>
              <a:t>和</a:t>
            </a:r>
            <a:r>
              <a:rPr lang="zh-CN" altLang="en-US" dirty="0">
                <a:solidFill>
                  <a:schemeClr val="accent2"/>
                </a:solidFill>
                <a:latin typeface="黑体" panose="02010609060101010101" pitchFamily="49" charset="-122"/>
                <a:ea typeface="黑体" panose="02010609060101010101" pitchFamily="49" charset="-122"/>
              </a:rPr>
              <a:t>内部</a:t>
            </a:r>
            <a:r>
              <a:rPr lang="zh-CN" altLang="en-US" dirty="0">
                <a:solidFill>
                  <a:schemeClr val="tx2">
                    <a:lumMod val="95000"/>
                    <a:lumOff val="5000"/>
                  </a:schemeClr>
                </a:solidFill>
                <a:latin typeface="黑体" panose="02010609060101010101" pitchFamily="49" charset="-122"/>
                <a:ea typeface="黑体" panose="02010609060101010101" pitchFamily="49" charset="-122"/>
              </a:rPr>
              <a:t>入侵，这一点是基于网络的</a:t>
            </a:r>
            <a:r>
              <a:rPr lang="en-US" altLang="zh-CN" dirty="0">
                <a:solidFill>
                  <a:schemeClr val="tx2">
                    <a:lumMod val="95000"/>
                    <a:lumOff val="5000"/>
                  </a:schemeClr>
                </a:solidFill>
                <a:latin typeface="黑体" panose="02010609060101010101" pitchFamily="49" charset="-122"/>
                <a:ea typeface="黑体" panose="02010609060101010101" pitchFamily="49" charset="-122"/>
              </a:rPr>
              <a:t>IDS </a:t>
            </a:r>
            <a:r>
              <a:rPr lang="zh-CN" altLang="en-US" dirty="0">
                <a:solidFill>
                  <a:schemeClr val="tx2">
                    <a:lumMod val="95000"/>
                    <a:lumOff val="5000"/>
                  </a:schemeClr>
                </a:solidFill>
                <a:latin typeface="黑体" panose="02010609060101010101" pitchFamily="49" charset="-122"/>
                <a:ea typeface="黑体" panose="02010609060101010101" pitchFamily="49" charset="-122"/>
              </a:rPr>
              <a:t>或者防火墙所不及的。</a:t>
            </a:r>
          </a:p>
        </p:txBody>
      </p:sp>
      <p:sp>
        <p:nvSpPr>
          <p:cNvPr id="17" name="矩形: 圆角 16">
            <a:extLst>
              <a:ext uri="{FF2B5EF4-FFF2-40B4-BE49-F238E27FC236}">
                <a16:creationId xmlns:a16="http://schemas.microsoft.com/office/drawing/2014/main" xmlns="" id="{D9E3DDBA-D1F6-4840-813C-D6CBC5BB172B}"/>
              </a:ext>
            </a:extLst>
          </p:cNvPr>
          <p:cNvSpPr/>
          <p:nvPr/>
        </p:nvSpPr>
        <p:spPr>
          <a:xfrm>
            <a:off x="286048" y="4711313"/>
            <a:ext cx="1602904" cy="523221"/>
          </a:xfrm>
          <a:prstGeom prst="roundRect">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dirty="0">
                <a:solidFill>
                  <a:schemeClr val="bg1"/>
                </a:solidFill>
                <a:latin typeface="黑体" panose="02010609060101010101" pitchFamily="49" charset="-122"/>
                <a:ea typeface="黑体" panose="02010609060101010101" pitchFamily="49" charset="-122"/>
              </a:rPr>
              <a:t>HIDS</a:t>
            </a:r>
            <a:r>
              <a:rPr lang="zh-CN" altLang="en-US" sz="2000" dirty="0">
                <a:solidFill>
                  <a:schemeClr val="bg1"/>
                </a:solidFill>
                <a:latin typeface="黑体" panose="02010609060101010101" pitchFamily="49" charset="-122"/>
                <a:ea typeface="黑体" panose="02010609060101010101" pitchFamily="49" charset="-122"/>
              </a:rPr>
              <a:t>优点</a:t>
            </a:r>
          </a:p>
        </p:txBody>
      </p:sp>
      <p:sp>
        <p:nvSpPr>
          <p:cNvPr id="18" name="矩形: 圆角 17">
            <a:extLst>
              <a:ext uri="{FF2B5EF4-FFF2-40B4-BE49-F238E27FC236}">
                <a16:creationId xmlns:a16="http://schemas.microsoft.com/office/drawing/2014/main" xmlns="" id="{8F043678-049B-4CA8-90BC-B6E918636051}"/>
              </a:ext>
            </a:extLst>
          </p:cNvPr>
          <p:cNvSpPr/>
          <p:nvPr/>
        </p:nvSpPr>
        <p:spPr>
          <a:xfrm>
            <a:off x="685008" y="3499490"/>
            <a:ext cx="7632848" cy="1008112"/>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en-US" altLang="zh-CN" dirty="0">
                <a:solidFill>
                  <a:schemeClr val="tx2">
                    <a:lumMod val="95000"/>
                    <a:lumOff val="5000"/>
                  </a:schemeClr>
                </a:solidFill>
                <a:latin typeface="黑体" panose="02010609060101010101" pitchFamily="49" charset="-122"/>
                <a:ea typeface="黑体" panose="02010609060101010101" pitchFamily="49" charset="-122"/>
              </a:rPr>
              <a:t>HIDS</a:t>
            </a:r>
            <a:r>
              <a:rPr lang="zh-CN" altLang="en-US" dirty="0">
                <a:solidFill>
                  <a:schemeClr val="tx2">
                    <a:lumMod val="95000"/>
                    <a:lumOff val="5000"/>
                  </a:schemeClr>
                </a:solidFill>
                <a:latin typeface="黑体" panose="02010609060101010101" pitchFamily="49" charset="-122"/>
                <a:ea typeface="黑体" panose="02010609060101010101" pitchFamily="49" charset="-122"/>
              </a:rPr>
              <a:t>可以在任何损害发生之前阻止攻击，但它的主要目的还是检测入侵、记录可疑事件，并发送警报。</a:t>
            </a:r>
          </a:p>
        </p:txBody>
      </p:sp>
      <p:sp>
        <p:nvSpPr>
          <p:cNvPr id="19" name="矩形: 圆角 18">
            <a:extLst>
              <a:ext uri="{FF2B5EF4-FFF2-40B4-BE49-F238E27FC236}">
                <a16:creationId xmlns:a16="http://schemas.microsoft.com/office/drawing/2014/main" xmlns="" id="{6EA0469E-6BC7-4422-836A-B8B008521463}"/>
              </a:ext>
            </a:extLst>
          </p:cNvPr>
          <p:cNvSpPr/>
          <p:nvPr/>
        </p:nvSpPr>
        <p:spPr>
          <a:xfrm>
            <a:off x="286048" y="3091479"/>
            <a:ext cx="1837680" cy="523221"/>
          </a:xfrm>
          <a:prstGeom prst="roundRect">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dirty="0">
                <a:solidFill>
                  <a:schemeClr val="bg1"/>
                </a:solidFill>
                <a:latin typeface="黑体" panose="02010609060101010101" pitchFamily="49" charset="-122"/>
                <a:ea typeface="黑体" panose="02010609060101010101" pitchFamily="49" charset="-122"/>
              </a:rPr>
              <a:t>HIDS</a:t>
            </a:r>
            <a:r>
              <a:rPr lang="zh-CN" altLang="en-US" sz="2000" dirty="0">
                <a:solidFill>
                  <a:schemeClr val="bg1"/>
                </a:solidFill>
                <a:latin typeface="黑体" panose="02010609060101010101" pitchFamily="49" charset="-122"/>
                <a:ea typeface="黑体" panose="02010609060101010101" pitchFamily="49" charset="-122"/>
              </a:rPr>
              <a:t>主要目的</a:t>
            </a:r>
          </a:p>
        </p:txBody>
      </p:sp>
    </p:spTree>
    <p:extLst>
      <p:ext uri="{BB962C8B-B14F-4D97-AF65-F5344CB8AC3E}">
        <p14:creationId xmlns:p14="http://schemas.microsoft.com/office/powerpoint/2010/main" val="72541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11.2 </a:t>
            </a:r>
            <a:r>
              <a:rPr lang="zh-CN" altLang="en-US" dirty="0">
                <a:latin typeface="楷体" panose="02010609060101010101" pitchFamily="49" charset="-122"/>
                <a:ea typeface="楷体" panose="02010609060101010101" pitchFamily="49" charset="-122"/>
              </a:rPr>
              <a:t>入侵检测系统</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32</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基于主机的入侵检测（</a:t>
            </a:r>
            <a:r>
              <a:rPr lang="en-US" altLang="zh-CN" sz="2800" b="1" dirty="0">
                <a:solidFill>
                  <a:schemeClr val="tx2"/>
                </a:solidFill>
                <a:latin typeface="黑体" panose="02010609060101010101" pitchFamily="49" charset="-122"/>
                <a:ea typeface="黑体" panose="02010609060101010101" pitchFamily="49" charset="-122"/>
              </a:rPr>
              <a:t>HIDS</a:t>
            </a:r>
            <a:r>
              <a:rPr lang="zh-CN" altLang="en-US" sz="2800" b="1" dirty="0">
                <a:solidFill>
                  <a:schemeClr val="tx2"/>
                </a:solidFill>
                <a:latin typeface="黑体" panose="02010609060101010101" pitchFamily="49" charset="-122"/>
                <a:ea typeface="黑体" panose="02010609060101010101" pitchFamily="49" charset="-122"/>
              </a:rPr>
              <a:t>）</a:t>
            </a:r>
          </a:p>
        </p:txBody>
      </p:sp>
      <p:sp>
        <p:nvSpPr>
          <p:cNvPr id="11" name="Shape 928">
            <a:extLst>
              <a:ext uri="{FF2B5EF4-FFF2-40B4-BE49-F238E27FC236}">
                <a16:creationId xmlns:a16="http://schemas.microsoft.com/office/drawing/2014/main" xmlns="" id="{430C56B0-1E71-424A-A255-6B94819651BA}"/>
              </a:ext>
            </a:extLst>
          </p:cNvPr>
          <p:cNvSpPr/>
          <p:nvPr/>
        </p:nvSpPr>
        <p:spPr>
          <a:xfrm>
            <a:off x="5623013" y="1873620"/>
            <a:ext cx="2819400" cy="4343400"/>
          </a:xfrm>
          <a:prstGeom prst="rect">
            <a:avLst/>
          </a:prstGeom>
          <a:solidFill>
            <a:srgbClr val="00BEBA"/>
          </a:solidFill>
          <a:ln>
            <a:solidFill>
              <a:srgbClr val="007A77"/>
            </a:solidFill>
          </a:ln>
        </p:spPr>
        <p:txBody>
          <a:bodyPr lIns="45719" rIns="45719" anchor="ctr"/>
          <a:lstStyle/>
          <a:p>
            <a:pPr algn="ctr">
              <a:defRPr sz="2400">
                <a:latin typeface="Times"/>
                <a:ea typeface="Times"/>
                <a:cs typeface="Times"/>
                <a:sym typeface="Times"/>
              </a:defRPr>
            </a:pPr>
            <a:endParaRPr/>
          </a:p>
        </p:txBody>
      </p:sp>
      <p:pic>
        <p:nvPicPr>
          <p:cNvPr id="12" name="image.pdf">
            <a:extLst>
              <a:ext uri="{FF2B5EF4-FFF2-40B4-BE49-F238E27FC236}">
                <a16:creationId xmlns:a16="http://schemas.microsoft.com/office/drawing/2014/main" xmlns="" id="{13B70725-4C0E-464B-BCD8-6209F4BAD365}"/>
              </a:ext>
            </a:extLst>
          </p:cNvPr>
          <p:cNvPicPr>
            <a:picLocks noChangeAspect="1"/>
          </p:cNvPicPr>
          <p:nvPr/>
        </p:nvPicPr>
        <p:blipFill>
          <a:blip r:embed="rId3"/>
          <a:stretch>
            <a:fillRect/>
          </a:stretch>
        </p:blipFill>
        <p:spPr>
          <a:xfrm>
            <a:off x="6232613" y="4616820"/>
            <a:ext cx="1974850" cy="1566863"/>
          </a:xfrm>
          <a:prstGeom prst="rect">
            <a:avLst/>
          </a:prstGeom>
          <a:ln w="12700">
            <a:miter lim="400000"/>
          </a:ln>
        </p:spPr>
      </p:pic>
      <p:sp>
        <p:nvSpPr>
          <p:cNvPr id="13" name="Shape 930">
            <a:extLst>
              <a:ext uri="{FF2B5EF4-FFF2-40B4-BE49-F238E27FC236}">
                <a16:creationId xmlns:a16="http://schemas.microsoft.com/office/drawing/2014/main" xmlns="" id="{3F0CA64E-E291-4C66-9793-D5E21D6D1CB8}"/>
              </a:ext>
            </a:extLst>
          </p:cNvPr>
          <p:cNvSpPr/>
          <p:nvPr/>
        </p:nvSpPr>
        <p:spPr>
          <a:xfrm>
            <a:off x="2575012" y="4083420"/>
            <a:ext cx="2069729" cy="1393467"/>
          </a:xfrm>
          <a:custGeom>
            <a:avLst/>
            <a:gdLst/>
            <a:ahLst/>
            <a:cxnLst>
              <a:cxn ang="0">
                <a:pos x="wd2" y="hd2"/>
              </a:cxn>
              <a:cxn ang="5400000">
                <a:pos x="wd2" y="hd2"/>
              </a:cxn>
              <a:cxn ang="10800000">
                <a:pos x="wd2" y="hd2"/>
              </a:cxn>
              <a:cxn ang="16200000">
                <a:pos x="wd2" y="hd2"/>
              </a:cxn>
            </a:cxnLst>
            <a:rect l="0" t="0" r="r" b="b"/>
            <a:pathLst>
              <a:path w="21600" h="21600" extrusionOk="0">
                <a:moveTo>
                  <a:pt x="5911" y="1508"/>
                </a:moveTo>
                <a:lnTo>
                  <a:pt x="6382" y="754"/>
                </a:lnTo>
                <a:lnTo>
                  <a:pt x="7343" y="0"/>
                </a:lnTo>
                <a:lnTo>
                  <a:pt x="9000" y="0"/>
                </a:lnTo>
                <a:lnTo>
                  <a:pt x="9961" y="392"/>
                </a:lnTo>
                <a:lnTo>
                  <a:pt x="10432" y="754"/>
                </a:lnTo>
                <a:lnTo>
                  <a:pt x="11373" y="392"/>
                </a:lnTo>
                <a:lnTo>
                  <a:pt x="12089" y="0"/>
                </a:lnTo>
                <a:lnTo>
                  <a:pt x="12805" y="0"/>
                </a:lnTo>
                <a:lnTo>
                  <a:pt x="13991" y="392"/>
                </a:lnTo>
                <a:lnTo>
                  <a:pt x="14461" y="1146"/>
                </a:lnTo>
                <a:lnTo>
                  <a:pt x="14952" y="1901"/>
                </a:lnTo>
                <a:lnTo>
                  <a:pt x="15648" y="1508"/>
                </a:lnTo>
                <a:lnTo>
                  <a:pt x="16139" y="1508"/>
                </a:lnTo>
                <a:lnTo>
                  <a:pt x="17080" y="1901"/>
                </a:lnTo>
                <a:lnTo>
                  <a:pt x="17795" y="2293"/>
                </a:lnTo>
                <a:lnTo>
                  <a:pt x="18266" y="3379"/>
                </a:lnTo>
                <a:lnTo>
                  <a:pt x="18266" y="4495"/>
                </a:lnTo>
                <a:lnTo>
                  <a:pt x="18757" y="4495"/>
                </a:lnTo>
                <a:lnTo>
                  <a:pt x="19698" y="5279"/>
                </a:lnTo>
                <a:lnTo>
                  <a:pt x="20414" y="6034"/>
                </a:lnTo>
                <a:lnTo>
                  <a:pt x="20884" y="6788"/>
                </a:lnTo>
                <a:lnTo>
                  <a:pt x="21130" y="7934"/>
                </a:lnTo>
                <a:lnTo>
                  <a:pt x="21130" y="9442"/>
                </a:lnTo>
                <a:lnTo>
                  <a:pt x="20884" y="10589"/>
                </a:lnTo>
                <a:lnTo>
                  <a:pt x="20414" y="11343"/>
                </a:lnTo>
                <a:lnTo>
                  <a:pt x="21130" y="12489"/>
                </a:lnTo>
                <a:lnTo>
                  <a:pt x="21355" y="13636"/>
                </a:lnTo>
                <a:lnTo>
                  <a:pt x="21600" y="14752"/>
                </a:lnTo>
                <a:lnTo>
                  <a:pt x="21130" y="15898"/>
                </a:lnTo>
                <a:lnTo>
                  <a:pt x="20659" y="16653"/>
                </a:lnTo>
                <a:lnTo>
                  <a:pt x="20168" y="17045"/>
                </a:lnTo>
                <a:lnTo>
                  <a:pt x="19227" y="17799"/>
                </a:lnTo>
                <a:lnTo>
                  <a:pt x="18266" y="18191"/>
                </a:lnTo>
                <a:lnTo>
                  <a:pt x="17325" y="18191"/>
                </a:lnTo>
                <a:lnTo>
                  <a:pt x="16855" y="19307"/>
                </a:lnTo>
                <a:lnTo>
                  <a:pt x="16139" y="20454"/>
                </a:lnTo>
                <a:lnTo>
                  <a:pt x="14952" y="21208"/>
                </a:lnTo>
                <a:lnTo>
                  <a:pt x="12805" y="21208"/>
                </a:lnTo>
                <a:lnTo>
                  <a:pt x="11864" y="20454"/>
                </a:lnTo>
                <a:lnTo>
                  <a:pt x="11373" y="19699"/>
                </a:lnTo>
                <a:lnTo>
                  <a:pt x="10432" y="20846"/>
                </a:lnTo>
                <a:lnTo>
                  <a:pt x="9245" y="21208"/>
                </a:lnTo>
                <a:lnTo>
                  <a:pt x="7814" y="21600"/>
                </a:lnTo>
                <a:lnTo>
                  <a:pt x="6382" y="21208"/>
                </a:lnTo>
                <a:lnTo>
                  <a:pt x="5441" y="20454"/>
                </a:lnTo>
                <a:lnTo>
                  <a:pt x="4480" y="19699"/>
                </a:lnTo>
                <a:lnTo>
                  <a:pt x="4009" y="18945"/>
                </a:lnTo>
                <a:lnTo>
                  <a:pt x="3764" y="18191"/>
                </a:lnTo>
                <a:lnTo>
                  <a:pt x="3539" y="17045"/>
                </a:lnTo>
                <a:lnTo>
                  <a:pt x="2577" y="16653"/>
                </a:lnTo>
                <a:lnTo>
                  <a:pt x="1636" y="16291"/>
                </a:lnTo>
                <a:lnTo>
                  <a:pt x="941" y="15144"/>
                </a:lnTo>
                <a:lnTo>
                  <a:pt x="470" y="13998"/>
                </a:lnTo>
                <a:lnTo>
                  <a:pt x="245" y="12851"/>
                </a:lnTo>
                <a:lnTo>
                  <a:pt x="245" y="11735"/>
                </a:lnTo>
                <a:lnTo>
                  <a:pt x="716" y="10197"/>
                </a:lnTo>
                <a:lnTo>
                  <a:pt x="0" y="9080"/>
                </a:lnTo>
                <a:lnTo>
                  <a:pt x="0" y="7542"/>
                </a:lnTo>
                <a:lnTo>
                  <a:pt x="245" y="6396"/>
                </a:lnTo>
                <a:lnTo>
                  <a:pt x="716" y="5641"/>
                </a:lnTo>
                <a:lnTo>
                  <a:pt x="1391" y="5279"/>
                </a:lnTo>
                <a:lnTo>
                  <a:pt x="2107" y="4887"/>
                </a:lnTo>
                <a:lnTo>
                  <a:pt x="2352" y="3741"/>
                </a:lnTo>
                <a:lnTo>
                  <a:pt x="2823" y="2987"/>
                </a:lnTo>
                <a:lnTo>
                  <a:pt x="3068" y="2625"/>
                </a:lnTo>
                <a:lnTo>
                  <a:pt x="3764" y="2293"/>
                </a:lnTo>
                <a:lnTo>
                  <a:pt x="4255" y="1901"/>
                </a:lnTo>
                <a:lnTo>
                  <a:pt x="5195" y="1508"/>
                </a:lnTo>
                <a:lnTo>
                  <a:pt x="5911" y="1508"/>
                </a:lnTo>
              </a:path>
            </a:pathLst>
          </a:custGeom>
          <a:gradFill>
            <a:gsLst>
              <a:gs pos="0">
                <a:srgbClr val="5B6876"/>
              </a:gs>
              <a:gs pos="50000">
                <a:srgbClr val="C5E2FF"/>
              </a:gs>
              <a:gs pos="100000">
                <a:srgbClr val="5B6876"/>
              </a:gs>
            </a:gsLst>
            <a:lin ang="16200000"/>
          </a:gradFill>
          <a:ln w="12700">
            <a:miter lim="400000"/>
          </a:ln>
        </p:spPr>
        <p:txBody>
          <a:bodyPr lIns="45719" rIns="45719"/>
          <a:lstStyle/>
          <a:p>
            <a:endParaRPr/>
          </a:p>
        </p:txBody>
      </p:sp>
      <p:sp>
        <p:nvSpPr>
          <p:cNvPr id="15" name="Shape 931">
            <a:extLst>
              <a:ext uri="{FF2B5EF4-FFF2-40B4-BE49-F238E27FC236}">
                <a16:creationId xmlns:a16="http://schemas.microsoft.com/office/drawing/2014/main" xmlns="" id="{4EC9377B-A073-4F8C-8B0A-EB36A63D7436}"/>
              </a:ext>
            </a:extLst>
          </p:cNvPr>
          <p:cNvSpPr/>
          <p:nvPr/>
        </p:nvSpPr>
        <p:spPr>
          <a:xfrm>
            <a:off x="2923442" y="4159620"/>
            <a:ext cx="1230367" cy="445595"/>
          </a:xfrm>
          <a:prstGeom prst="rect">
            <a:avLst/>
          </a:prstGeom>
          <a:ln w="12700">
            <a:miter lim="400000"/>
          </a:ln>
          <a:extLst>
            <a:ext uri="{C572A759-6A51-4108-AA02-DFA0A04FC94B}">
              <ma14:wrappingTextBoxFlag xmlns="" xmlns:ma14="http://schemas.microsoft.com/office/mac/drawingml/2011/main" val="1"/>
            </a:ext>
          </a:extLst>
        </p:spPr>
        <p:txBody>
          <a:bodyPr wrap="none" lIns="49982" tIns="49982" rIns="49982" bIns="49982">
            <a:spAutoFit/>
          </a:bodyPr>
          <a:lstStyle>
            <a:lvl1pPr algn="ctr" defTabSz="992187">
              <a:defRPr sz="2400" b="1">
                <a:effectLst>
                  <a:outerShdw blurRad="12700" dist="25400" dir="2700000" rotWithShape="0">
                    <a:srgbClr val="000000"/>
                  </a:outerShdw>
                </a:effectLst>
              </a:defRPr>
            </a:lvl1pPr>
          </a:lstStyle>
          <a:p>
            <a:r>
              <a:t>Internet</a:t>
            </a:r>
          </a:p>
        </p:txBody>
      </p:sp>
      <p:pic>
        <p:nvPicPr>
          <p:cNvPr id="20" name="image.pdf">
            <a:extLst>
              <a:ext uri="{FF2B5EF4-FFF2-40B4-BE49-F238E27FC236}">
                <a16:creationId xmlns:a16="http://schemas.microsoft.com/office/drawing/2014/main" xmlns="" id="{95039A6E-D031-48B3-B517-2737FB28DCD6}"/>
              </a:ext>
            </a:extLst>
          </p:cNvPr>
          <p:cNvPicPr>
            <a:picLocks noChangeAspect="1"/>
          </p:cNvPicPr>
          <p:nvPr/>
        </p:nvPicPr>
        <p:blipFill>
          <a:blip r:embed="rId3"/>
          <a:stretch>
            <a:fillRect/>
          </a:stretch>
        </p:blipFill>
        <p:spPr>
          <a:xfrm>
            <a:off x="6232613" y="2407020"/>
            <a:ext cx="1974850" cy="1566863"/>
          </a:xfrm>
          <a:prstGeom prst="rect">
            <a:avLst/>
          </a:prstGeom>
          <a:ln w="12700">
            <a:miter lim="400000"/>
          </a:ln>
        </p:spPr>
      </p:pic>
      <p:sp>
        <p:nvSpPr>
          <p:cNvPr id="21" name="Shape 934">
            <a:extLst>
              <a:ext uri="{FF2B5EF4-FFF2-40B4-BE49-F238E27FC236}">
                <a16:creationId xmlns:a16="http://schemas.microsoft.com/office/drawing/2014/main" xmlns="" id="{D803B038-D4C9-4514-B498-5C2EFDA015CC}"/>
              </a:ext>
            </a:extLst>
          </p:cNvPr>
          <p:cNvSpPr/>
          <p:nvPr/>
        </p:nvSpPr>
        <p:spPr>
          <a:xfrm>
            <a:off x="3413213" y="4845419"/>
            <a:ext cx="2743200" cy="1589"/>
          </a:xfrm>
          <a:prstGeom prst="line">
            <a:avLst/>
          </a:prstGeom>
          <a:ln w="38100">
            <a:solidFill>
              <a:srgbClr val="007A77"/>
            </a:solidFill>
          </a:ln>
        </p:spPr>
        <p:txBody>
          <a:bodyPr lIns="45719" rIns="45719"/>
          <a:lstStyle/>
          <a:p>
            <a:endParaRPr/>
          </a:p>
        </p:txBody>
      </p:sp>
      <p:sp>
        <p:nvSpPr>
          <p:cNvPr id="22" name="Shape 935">
            <a:extLst>
              <a:ext uri="{FF2B5EF4-FFF2-40B4-BE49-F238E27FC236}">
                <a16:creationId xmlns:a16="http://schemas.microsoft.com/office/drawing/2014/main" xmlns="" id="{D9037A37-754F-4300-9D2F-6B0FBF3007D3}"/>
              </a:ext>
            </a:extLst>
          </p:cNvPr>
          <p:cNvSpPr/>
          <p:nvPr/>
        </p:nvSpPr>
        <p:spPr>
          <a:xfrm>
            <a:off x="6156413" y="3321420"/>
            <a:ext cx="1588" cy="2819401"/>
          </a:xfrm>
          <a:prstGeom prst="line">
            <a:avLst/>
          </a:prstGeom>
          <a:ln w="38100">
            <a:solidFill>
              <a:srgbClr val="007A77"/>
            </a:solidFill>
          </a:ln>
        </p:spPr>
        <p:txBody>
          <a:bodyPr lIns="45719" rIns="45719"/>
          <a:lstStyle/>
          <a:p>
            <a:endParaRPr/>
          </a:p>
        </p:txBody>
      </p:sp>
      <p:sp>
        <p:nvSpPr>
          <p:cNvPr id="23" name="Shape 936">
            <a:extLst>
              <a:ext uri="{FF2B5EF4-FFF2-40B4-BE49-F238E27FC236}">
                <a16:creationId xmlns:a16="http://schemas.microsoft.com/office/drawing/2014/main" xmlns="" id="{1437605B-FE3C-4137-8022-E6EC549C1C2D}"/>
              </a:ext>
            </a:extLst>
          </p:cNvPr>
          <p:cNvSpPr/>
          <p:nvPr/>
        </p:nvSpPr>
        <p:spPr>
          <a:xfrm>
            <a:off x="6156413" y="6140820"/>
            <a:ext cx="533401" cy="1588"/>
          </a:xfrm>
          <a:prstGeom prst="line">
            <a:avLst/>
          </a:prstGeom>
          <a:ln w="38100">
            <a:solidFill>
              <a:srgbClr val="007A77"/>
            </a:solidFill>
          </a:ln>
        </p:spPr>
        <p:txBody>
          <a:bodyPr lIns="45719" rIns="45719"/>
          <a:lstStyle/>
          <a:p>
            <a:endParaRPr/>
          </a:p>
        </p:txBody>
      </p:sp>
      <p:sp>
        <p:nvSpPr>
          <p:cNvPr id="24" name="Shape 937">
            <a:extLst>
              <a:ext uri="{FF2B5EF4-FFF2-40B4-BE49-F238E27FC236}">
                <a16:creationId xmlns:a16="http://schemas.microsoft.com/office/drawing/2014/main" xmlns="" id="{DAAF67CF-C3D0-4BE9-A6E5-2F7DE30ACBDC}"/>
              </a:ext>
            </a:extLst>
          </p:cNvPr>
          <p:cNvSpPr/>
          <p:nvPr/>
        </p:nvSpPr>
        <p:spPr>
          <a:xfrm>
            <a:off x="6156413" y="5455020"/>
            <a:ext cx="533401" cy="1588"/>
          </a:xfrm>
          <a:prstGeom prst="line">
            <a:avLst/>
          </a:prstGeom>
          <a:ln w="38100">
            <a:solidFill>
              <a:srgbClr val="007A77"/>
            </a:solidFill>
          </a:ln>
        </p:spPr>
        <p:txBody>
          <a:bodyPr lIns="45719" rIns="45719"/>
          <a:lstStyle/>
          <a:p>
            <a:endParaRPr/>
          </a:p>
        </p:txBody>
      </p:sp>
      <p:sp>
        <p:nvSpPr>
          <p:cNvPr id="25" name="Shape 938">
            <a:extLst>
              <a:ext uri="{FF2B5EF4-FFF2-40B4-BE49-F238E27FC236}">
                <a16:creationId xmlns:a16="http://schemas.microsoft.com/office/drawing/2014/main" xmlns="" id="{B52AD312-2A1F-48E6-B109-8E4EC691AF9A}"/>
              </a:ext>
            </a:extLst>
          </p:cNvPr>
          <p:cNvSpPr/>
          <p:nvPr/>
        </p:nvSpPr>
        <p:spPr>
          <a:xfrm>
            <a:off x="6156413" y="4312020"/>
            <a:ext cx="533401" cy="1588"/>
          </a:xfrm>
          <a:prstGeom prst="line">
            <a:avLst/>
          </a:prstGeom>
          <a:ln w="38100">
            <a:solidFill>
              <a:srgbClr val="007A77"/>
            </a:solidFill>
          </a:ln>
        </p:spPr>
        <p:txBody>
          <a:bodyPr lIns="45719" rIns="45719"/>
          <a:lstStyle/>
          <a:p>
            <a:endParaRPr/>
          </a:p>
        </p:txBody>
      </p:sp>
      <p:sp>
        <p:nvSpPr>
          <p:cNvPr id="26" name="Shape 939">
            <a:extLst>
              <a:ext uri="{FF2B5EF4-FFF2-40B4-BE49-F238E27FC236}">
                <a16:creationId xmlns:a16="http://schemas.microsoft.com/office/drawing/2014/main" xmlns="" id="{9CDFFADE-1D25-4331-9DD3-FF21A307F6E4}"/>
              </a:ext>
            </a:extLst>
          </p:cNvPr>
          <p:cNvSpPr/>
          <p:nvPr/>
        </p:nvSpPr>
        <p:spPr>
          <a:xfrm>
            <a:off x="6156413" y="3321420"/>
            <a:ext cx="533401" cy="1588"/>
          </a:xfrm>
          <a:prstGeom prst="line">
            <a:avLst/>
          </a:prstGeom>
          <a:ln w="38100">
            <a:solidFill>
              <a:srgbClr val="007A77"/>
            </a:solidFill>
          </a:ln>
        </p:spPr>
        <p:txBody>
          <a:bodyPr lIns="45719" rIns="45719"/>
          <a:lstStyle/>
          <a:p>
            <a:endParaRPr/>
          </a:p>
        </p:txBody>
      </p:sp>
      <p:pic>
        <p:nvPicPr>
          <p:cNvPr id="27" name="image.pdf">
            <a:extLst>
              <a:ext uri="{FF2B5EF4-FFF2-40B4-BE49-F238E27FC236}">
                <a16:creationId xmlns:a16="http://schemas.microsoft.com/office/drawing/2014/main" xmlns="" id="{805C619D-9C3E-431F-81DC-3A9DFE2E9395}"/>
              </a:ext>
            </a:extLst>
          </p:cNvPr>
          <p:cNvPicPr>
            <a:picLocks noChangeAspect="1"/>
          </p:cNvPicPr>
          <p:nvPr/>
        </p:nvPicPr>
        <p:blipFill>
          <a:blip r:embed="rId4"/>
          <a:stretch>
            <a:fillRect/>
          </a:stretch>
        </p:blipFill>
        <p:spPr>
          <a:xfrm>
            <a:off x="1813013" y="4693020"/>
            <a:ext cx="384175" cy="295275"/>
          </a:xfrm>
          <a:prstGeom prst="rect">
            <a:avLst/>
          </a:prstGeom>
          <a:ln w="12700">
            <a:miter lim="400000"/>
          </a:ln>
        </p:spPr>
      </p:pic>
      <p:pic>
        <p:nvPicPr>
          <p:cNvPr id="28" name="image.pdf">
            <a:extLst>
              <a:ext uri="{FF2B5EF4-FFF2-40B4-BE49-F238E27FC236}">
                <a16:creationId xmlns:a16="http://schemas.microsoft.com/office/drawing/2014/main" xmlns="" id="{1A681B04-620E-4A2C-AC34-5076BE68D6D2}"/>
              </a:ext>
            </a:extLst>
          </p:cNvPr>
          <p:cNvPicPr>
            <a:picLocks noChangeAspect="1"/>
          </p:cNvPicPr>
          <p:nvPr/>
        </p:nvPicPr>
        <p:blipFill>
          <a:blip r:embed="rId4"/>
          <a:stretch>
            <a:fillRect/>
          </a:stretch>
        </p:blipFill>
        <p:spPr>
          <a:xfrm>
            <a:off x="622388" y="4312020"/>
            <a:ext cx="1266825" cy="971550"/>
          </a:xfrm>
          <a:prstGeom prst="rect">
            <a:avLst/>
          </a:prstGeom>
          <a:ln w="12700">
            <a:miter lim="400000"/>
          </a:ln>
        </p:spPr>
      </p:pic>
      <p:pic>
        <p:nvPicPr>
          <p:cNvPr id="30" name="image.pdf">
            <a:extLst>
              <a:ext uri="{FF2B5EF4-FFF2-40B4-BE49-F238E27FC236}">
                <a16:creationId xmlns:a16="http://schemas.microsoft.com/office/drawing/2014/main" xmlns="" id="{F32E5C61-2E99-4A49-A929-579751F2A60F}"/>
              </a:ext>
            </a:extLst>
          </p:cNvPr>
          <p:cNvPicPr>
            <a:picLocks noChangeAspect="1"/>
          </p:cNvPicPr>
          <p:nvPr/>
        </p:nvPicPr>
        <p:blipFill>
          <a:blip r:embed="rId4"/>
          <a:stretch>
            <a:fillRect/>
          </a:stretch>
        </p:blipFill>
        <p:spPr>
          <a:xfrm>
            <a:off x="2117813" y="4693020"/>
            <a:ext cx="384175" cy="295275"/>
          </a:xfrm>
          <a:prstGeom prst="rect">
            <a:avLst/>
          </a:prstGeom>
          <a:ln w="12700">
            <a:miter lim="400000"/>
          </a:ln>
        </p:spPr>
      </p:pic>
      <p:pic>
        <p:nvPicPr>
          <p:cNvPr id="31" name="image.pdf">
            <a:extLst>
              <a:ext uri="{FF2B5EF4-FFF2-40B4-BE49-F238E27FC236}">
                <a16:creationId xmlns:a16="http://schemas.microsoft.com/office/drawing/2014/main" xmlns="" id="{642E1A33-E691-412A-B79D-CF724621EF86}"/>
              </a:ext>
            </a:extLst>
          </p:cNvPr>
          <p:cNvPicPr>
            <a:picLocks noChangeAspect="1"/>
          </p:cNvPicPr>
          <p:nvPr/>
        </p:nvPicPr>
        <p:blipFill>
          <a:blip r:embed="rId4"/>
          <a:stretch>
            <a:fillRect/>
          </a:stretch>
        </p:blipFill>
        <p:spPr>
          <a:xfrm>
            <a:off x="2422613" y="4693020"/>
            <a:ext cx="384175" cy="295275"/>
          </a:xfrm>
          <a:prstGeom prst="rect">
            <a:avLst/>
          </a:prstGeom>
          <a:ln w="12700">
            <a:miter lim="400000"/>
          </a:ln>
        </p:spPr>
      </p:pic>
      <p:pic>
        <p:nvPicPr>
          <p:cNvPr id="32" name="image.pdf">
            <a:extLst>
              <a:ext uri="{FF2B5EF4-FFF2-40B4-BE49-F238E27FC236}">
                <a16:creationId xmlns:a16="http://schemas.microsoft.com/office/drawing/2014/main" xmlns="" id="{0708895E-6B10-4A2B-B275-F59F4BB4A38F}"/>
              </a:ext>
            </a:extLst>
          </p:cNvPr>
          <p:cNvPicPr>
            <a:picLocks noChangeAspect="1"/>
          </p:cNvPicPr>
          <p:nvPr/>
        </p:nvPicPr>
        <p:blipFill>
          <a:blip r:embed="rId4"/>
          <a:stretch>
            <a:fillRect/>
          </a:stretch>
        </p:blipFill>
        <p:spPr>
          <a:xfrm>
            <a:off x="2727413" y="4693020"/>
            <a:ext cx="384175" cy="295275"/>
          </a:xfrm>
          <a:prstGeom prst="rect">
            <a:avLst/>
          </a:prstGeom>
          <a:ln w="12700">
            <a:miter lim="400000"/>
          </a:ln>
        </p:spPr>
      </p:pic>
      <p:pic>
        <p:nvPicPr>
          <p:cNvPr id="33" name="image.pdf">
            <a:extLst>
              <a:ext uri="{FF2B5EF4-FFF2-40B4-BE49-F238E27FC236}">
                <a16:creationId xmlns:a16="http://schemas.microsoft.com/office/drawing/2014/main" xmlns="" id="{96E12153-C7FD-4841-A625-B722079A908A}"/>
              </a:ext>
            </a:extLst>
          </p:cNvPr>
          <p:cNvPicPr>
            <a:picLocks noChangeAspect="1"/>
          </p:cNvPicPr>
          <p:nvPr/>
        </p:nvPicPr>
        <p:blipFill>
          <a:blip r:embed="rId4"/>
          <a:stretch>
            <a:fillRect/>
          </a:stretch>
        </p:blipFill>
        <p:spPr>
          <a:xfrm>
            <a:off x="6613613" y="4608882"/>
            <a:ext cx="1090613" cy="836613"/>
          </a:xfrm>
          <a:prstGeom prst="rect">
            <a:avLst/>
          </a:prstGeom>
          <a:ln w="12700">
            <a:miter lim="400000"/>
          </a:ln>
        </p:spPr>
      </p:pic>
      <p:grpSp>
        <p:nvGrpSpPr>
          <p:cNvPr id="34" name="Group 948">
            <a:extLst>
              <a:ext uri="{FF2B5EF4-FFF2-40B4-BE49-F238E27FC236}">
                <a16:creationId xmlns:a16="http://schemas.microsoft.com/office/drawing/2014/main" xmlns="" id="{42E02129-AEC9-4F16-80C2-FE33759287E4}"/>
              </a:ext>
            </a:extLst>
          </p:cNvPr>
          <p:cNvGrpSpPr/>
          <p:nvPr/>
        </p:nvGrpSpPr>
        <p:grpSpPr>
          <a:xfrm>
            <a:off x="6543763" y="4735882"/>
            <a:ext cx="1160463" cy="709613"/>
            <a:chOff x="0" y="0"/>
            <a:chExt cx="1160462" cy="709612"/>
          </a:xfrm>
        </p:grpSpPr>
        <p:pic>
          <p:nvPicPr>
            <p:cNvPr id="35" name="image.pdf">
              <a:extLst>
                <a:ext uri="{FF2B5EF4-FFF2-40B4-BE49-F238E27FC236}">
                  <a16:creationId xmlns:a16="http://schemas.microsoft.com/office/drawing/2014/main" xmlns="" id="{AC6C39C0-A5EE-412B-8880-90DDD998C611}"/>
                </a:ext>
              </a:extLst>
            </p:cNvPr>
            <p:cNvPicPr>
              <a:picLocks noChangeAspect="1"/>
            </p:cNvPicPr>
            <p:nvPr/>
          </p:nvPicPr>
          <p:blipFill>
            <a:blip r:embed="rId5"/>
            <a:stretch>
              <a:fillRect/>
            </a:stretch>
          </p:blipFill>
          <p:spPr>
            <a:xfrm>
              <a:off x="209406" y="41741"/>
              <a:ext cx="661668" cy="554241"/>
            </a:xfrm>
            <a:prstGeom prst="rect">
              <a:avLst/>
            </a:prstGeom>
            <a:ln w="12700" cap="flat">
              <a:noFill/>
              <a:miter lim="400000"/>
            </a:ln>
            <a:effectLst/>
          </p:spPr>
        </p:pic>
        <p:pic>
          <p:nvPicPr>
            <p:cNvPr id="36" name="image.pdf">
              <a:extLst>
                <a:ext uri="{FF2B5EF4-FFF2-40B4-BE49-F238E27FC236}">
                  <a16:creationId xmlns:a16="http://schemas.microsoft.com/office/drawing/2014/main" xmlns="" id="{949FF512-922E-4241-9D64-C368F86AAB12}"/>
                </a:ext>
              </a:extLst>
            </p:cNvPr>
            <p:cNvPicPr>
              <a:picLocks noChangeAspect="1"/>
            </p:cNvPicPr>
            <p:nvPr/>
          </p:nvPicPr>
          <p:blipFill>
            <a:blip r:embed="rId4"/>
            <a:stretch>
              <a:fillRect/>
            </a:stretch>
          </p:blipFill>
          <p:spPr>
            <a:xfrm>
              <a:off x="0" y="0"/>
              <a:ext cx="1160463" cy="709613"/>
            </a:xfrm>
            <a:prstGeom prst="rect">
              <a:avLst/>
            </a:prstGeom>
            <a:ln w="12700" cap="flat">
              <a:noFill/>
              <a:miter lim="400000"/>
            </a:ln>
            <a:effectLst/>
          </p:spPr>
        </p:pic>
      </p:grpSp>
      <p:grpSp>
        <p:nvGrpSpPr>
          <p:cNvPr id="37" name="Group 955">
            <a:extLst>
              <a:ext uri="{FF2B5EF4-FFF2-40B4-BE49-F238E27FC236}">
                <a16:creationId xmlns:a16="http://schemas.microsoft.com/office/drawing/2014/main" xmlns="" id="{9C34170A-26EA-4B4E-9548-5C72BA8F593D}"/>
              </a:ext>
            </a:extLst>
          </p:cNvPr>
          <p:cNvGrpSpPr/>
          <p:nvPr/>
        </p:nvGrpSpPr>
        <p:grpSpPr>
          <a:xfrm>
            <a:off x="6543763" y="4706693"/>
            <a:ext cx="1160463" cy="738802"/>
            <a:chOff x="0" y="0"/>
            <a:chExt cx="1160462" cy="738801"/>
          </a:xfrm>
        </p:grpSpPr>
        <p:grpSp>
          <p:nvGrpSpPr>
            <p:cNvPr id="38" name="Group 953">
              <a:extLst>
                <a:ext uri="{FF2B5EF4-FFF2-40B4-BE49-F238E27FC236}">
                  <a16:creationId xmlns:a16="http://schemas.microsoft.com/office/drawing/2014/main" xmlns="" id="{FCC8DFE1-FED4-4DC8-B473-E4A9542C7CEB}"/>
                </a:ext>
              </a:extLst>
            </p:cNvPr>
            <p:cNvGrpSpPr/>
            <p:nvPr/>
          </p:nvGrpSpPr>
          <p:grpSpPr>
            <a:xfrm>
              <a:off x="83829" y="0"/>
              <a:ext cx="787125" cy="677762"/>
              <a:chOff x="0" y="0"/>
              <a:chExt cx="787123" cy="677761"/>
            </a:xfrm>
          </p:grpSpPr>
          <p:sp>
            <p:nvSpPr>
              <p:cNvPr id="40" name="Shape 949">
                <a:extLst>
                  <a:ext uri="{FF2B5EF4-FFF2-40B4-BE49-F238E27FC236}">
                    <a16:creationId xmlns:a16="http://schemas.microsoft.com/office/drawing/2014/main" xmlns="" id="{9E81E849-D8AE-4172-A808-2938B264A1B1}"/>
                  </a:ext>
                </a:extLst>
              </p:cNvPr>
              <p:cNvSpPr/>
              <p:nvPr/>
            </p:nvSpPr>
            <p:spPr>
              <a:xfrm rot="15247054">
                <a:off x="134680" y="22636"/>
                <a:ext cx="339733" cy="536606"/>
              </a:xfrm>
              <a:custGeom>
                <a:avLst/>
                <a:gdLst/>
                <a:ahLst/>
                <a:cxnLst>
                  <a:cxn ang="0">
                    <a:pos x="wd2" y="hd2"/>
                  </a:cxn>
                  <a:cxn ang="5400000">
                    <a:pos x="wd2" y="hd2"/>
                  </a:cxn>
                  <a:cxn ang="10800000">
                    <a:pos x="wd2" y="hd2"/>
                  </a:cxn>
                  <a:cxn ang="16200000">
                    <a:pos x="wd2" y="hd2"/>
                  </a:cxn>
                </a:cxnLst>
                <a:rect l="0" t="0" r="r" b="b"/>
                <a:pathLst>
                  <a:path w="21600" h="21600" extrusionOk="0">
                    <a:moveTo>
                      <a:pt x="8233" y="2839"/>
                    </a:moveTo>
                    <a:lnTo>
                      <a:pt x="8528" y="2874"/>
                    </a:lnTo>
                    <a:lnTo>
                      <a:pt x="8911" y="2920"/>
                    </a:lnTo>
                    <a:lnTo>
                      <a:pt x="9310" y="3002"/>
                    </a:lnTo>
                    <a:lnTo>
                      <a:pt x="9590" y="3061"/>
                    </a:lnTo>
                    <a:lnTo>
                      <a:pt x="9915" y="3119"/>
                    </a:lnTo>
                    <a:lnTo>
                      <a:pt x="10225" y="3201"/>
                    </a:lnTo>
                    <a:lnTo>
                      <a:pt x="10564" y="3283"/>
                    </a:lnTo>
                    <a:lnTo>
                      <a:pt x="10859" y="3341"/>
                    </a:lnTo>
                    <a:lnTo>
                      <a:pt x="11198" y="3446"/>
                    </a:lnTo>
                    <a:lnTo>
                      <a:pt x="11597" y="3575"/>
                    </a:lnTo>
                    <a:lnTo>
                      <a:pt x="11936" y="3680"/>
                    </a:lnTo>
                    <a:lnTo>
                      <a:pt x="12261" y="3797"/>
                    </a:lnTo>
                    <a:lnTo>
                      <a:pt x="12644" y="3937"/>
                    </a:lnTo>
                    <a:lnTo>
                      <a:pt x="13013" y="4077"/>
                    </a:lnTo>
                    <a:lnTo>
                      <a:pt x="13338" y="4206"/>
                    </a:lnTo>
                    <a:lnTo>
                      <a:pt x="13648" y="4357"/>
                    </a:lnTo>
                    <a:lnTo>
                      <a:pt x="13928" y="4498"/>
                    </a:lnTo>
                    <a:lnTo>
                      <a:pt x="14208" y="4649"/>
                    </a:lnTo>
                    <a:lnTo>
                      <a:pt x="14518" y="4790"/>
                    </a:lnTo>
                    <a:lnTo>
                      <a:pt x="14857" y="4988"/>
                    </a:lnTo>
                    <a:lnTo>
                      <a:pt x="15182" y="5175"/>
                    </a:lnTo>
                    <a:lnTo>
                      <a:pt x="15477" y="5362"/>
                    </a:lnTo>
                    <a:lnTo>
                      <a:pt x="15743" y="5514"/>
                    </a:lnTo>
                    <a:lnTo>
                      <a:pt x="16200" y="5818"/>
                    </a:lnTo>
                    <a:lnTo>
                      <a:pt x="16657" y="6156"/>
                    </a:lnTo>
                    <a:lnTo>
                      <a:pt x="17011" y="6413"/>
                    </a:lnTo>
                    <a:lnTo>
                      <a:pt x="17439" y="6799"/>
                    </a:lnTo>
                    <a:lnTo>
                      <a:pt x="17734" y="7068"/>
                    </a:lnTo>
                    <a:lnTo>
                      <a:pt x="18059" y="7383"/>
                    </a:lnTo>
                    <a:lnTo>
                      <a:pt x="18428" y="7733"/>
                    </a:lnTo>
                    <a:lnTo>
                      <a:pt x="18723" y="8072"/>
                    </a:lnTo>
                    <a:lnTo>
                      <a:pt x="19018" y="8458"/>
                    </a:lnTo>
                    <a:lnTo>
                      <a:pt x="19328" y="8820"/>
                    </a:lnTo>
                    <a:lnTo>
                      <a:pt x="19593" y="9217"/>
                    </a:lnTo>
                    <a:lnTo>
                      <a:pt x="19859" y="9556"/>
                    </a:lnTo>
                    <a:lnTo>
                      <a:pt x="20331" y="10374"/>
                    </a:lnTo>
                    <a:lnTo>
                      <a:pt x="20523" y="10794"/>
                    </a:lnTo>
                    <a:lnTo>
                      <a:pt x="20730" y="11250"/>
                    </a:lnTo>
                    <a:lnTo>
                      <a:pt x="20966" y="11810"/>
                    </a:lnTo>
                    <a:lnTo>
                      <a:pt x="21143" y="12336"/>
                    </a:lnTo>
                    <a:lnTo>
                      <a:pt x="21305" y="12874"/>
                    </a:lnTo>
                    <a:lnTo>
                      <a:pt x="21379" y="13399"/>
                    </a:lnTo>
                    <a:lnTo>
                      <a:pt x="21497" y="14007"/>
                    </a:lnTo>
                    <a:lnTo>
                      <a:pt x="21585" y="14778"/>
                    </a:lnTo>
                    <a:lnTo>
                      <a:pt x="21600" y="15373"/>
                    </a:lnTo>
                    <a:lnTo>
                      <a:pt x="21585" y="15958"/>
                    </a:lnTo>
                    <a:lnTo>
                      <a:pt x="21511" y="16507"/>
                    </a:lnTo>
                    <a:lnTo>
                      <a:pt x="21438" y="17032"/>
                    </a:lnTo>
                    <a:lnTo>
                      <a:pt x="21349" y="17581"/>
                    </a:lnTo>
                    <a:lnTo>
                      <a:pt x="21202" y="18142"/>
                    </a:lnTo>
                    <a:lnTo>
                      <a:pt x="21010" y="18738"/>
                    </a:lnTo>
                    <a:lnTo>
                      <a:pt x="20759" y="19369"/>
                    </a:lnTo>
                    <a:lnTo>
                      <a:pt x="20508" y="19941"/>
                    </a:lnTo>
                    <a:lnTo>
                      <a:pt x="20228" y="20502"/>
                    </a:lnTo>
                    <a:lnTo>
                      <a:pt x="19815" y="21051"/>
                    </a:lnTo>
                    <a:lnTo>
                      <a:pt x="19416" y="21600"/>
                    </a:lnTo>
                    <a:lnTo>
                      <a:pt x="13057" y="18680"/>
                    </a:lnTo>
                    <a:lnTo>
                      <a:pt x="13397" y="18130"/>
                    </a:lnTo>
                    <a:lnTo>
                      <a:pt x="13633" y="17710"/>
                    </a:lnTo>
                    <a:lnTo>
                      <a:pt x="13795" y="17254"/>
                    </a:lnTo>
                    <a:lnTo>
                      <a:pt x="13943" y="16810"/>
                    </a:lnTo>
                    <a:lnTo>
                      <a:pt x="14046" y="16402"/>
                    </a:lnTo>
                    <a:lnTo>
                      <a:pt x="14075" y="15993"/>
                    </a:lnTo>
                    <a:lnTo>
                      <a:pt x="14120" y="15607"/>
                    </a:lnTo>
                    <a:lnTo>
                      <a:pt x="14120" y="15187"/>
                    </a:lnTo>
                    <a:lnTo>
                      <a:pt x="14090" y="14708"/>
                    </a:lnTo>
                    <a:lnTo>
                      <a:pt x="14002" y="14229"/>
                    </a:lnTo>
                    <a:lnTo>
                      <a:pt x="13898" y="13715"/>
                    </a:lnTo>
                    <a:lnTo>
                      <a:pt x="13751" y="13294"/>
                    </a:lnTo>
                    <a:lnTo>
                      <a:pt x="13515" y="12815"/>
                    </a:lnTo>
                    <a:lnTo>
                      <a:pt x="13308" y="12418"/>
                    </a:lnTo>
                    <a:lnTo>
                      <a:pt x="13043" y="12021"/>
                    </a:lnTo>
                    <a:lnTo>
                      <a:pt x="12807" y="11717"/>
                    </a:lnTo>
                    <a:lnTo>
                      <a:pt x="12585" y="11472"/>
                    </a:lnTo>
                    <a:lnTo>
                      <a:pt x="12349" y="11226"/>
                    </a:lnTo>
                    <a:lnTo>
                      <a:pt x="12084" y="10981"/>
                    </a:lnTo>
                    <a:lnTo>
                      <a:pt x="11789" y="10712"/>
                    </a:lnTo>
                    <a:lnTo>
                      <a:pt x="11552" y="10537"/>
                    </a:lnTo>
                    <a:lnTo>
                      <a:pt x="11272" y="10315"/>
                    </a:lnTo>
                    <a:lnTo>
                      <a:pt x="10992" y="10117"/>
                    </a:lnTo>
                    <a:lnTo>
                      <a:pt x="10652" y="9918"/>
                    </a:lnTo>
                    <a:lnTo>
                      <a:pt x="10269" y="9719"/>
                    </a:lnTo>
                    <a:lnTo>
                      <a:pt x="9930" y="9544"/>
                    </a:lnTo>
                    <a:lnTo>
                      <a:pt x="9664" y="9416"/>
                    </a:lnTo>
                    <a:lnTo>
                      <a:pt x="9251" y="9229"/>
                    </a:lnTo>
                    <a:lnTo>
                      <a:pt x="8882" y="9124"/>
                    </a:lnTo>
                    <a:lnTo>
                      <a:pt x="8572" y="9030"/>
                    </a:lnTo>
                    <a:lnTo>
                      <a:pt x="8248" y="8937"/>
                    </a:lnTo>
                    <a:lnTo>
                      <a:pt x="7746" y="8843"/>
                    </a:lnTo>
                    <a:lnTo>
                      <a:pt x="7289" y="8785"/>
                    </a:lnTo>
                    <a:lnTo>
                      <a:pt x="6816" y="8738"/>
                    </a:lnTo>
                    <a:lnTo>
                      <a:pt x="6344" y="8715"/>
                    </a:lnTo>
                    <a:lnTo>
                      <a:pt x="6079" y="8703"/>
                    </a:lnTo>
                    <a:lnTo>
                      <a:pt x="6079" y="11857"/>
                    </a:lnTo>
                    <a:lnTo>
                      <a:pt x="0" y="6005"/>
                    </a:lnTo>
                    <a:lnTo>
                      <a:pt x="6064" y="0"/>
                    </a:lnTo>
                    <a:lnTo>
                      <a:pt x="6064" y="2699"/>
                    </a:lnTo>
                    <a:lnTo>
                      <a:pt x="6389" y="2710"/>
                    </a:lnTo>
                    <a:lnTo>
                      <a:pt x="6861" y="2734"/>
                    </a:lnTo>
                    <a:lnTo>
                      <a:pt x="7362" y="2757"/>
                    </a:lnTo>
                    <a:lnTo>
                      <a:pt x="7834" y="2792"/>
                    </a:lnTo>
                    <a:lnTo>
                      <a:pt x="8233" y="2839"/>
                    </a:lnTo>
                    <a:close/>
                  </a:path>
                </a:pathLst>
              </a:custGeom>
              <a:solidFill>
                <a:srgbClr val="FF0000"/>
              </a:solidFill>
              <a:ln w="12700" cap="flat">
                <a:noFill/>
                <a:miter lim="400000"/>
              </a:ln>
              <a:effectLst/>
            </p:spPr>
            <p:txBody>
              <a:bodyPr wrap="square" lIns="45719" tIns="45719" rIns="45719" bIns="45719" numCol="1" anchor="t">
                <a:noAutofit/>
              </a:bodyPr>
              <a:lstStyle/>
              <a:p>
                <a:endParaRPr/>
              </a:p>
            </p:txBody>
          </p:sp>
          <p:sp>
            <p:nvSpPr>
              <p:cNvPr id="41" name="Shape 950">
                <a:extLst>
                  <a:ext uri="{FF2B5EF4-FFF2-40B4-BE49-F238E27FC236}">
                    <a16:creationId xmlns:a16="http://schemas.microsoft.com/office/drawing/2014/main" xmlns="" id="{00116650-27FA-45DF-9F78-F606D9C1D9FF}"/>
                  </a:ext>
                </a:extLst>
              </p:cNvPr>
              <p:cNvSpPr/>
              <p:nvPr/>
            </p:nvSpPr>
            <p:spPr>
              <a:xfrm rot="15247054">
                <a:off x="357256" y="108090"/>
                <a:ext cx="449886" cy="298114"/>
              </a:xfrm>
              <a:custGeom>
                <a:avLst/>
                <a:gdLst/>
                <a:ahLst/>
                <a:cxnLst>
                  <a:cxn ang="0">
                    <a:pos x="wd2" y="hd2"/>
                  </a:cxn>
                  <a:cxn ang="5400000">
                    <a:pos x="wd2" y="hd2"/>
                  </a:cxn>
                  <a:cxn ang="10800000">
                    <a:pos x="wd2" y="hd2"/>
                  </a:cxn>
                  <a:cxn ang="16200000">
                    <a:pos x="wd2" y="hd2"/>
                  </a:cxn>
                </a:cxnLst>
                <a:rect l="0" t="0" r="r" b="b"/>
                <a:pathLst>
                  <a:path w="21600" h="21600" extrusionOk="0">
                    <a:moveTo>
                      <a:pt x="10856" y="21327"/>
                    </a:moveTo>
                    <a:lnTo>
                      <a:pt x="11078" y="21264"/>
                    </a:lnTo>
                    <a:lnTo>
                      <a:pt x="11378" y="21159"/>
                    </a:lnTo>
                    <a:lnTo>
                      <a:pt x="11668" y="21054"/>
                    </a:lnTo>
                    <a:lnTo>
                      <a:pt x="11879" y="20949"/>
                    </a:lnTo>
                    <a:lnTo>
                      <a:pt x="12135" y="20844"/>
                    </a:lnTo>
                    <a:lnTo>
                      <a:pt x="12379" y="20696"/>
                    </a:lnTo>
                    <a:lnTo>
                      <a:pt x="12624" y="20570"/>
                    </a:lnTo>
                    <a:lnTo>
                      <a:pt x="12847" y="20444"/>
                    </a:lnTo>
                    <a:lnTo>
                      <a:pt x="13091" y="20255"/>
                    </a:lnTo>
                    <a:lnTo>
                      <a:pt x="13403" y="20045"/>
                    </a:lnTo>
                    <a:lnTo>
                      <a:pt x="13670" y="19835"/>
                    </a:lnTo>
                    <a:lnTo>
                      <a:pt x="13914" y="19625"/>
                    </a:lnTo>
                    <a:lnTo>
                      <a:pt x="14204" y="19373"/>
                    </a:lnTo>
                    <a:lnTo>
                      <a:pt x="14715" y="18889"/>
                    </a:lnTo>
                    <a:lnTo>
                      <a:pt x="14938" y="18595"/>
                    </a:lnTo>
                    <a:lnTo>
                      <a:pt x="15149" y="18364"/>
                    </a:lnTo>
                    <a:lnTo>
                      <a:pt x="15360" y="18091"/>
                    </a:lnTo>
                    <a:lnTo>
                      <a:pt x="15594" y="17818"/>
                    </a:lnTo>
                    <a:lnTo>
                      <a:pt x="15861" y="17503"/>
                    </a:lnTo>
                    <a:lnTo>
                      <a:pt x="16094" y="17167"/>
                    </a:lnTo>
                    <a:lnTo>
                      <a:pt x="16317" y="16851"/>
                    </a:lnTo>
                    <a:lnTo>
                      <a:pt x="16517" y="16557"/>
                    </a:lnTo>
                    <a:lnTo>
                      <a:pt x="16862" y="16032"/>
                    </a:lnTo>
                    <a:lnTo>
                      <a:pt x="17173" y="15528"/>
                    </a:lnTo>
                    <a:lnTo>
                      <a:pt x="17474" y="14939"/>
                    </a:lnTo>
                    <a:lnTo>
                      <a:pt x="17796" y="14246"/>
                    </a:lnTo>
                    <a:lnTo>
                      <a:pt x="18019" y="13763"/>
                    </a:lnTo>
                    <a:lnTo>
                      <a:pt x="18274" y="13195"/>
                    </a:lnTo>
                    <a:lnTo>
                      <a:pt x="18541" y="12586"/>
                    </a:lnTo>
                    <a:lnTo>
                      <a:pt x="18775" y="11977"/>
                    </a:lnTo>
                    <a:lnTo>
                      <a:pt x="18997" y="11325"/>
                    </a:lnTo>
                    <a:lnTo>
                      <a:pt x="19275" y="10569"/>
                    </a:lnTo>
                    <a:lnTo>
                      <a:pt x="21600" y="13153"/>
                    </a:lnTo>
                    <a:lnTo>
                      <a:pt x="19320" y="0"/>
                    </a:lnTo>
                    <a:lnTo>
                      <a:pt x="11935" y="2500"/>
                    </a:lnTo>
                    <a:lnTo>
                      <a:pt x="14426" y="5190"/>
                    </a:lnTo>
                    <a:lnTo>
                      <a:pt x="14215" y="5736"/>
                    </a:lnTo>
                    <a:lnTo>
                      <a:pt x="13992" y="6240"/>
                    </a:lnTo>
                    <a:lnTo>
                      <a:pt x="13547" y="7207"/>
                    </a:lnTo>
                    <a:lnTo>
                      <a:pt x="13358" y="7564"/>
                    </a:lnTo>
                    <a:lnTo>
                      <a:pt x="13158" y="7963"/>
                    </a:lnTo>
                    <a:lnTo>
                      <a:pt x="12936" y="8279"/>
                    </a:lnTo>
                    <a:lnTo>
                      <a:pt x="12691" y="8636"/>
                    </a:lnTo>
                    <a:lnTo>
                      <a:pt x="12391" y="9014"/>
                    </a:lnTo>
                    <a:lnTo>
                      <a:pt x="12146" y="9308"/>
                    </a:lnTo>
                    <a:lnTo>
                      <a:pt x="11935" y="9560"/>
                    </a:lnTo>
                    <a:lnTo>
                      <a:pt x="11623" y="9875"/>
                    </a:lnTo>
                    <a:lnTo>
                      <a:pt x="11356" y="10086"/>
                    </a:lnTo>
                    <a:lnTo>
                      <a:pt x="11111" y="10233"/>
                    </a:lnTo>
                    <a:lnTo>
                      <a:pt x="10867" y="10401"/>
                    </a:lnTo>
                    <a:lnTo>
                      <a:pt x="10511" y="10590"/>
                    </a:lnTo>
                    <a:lnTo>
                      <a:pt x="10155" y="10674"/>
                    </a:lnTo>
                    <a:lnTo>
                      <a:pt x="9788" y="10758"/>
                    </a:lnTo>
                    <a:lnTo>
                      <a:pt x="9254" y="10800"/>
                    </a:lnTo>
                    <a:lnTo>
                      <a:pt x="8564" y="10821"/>
                    </a:lnTo>
                    <a:lnTo>
                      <a:pt x="8030" y="10674"/>
                    </a:lnTo>
                    <a:lnTo>
                      <a:pt x="7552" y="10464"/>
                    </a:lnTo>
                    <a:lnTo>
                      <a:pt x="6996" y="10170"/>
                    </a:lnTo>
                    <a:lnTo>
                      <a:pt x="6496" y="9770"/>
                    </a:lnTo>
                    <a:lnTo>
                      <a:pt x="6006" y="9287"/>
                    </a:lnTo>
                    <a:lnTo>
                      <a:pt x="5561" y="8762"/>
                    </a:lnTo>
                    <a:lnTo>
                      <a:pt x="5127" y="8026"/>
                    </a:lnTo>
                    <a:lnTo>
                      <a:pt x="0" y="13637"/>
                    </a:lnTo>
                    <a:lnTo>
                      <a:pt x="211" y="14120"/>
                    </a:lnTo>
                    <a:lnTo>
                      <a:pt x="512" y="14645"/>
                    </a:lnTo>
                    <a:lnTo>
                      <a:pt x="756" y="15128"/>
                    </a:lnTo>
                    <a:lnTo>
                      <a:pt x="1246" y="16011"/>
                    </a:lnTo>
                    <a:lnTo>
                      <a:pt x="1546" y="16494"/>
                    </a:lnTo>
                    <a:lnTo>
                      <a:pt x="1824" y="16893"/>
                    </a:lnTo>
                    <a:lnTo>
                      <a:pt x="2091" y="17272"/>
                    </a:lnTo>
                    <a:lnTo>
                      <a:pt x="2402" y="17650"/>
                    </a:lnTo>
                    <a:lnTo>
                      <a:pt x="2703" y="18049"/>
                    </a:lnTo>
                    <a:lnTo>
                      <a:pt x="3003" y="18406"/>
                    </a:lnTo>
                    <a:lnTo>
                      <a:pt x="3581" y="19037"/>
                    </a:lnTo>
                    <a:lnTo>
                      <a:pt x="3848" y="19289"/>
                    </a:lnTo>
                    <a:lnTo>
                      <a:pt x="4215" y="19625"/>
                    </a:lnTo>
                    <a:lnTo>
                      <a:pt x="4571" y="19898"/>
                    </a:lnTo>
                    <a:lnTo>
                      <a:pt x="4961" y="20171"/>
                    </a:lnTo>
                    <a:lnTo>
                      <a:pt x="5261" y="20381"/>
                    </a:lnTo>
                    <a:lnTo>
                      <a:pt x="5550" y="20612"/>
                    </a:lnTo>
                    <a:lnTo>
                      <a:pt x="5884" y="20781"/>
                    </a:lnTo>
                    <a:lnTo>
                      <a:pt x="6206" y="20949"/>
                    </a:lnTo>
                    <a:lnTo>
                      <a:pt x="6518" y="21096"/>
                    </a:lnTo>
                    <a:lnTo>
                      <a:pt x="6896" y="21243"/>
                    </a:lnTo>
                    <a:lnTo>
                      <a:pt x="7263" y="21348"/>
                    </a:lnTo>
                    <a:lnTo>
                      <a:pt x="7652" y="21453"/>
                    </a:lnTo>
                    <a:lnTo>
                      <a:pt x="8042" y="21516"/>
                    </a:lnTo>
                    <a:lnTo>
                      <a:pt x="8342" y="21537"/>
                    </a:lnTo>
                    <a:lnTo>
                      <a:pt x="8753" y="21600"/>
                    </a:lnTo>
                    <a:lnTo>
                      <a:pt x="9165" y="21600"/>
                    </a:lnTo>
                    <a:lnTo>
                      <a:pt x="9476" y="21558"/>
                    </a:lnTo>
                    <a:lnTo>
                      <a:pt x="9832" y="21537"/>
                    </a:lnTo>
                    <a:lnTo>
                      <a:pt x="10211" y="21495"/>
                    </a:lnTo>
                    <a:lnTo>
                      <a:pt x="10555" y="21411"/>
                    </a:lnTo>
                    <a:lnTo>
                      <a:pt x="10856" y="21327"/>
                    </a:lnTo>
                    <a:close/>
                  </a:path>
                </a:pathLst>
              </a:custGeom>
              <a:solidFill>
                <a:srgbClr val="0000FF"/>
              </a:solidFill>
              <a:ln w="12700" cap="flat">
                <a:noFill/>
                <a:miter lim="400000"/>
              </a:ln>
              <a:effectLst/>
            </p:spPr>
            <p:txBody>
              <a:bodyPr wrap="square" lIns="45719" tIns="45719" rIns="45719" bIns="45719" numCol="1" anchor="t">
                <a:noAutofit/>
              </a:bodyPr>
              <a:lstStyle/>
              <a:p>
                <a:endParaRPr/>
              </a:p>
            </p:txBody>
          </p:sp>
          <p:sp>
            <p:nvSpPr>
              <p:cNvPr id="42" name="Shape 951">
                <a:extLst>
                  <a:ext uri="{FF2B5EF4-FFF2-40B4-BE49-F238E27FC236}">
                    <a16:creationId xmlns:a16="http://schemas.microsoft.com/office/drawing/2014/main" xmlns="" id="{49827A17-9E1A-4CC9-B5C9-90149236873D}"/>
                  </a:ext>
                </a:extLst>
              </p:cNvPr>
              <p:cNvSpPr/>
              <p:nvPr/>
            </p:nvSpPr>
            <p:spPr>
              <a:xfrm rot="15247054">
                <a:off x="320936" y="228035"/>
                <a:ext cx="228422" cy="53369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139" y="47"/>
                    </a:lnTo>
                    <a:lnTo>
                      <a:pt x="20679" y="83"/>
                    </a:lnTo>
                    <a:lnTo>
                      <a:pt x="20043" y="165"/>
                    </a:lnTo>
                    <a:lnTo>
                      <a:pt x="19583" y="212"/>
                    </a:lnTo>
                    <a:lnTo>
                      <a:pt x="19078" y="295"/>
                    </a:lnTo>
                    <a:lnTo>
                      <a:pt x="18618" y="366"/>
                    </a:lnTo>
                    <a:lnTo>
                      <a:pt x="18135" y="436"/>
                    </a:lnTo>
                    <a:lnTo>
                      <a:pt x="17675" y="519"/>
                    </a:lnTo>
                    <a:lnTo>
                      <a:pt x="17170" y="625"/>
                    </a:lnTo>
                    <a:lnTo>
                      <a:pt x="16600" y="743"/>
                    </a:lnTo>
                    <a:lnTo>
                      <a:pt x="15591" y="979"/>
                    </a:lnTo>
                    <a:lnTo>
                      <a:pt x="15065" y="1108"/>
                    </a:lnTo>
                    <a:lnTo>
                      <a:pt x="14517" y="1250"/>
                    </a:lnTo>
                    <a:lnTo>
                      <a:pt x="14035" y="1391"/>
                    </a:lnTo>
                    <a:lnTo>
                      <a:pt x="13574" y="1545"/>
                    </a:lnTo>
                    <a:lnTo>
                      <a:pt x="13157" y="1674"/>
                    </a:lnTo>
                    <a:lnTo>
                      <a:pt x="12741" y="1839"/>
                    </a:lnTo>
                    <a:lnTo>
                      <a:pt x="12280" y="1981"/>
                    </a:lnTo>
                    <a:lnTo>
                      <a:pt x="11754" y="2169"/>
                    </a:lnTo>
                    <a:lnTo>
                      <a:pt x="11293" y="2358"/>
                    </a:lnTo>
                    <a:lnTo>
                      <a:pt x="10855" y="2547"/>
                    </a:lnTo>
                    <a:lnTo>
                      <a:pt x="10438" y="2712"/>
                    </a:lnTo>
                    <a:lnTo>
                      <a:pt x="9758" y="3007"/>
                    </a:lnTo>
                    <a:lnTo>
                      <a:pt x="9079" y="3360"/>
                    </a:lnTo>
                    <a:lnTo>
                      <a:pt x="8530" y="3631"/>
                    </a:lnTo>
                    <a:lnTo>
                      <a:pt x="7456" y="4292"/>
                    </a:lnTo>
                    <a:lnTo>
                      <a:pt x="6973" y="4610"/>
                    </a:lnTo>
                    <a:lnTo>
                      <a:pt x="6447" y="4964"/>
                    </a:lnTo>
                    <a:lnTo>
                      <a:pt x="6009" y="5294"/>
                    </a:lnTo>
                    <a:lnTo>
                      <a:pt x="5131" y="6048"/>
                    </a:lnTo>
                    <a:lnTo>
                      <a:pt x="4693" y="6438"/>
                    </a:lnTo>
                    <a:lnTo>
                      <a:pt x="4320" y="6779"/>
                    </a:lnTo>
                    <a:lnTo>
                      <a:pt x="3969" y="7204"/>
                    </a:lnTo>
                    <a:lnTo>
                      <a:pt x="3640" y="7617"/>
                    </a:lnTo>
                    <a:lnTo>
                      <a:pt x="3333" y="8041"/>
                    </a:lnTo>
                    <a:lnTo>
                      <a:pt x="3048" y="8501"/>
                    </a:lnTo>
                    <a:lnTo>
                      <a:pt x="2675" y="9067"/>
                    </a:lnTo>
                    <a:lnTo>
                      <a:pt x="2193" y="10128"/>
                    </a:lnTo>
                    <a:lnTo>
                      <a:pt x="2061" y="10659"/>
                    </a:lnTo>
                    <a:lnTo>
                      <a:pt x="1908" y="11283"/>
                    </a:lnTo>
                    <a:lnTo>
                      <a:pt x="1776" y="12050"/>
                    </a:lnTo>
                    <a:lnTo>
                      <a:pt x="1754" y="12651"/>
                    </a:lnTo>
                    <a:lnTo>
                      <a:pt x="1776" y="13252"/>
                    </a:lnTo>
                    <a:lnTo>
                      <a:pt x="1886" y="13818"/>
                    </a:lnTo>
                    <a:lnTo>
                      <a:pt x="1996" y="14337"/>
                    </a:lnTo>
                    <a:lnTo>
                      <a:pt x="2127" y="14891"/>
                    </a:lnTo>
                    <a:lnTo>
                      <a:pt x="2346" y="15469"/>
                    </a:lnTo>
                    <a:lnTo>
                      <a:pt x="2631" y="16070"/>
                    </a:lnTo>
                    <a:lnTo>
                      <a:pt x="3004" y="16695"/>
                    </a:lnTo>
                    <a:lnTo>
                      <a:pt x="3355" y="17273"/>
                    </a:lnTo>
                    <a:lnTo>
                      <a:pt x="3772" y="17839"/>
                    </a:lnTo>
                    <a:lnTo>
                      <a:pt x="4276" y="18393"/>
                    </a:lnTo>
                    <a:lnTo>
                      <a:pt x="4846" y="18924"/>
                    </a:lnTo>
                    <a:lnTo>
                      <a:pt x="0" y="20409"/>
                    </a:lnTo>
                    <a:lnTo>
                      <a:pt x="14802" y="21600"/>
                    </a:lnTo>
                    <a:lnTo>
                      <a:pt x="20262" y="14231"/>
                    </a:lnTo>
                    <a:lnTo>
                      <a:pt x="14561" y="15882"/>
                    </a:lnTo>
                    <a:lnTo>
                      <a:pt x="14013" y="15410"/>
                    </a:lnTo>
                    <a:lnTo>
                      <a:pt x="13662" y="14986"/>
                    </a:lnTo>
                    <a:lnTo>
                      <a:pt x="13355" y="14549"/>
                    </a:lnTo>
                    <a:lnTo>
                      <a:pt x="13135" y="14113"/>
                    </a:lnTo>
                    <a:lnTo>
                      <a:pt x="12982" y="13700"/>
                    </a:lnTo>
                    <a:lnTo>
                      <a:pt x="12938" y="13288"/>
                    </a:lnTo>
                    <a:lnTo>
                      <a:pt x="12850" y="12875"/>
                    </a:lnTo>
                    <a:lnTo>
                      <a:pt x="12850" y="12474"/>
                    </a:lnTo>
                    <a:lnTo>
                      <a:pt x="12916" y="11979"/>
                    </a:lnTo>
                    <a:lnTo>
                      <a:pt x="13004" y="11507"/>
                    </a:lnTo>
                    <a:lnTo>
                      <a:pt x="13201" y="10977"/>
                    </a:lnTo>
                    <a:lnTo>
                      <a:pt x="13421" y="10552"/>
                    </a:lnTo>
                    <a:lnTo>
                      <a:pt x="13771" y="10081"/>
                    </a:lnTo>
                    <a:lnTo>
                      <a:pt x="14056" y="9668"/>
                    </a:lnTo>
                    <a:lnTo>
                      <a:pt x="14473" y="9279"/>
                    </a:lnTo>
                    <a:lnTo>
                      <a:pt x="14802" y="8972"/>
                    </a:lnTo>
                    <a:lnTo>
                      <a:pt x="15504" y="8477"/>
                    </a:lnTo>
                    <a:lnTo>
                      <a:pt x="15877" y="8218"/>
                    </a:lnTo>
                    <a:lnTo>
                      <a:pt x="16293" y="7959"/>
                    </a:lnTo>
                    <a:lnTo>
                      <a:pt x="16666" y="7770"/>
                    </a:lnTo>
                    <a:lnTo>
                      <a:pt x="17083" y="7534"/>
                    </a:lnTo>
                    <a:lnTo>
                      <a:pt x="17499" y="7345"/>
                    </a:lnTo>
                    <a:lnTo>
                      <a:pt x="17982" y="7157"/>
                    </a:lnTo>
                    <a:lnTo>
                      <a:pt x="18574" y="6945"/>
                    </a:lnTo>
                    <a:lnTo>
                      <a:pt x="19056" y="6768"/>
                    </a:lnTo>
                    <a:lnTo>
                      <a:pt x="19473" y="6638"/>
                    </a:lnTo>
                    <a:lnTo>
                      <a:pt x="20087" y="6449"/>
                    </a:lnTo>
                    <a:lnTo>
                      <a:pt x="20679" y="6320"/>
                    </a:lnTo>
                    <a:lnTo>
                      <a:pt x="21600" y="6178"/>
                    </a:lnTo>
                    <a:lnTo>
                      <a:pt x="21600" y="0"/>
                    </a:lnTo>
                    <a:close/>
                  </a:path>
                </a:pathLst>
              </a:custGeom>
              <a:solidFill>
                <a:srgbClr val="008000"/>
              </a:solidFill>
              <a:ln w="12700" cap="flat">
                <a:noFill/>
                <a:miter lim="400000"/>
              </a:ln>
              <a:effectLst/>
            </p:spPr>
            <p:txBody>
              <a:bodyPr wrap="square" lIns="45719" tIns="45719" rIns="45719" bIns="45719" numCol="1" anchor="t">
                <a:noAutofit/>
              </a:bodyPr>
              <a:lstStyle/>
              <a:p>
                <a:endParaRPr/>
              </a:p>
            </p:txBody>
          </p:sp>
          <p:sp>
            <p:nvSpPr>
              <p:cNvPr id="43" name="Shape 952">
                <a:extLst>
                  <a:ext uri="{FF2B5EF4-FFF2-40B4-BE49-F238E27FC236}">
                    <a16:creationId xmlns:a16="http://schemas.microsoft.com/office/drawing/2014/main" xmlns="" id="{40A9628E-732B-4620-A1E1-96CADEE4DB6C}"/>
                  </a:ext>
                </a:extLst>
              </p:cNvPr>
              <p:cNvSpPr/>
              <p:nvPr/>
            </p:nvSpPr>
            <p:spPr>
              <a:xfrm rot="15247054">
                <a:off x="108104" y="57828"/>
                <a:ext cx="339734" cy="481346"/>
              </a:xfrm>
              <a:custGeom>
                <a:avLst/>
                <a:gdLst/>
                <a:ahLst/>
                <a:cxnLst>
                  <a:cxn ang="0">
                    <a:pos x="wd2" y="hd2"/>
                  </a:cxn>
                  <a:cxn ang="5400000">
                    <a:pos x="wd2" y="hd2"/>
                  </a:cxn>
                  <a:cxn ang="10800000">
                    <a:pos x="wd2" y="hd2"/>
                  </a:cxn>
                  <a:cxn ang="16200000">
                    <a:pos x="wd2" y="hd2"/>
                  </a:cxn>
                </a:cxnLst>
                <a:rect l="0" t="0" r="r" b="b"/>
                <a:pathLst>
                  <a:path w="21600" h="21600" extrusionOk="0">
                    <a:moveTo>
                      <a:pt x="8233" y="3166"/>
                    </a:moveTo>
                    <a:lnTo>
                      <a:pt x="8528" y="3205"/>
                    </a:lnTo>
                    <a:lnTo>
                      <a:pt x="8911" y="3257"/>
                    </a:lnTo>
                    <a:lnTo>
                      <a:pt x="9310" y="3348"/>
                    </a:lnTo>
                    <a:lnTo>
                      <a:pt x="9590" y="3413"/>
                    </a:lnTo>
                    <a:lnTo>
                      <a:pt x="9915" y="3478"/>
                    </a:lnTo>
                    <a:lnTo>
                      <a:pt x="10225" y="3570"/>
                    </a:lnTo>
                    <a:lnTo>
                      <a:pt x="10564" y="3661"/>
                    </a:lnTo>
                    <a:lnTo>
                      <a:pt x="10859" y="3726"/>
                    </a:lnTo>
                    <a:lnTo>
                      <a:pt x="11198" y="3843"/>
                    </a:lnTo>
                    <a:lnTo>
                      <a:pt x="11597" y="3986"/>
                    </a:lnTo>
                    <a:lnTo>
                      <a:pt x="11936" y="4104"/>
                    </a:lnTo>
                    <a:lnTo>
                      <a:pt x="12261" y="4234"/>
                    </a:lnTo>
                    <a:lnTo>
                      <a:pt x="12644" y="4390"/>
                    </a:lnTo>
                    <a:lnTo>
                      <a:pt x="13013" y="4547"/>
                    </a:lnTo>
                    <a:lnTo>
                      <a:pt x="13338" y="4690"/>
                    </a:lnTo>
                    <a:lnTo>
                      <a:pt x="13648" y="4859"/>
                    </a:lnTo>
                    <a:lnTo>
                      <a:pt x="13928" y="5016"/>
                    </a:lnTo>
                    <a:lnTo>
                      <a:pt x="14208" y="5185"/>
                    </a:lnTo>
                    <a:lnTo>
                      <a:pt x="14518" y="5341"/>
                    </a:lnTo>
                    <a:lnTo>
                      <a:pt x="14857" y="5550"/>
                    </a:lnTo>
                    <a:lnTo>
                      <a:pt x="15182" y="5758"/>
                    </a:lnTo>
                    <a:lnTo>
                      <a:pt x="15477" y="5954"/>
                    </a:lnTo>
                    <a:lnTo>
                      <a:pt x="15743" y="6149"/>
                    </a:lnTo>
                    <a:lnTo>
                      <a:pt x="16200" y="6488"/>
                    </a:lnTo>
                    <a:lnTo>
                      <a:pt x="16657" y="6866"/>
                    </a:lnTo>
                    <a:lnTo>
                      <a:pt x="17011" y="7152"/>
                    </a:lnTo>
                    <a:lnTo>
                      <a:pt x="17439" y="7582"/>
                    </a:lnTo>
                    <a:lnTo>
                      <a:pt x="17734" y="7882"/>
                    </a:lnTo>
                    <a:lnTo>
                      <a:pt x="18059" y="8234"/>
                    </a:lnTo>
                    <a:lnTo>
                      <a:pt x="18428" y="8624"/>
                    </a:lnTo>
                    <a:lnTo>
                      <a:pt x="18723" y="9002"/>
                    </a:lnTo>
                    <a:lnTo>
                      <a:pt x="19018" y="9432"/>
                    </a:lnTo>
                    <a:lnTo>
                      <a:pt x="19328" y="9836"/>
                    </a:lnTo>
                    <a:lnTo>
                      <a:pt x="19593" y="10279"/>
                    </a:lnTo>
                    <a:lnTo>
                      <a:pt x="19859" y="10657"/>
                    </a:lnTo>
                    <a:lnTo>
                      <a:pt x="20331" y="11569"/>
                    </a:lnTo>
                    <a:lnTo>
                      <a:pt x="20523" y="12038"/>
                    </a:lnTo>
                    <a:lnTo>
                      <a:pt x="20730" y="12546"/>
                    </a:lnTo>
                    <a:lnTo>
                      <a:pt x="20966" y="13171"/>
                    </a:lnTo>
                    <a:lnTo>
                      <a:pt x="21143" y="13757"/>
                    </a:lnTo>
                    <a:lnTo>
                      <a:pt x="21305" y="14357"/>
                    </a:lnTo>
                    <a:lnTo>
                      <a:pt x="21379" y="14943"/>
                    </a:lnTo>
                    <a:lnTo>
                      <a:pt x="21497" y="15620"/>
                    </a:lnTo>
                    <a:lnTo>
                      <a:pt x="21585" y="16467"/>
                    </a:lnTo>
                    <a:lnTo>
                      <a:pt x="21600" y="17118"/>
                    </a:lnTo>
                    <a:lnTo>
                      <a:pt x="21585" y="17783"/>
                    </a:lnTo>
                    <a:lnTo>
                      <a:pt x="21511" y="18408"/>
                    </a:lnTo>
                    <a:lnTo>
                      <a:pt x="21438" y="18994"/>
                    </a:lnTo>
                    <a:lnTo>
                      <a:pt x="21349" y="19607"/>
                    </a:lnTo>
                    <a:lnTo>
                      <a:pt x="21202" y="20232"/>
                    </a:lnTo>
                    <a:lnTo>
                      <a:pt x="21010" y="20897"/>
                    </a:lnTo>
                    <a:lnTo>
                      <a:pt x="20759" y="21600"/>
                    </a:lnTo>
                    <a:lnTo>
                      <a:pt x="19343" y="17692"/>
                    </a:lnTo>
                    <a:lnTo>
                      <a:pt x="13957" y="18512"/>
                    </a:lnTo>
                    <a:lnTo>
                      <a:pt x="14075" y="17822"/>
                    </a:lnTo>
                    <a:lnTo>
                      <a:pt x="14120" y="17392"/>
                    </a:lnTo>
                    <a:lnTo>
                      <a:pt x="14120" y="16923"/>
                    </a:lnTo>
                    <a:lnTo>
                      <a:pt x="14090" y="16376"/>
                    </a:lnTo>
                    <a:lnTo>
                      <a:pt x="14002" y="15868"/>
                    </a:lnTo>
                    <a:lnTo>
                      <a:pt x="13898" y="15295"/>
                    </a:lnTo>
                    <a:lnTo>
                      <a:pt x="13751" y="14826"/>
                    </a:lnTo>
                    <a:lnTo>
                      <a:pt x="13515" y="14291"/>
                    </a:lnTo>
                    <a:lnTo>
                      <a:pt x="13308" y="13848"/>
                    </a:lnTo>
                    <a:lnTo>
                      <a:pt x="13043" y="13406"/>
                    </a:lnTo>
                    <a:lnTo>
                      <a:pt x="12807" y="13067"/>
                    </a:lnTo>
                    <a:lnTo>
                      <a:pt x="12585" y="12793"/>
                    </a:lnTo>
                    <a:lnTo>
                      <a:pt x="12349" y="12520"/>
                    </a:lnTo>
                    <a:lnTo>
                      <a:pt x="12084" y="12246"/>
                    </a:lnTo>
                    <a:lnTo>
                      <a:pt x="11789" y="11946"/>
                    </a:lnTo>
                    <a:lnTo>
                      <a:pt x="11552" y="11751"/>
                    </a:lnTo>
                    <a:lnTo>
                      <a:pt x="11272" y="11503"/>
                    </a:lnTo>
                    <a:lnTo>
                      <a:pt x="10992" y="11282"/>
                    </a:lnTo>
                    <a:lnTo>
                      <a:pt x="10652" y="11061"/>
                    </a:lnTo>
                    <a:lnTo>
                      <a:pt x="10269" y="10839"/>
                    </a:lnTo>
                    <a:lnTo>
                      <a:pt x="9930" y="10644"/>
                    </a:lnTo>
                    <a:lnTo>
                      <a:pt x="9664" y="10500"/>
                    </a:lnTo>
                    <a:lnTo>
                      <a:pt x="9251" y="10292"/>
                    </a:lnTo>
                    <a:lnTo>
                      <a:pt x="8882" y="10175"/>
                    </a:lnTo>
                    <a:lnTo>
                      <a:pt x="8572" y="10070"/>
                    </a:lnTo>
                    <a:lnTo>
                      <a:pt x="8248" y="9966"/>
                    </a:lnTo>
                    <a:lnTo>
                      <a:pt x="7746" y="9862"/>
                    </a:lnTo>
                    <a:lnTo>
                      <a:pt x="7289" y="9797"/>
                    </a:lnTo>
                    <a:lnTo>
                      <a:pt x="6816" y="9745"/>
                    </a:lnTo>
                    <a:lnTo>
                      <a:pt x="6344" y="9719"/>
                    </a:lnTo>
                    <a:lnTo>
                      <a:pt x="6079" y="9706"/>
                    </a:lnTo>
                    <a:lnTo>
                      <a:pt x="6079" y="13223"/>
                    </a:lnTo>
                    <a:lnTo>
                      <a:pt x="0" y="6696"/>
                    </a:lnTo>
                    <a:lnTo>
                      <a:pt x="6064" y="0"/>
                    </a:lnTo>
                    <a:lnTo>
                      <a:pt x="6064" y="3009"/>
                    </a:lnTo>
                    <a:lnTo>
                      <a:pt x="6389" y="3022"/>
                    </a:lnTo>
                    <a:lnTo>
                      <a:pt x="6861" y="3048"/>
                    </a:lnTo>
                    <a:lnTo>
                      <a:pt x="7362" y="3075"/>
                    </a:lnTo>
                    <a:lnTo>
                      <a:pt x="7834" y="3114"/>
                    </a:lnTo>
                    <a:lnTo>
                      <a:pt x="8233" y="3166"/>
                    </a:lnTo>
                    <a:close/>
                  </a:path>
                </a:pathLst>
              </a:custGeom>
              <a:solidFill>
                <a:srgbClr val="FF0000"/>
              </a:solidFill>
              <a:ln w="12700" cap="flat">
                <a:noFill/>
                <a:miter lim="400000"/>
              </a:ln>
              <a:effectLst/>
            </p:spPr>
            <p:txBody>
              <a:bodyPr wrap="square" lIns="45719" tIns="45719" rIns="45719" bIns="45719" numCol="1" anchor="t">
                <a:noAutofit/>
              </a:bodyPr>
              <a:lstStyle/>
              <a:p>
                <a:endParaRPr/>
              </a:p>
            </p:txBody>
          </p:sp>
        </p:grpSp>
        <p:pic>
          <p:nvPicPr>
            <p:cNvPr id="39" name="image.pdf">
              <a:extLst>
                <a:ext uri="{FF2B5EF4-FFF2-40B4-BE49-F238E27FC236}">
                  <a16:creationId xmlns:a16="http://schemas.microsoft.com/office/drawing/2014/main" xmlns="" id="{DCDAE383-CD33-41A4-B2F9-ABC57F0B8028}"/>
                </a:ext>
              </a:extLst>
            </p:cNvPr>
            <p:cNvPicPr>
              <a:picLocks noChangeAspect="1"/>
            </p:cNvPicPr>
            <p:nvPr/>
          </p:nvPicPr>
          <p:blipFill>
            <a:blip r:embed="rId4"/>
            <a:stretch>
              <a:fillRect/>
            </a:stretch>
          </p:blipFill>
          <p:spPr>
            <a:xfrm>
              <a:off x="0" y="29189"/>
              <a:ext cx="1160463" cy="709613"/>
            </a:xfrm>
            <a:prstGeom prst="rect">
              <a:avLst/>
            </a:prstGeom>
            <a:ln w="12700" cap="flat">
              <a:noFill/>
              <a:miter lim="400000"/>
            </a:ln>
            <a:effectLst/>
          </p:spPr>
        </p:pic>
      </p:grpSp>
      <p:grpSp>
        <p:nvGrpSpPr>
          <p:cNvPr id="44" name="Group 962">
            <a:extLst>
              <a:ext uri="{FF2B5EF4-FFF2-40B4-BE49-F238E27FC236}">
                <a16:creationId xmlns:a16="http://schemas.microsoft.com/office/drawing/2014/main" xmlns="" id="{65A95C9A-A266-48DE-BC49-29B1466205AB}"/>
              </a:ext>
            </a:extLst>
          </p:cNvPr>
          <p:cNvGrpSpPr/>
          <p:nvPr/>
        </p:nvGrpSpPr>
        <p:grpSpPr>
          <a:xfrm>
            <a:off x="6567575" y="4695779"/>
            <a:ext cx="1160463" cy="768988"/>
            <a:chOff x="0" y="0"/>
            <a:chExt cx="1160462" cy="768986"/>
          </a:xfrm>
        </p:grpSpPr>
        <p:grpSp>
          <p:nvGrpSpPr>
            <p:cNvPr id="45" name="Group 960">
              <a:extLst>
                <a:ext uri="{FF2B5EF4-FFF2-40B4-BE49-F238E27FC236}">
                  <a16:creationId xmlns:a16="http://schemas.microsoft.com/office/drawing/2014/main" xmlns="" id="{578B4D74-4E20-43FB-A40E-85889DC166FB}"/>
                </a:ext>
              </a:extLst>
            </p:cNvPr>
            <p:cNvGrpSpPr/>
            <p:nvPr/>
          </p:nvGrpSpPr>
          <p:grpSpPr>
            <a:xfrm>
              <a:off x="120887" y="-1"/>
              <a:ext cx="812194" cy="768988"/>
              <a:chOff x="0" y="0"/>
              <a:chExt cx="812192" cy="768986"/>
            </a:xfrm>
          </p:grpSpPr>
          <p:sp>
            <p:nvSpPr>
              <p:cNvPr id="47" name="Shape 956">
                <a:extLst>
                  <a:ext uri="{FF2B5EF4-FFF2-40B4-BE49-F238E27FC236}">
                    <a16:creationId xmlns:a16="http://schemas.microsoft.com/office/drawing/2014/main" xmlns="" id="{A8573617-5241-4276-96D7-D8D15429880B}"/>
                  </a:ext>
                </a:extLst>
              </p:cNvPr>
              <p:cNvSpPr/>
              <p:nvPr/>
            </p:nvSpPr>
            <p:spPr>
              <a:xfrm rot="7488645">
                <a:off x="282960" y="208051"/>
                <a:ext cx="339734" cy="536606"/>
              </a:xfrm>
              <a:custGeom>
                <a:avLst/>
                <a:gdLst/>
                <a:ahLst/>
                <a:cxnLst>
                  <a:cxn ang="0">
                    <a:pos x="wd2" y="hd2"/>
                  </a:cxn>
                  <a:cxn ang="5400000">
                    <a:pos x="wd2" y="hd2"/>
                  </a:cxn>
                  <a:cxn ang="10800000">
                    <a:pos x="wd2" y="hd2"/>
                  </a:cxn>
                  <a:cxn ang="16200000">
                    <a:pos x="wd2" y="hd2"/>
                  </a:cxn>
                </a:cxnLst>
                <a:rect l="0" t="0" r="r" b="b"/>
                <a:pathLst>
                  <a:path w="21600" h="21600" extrusionOk="0">
                    <a:moveTo>
                      <a:pt x="8233" y="2839"/>
                    </a:moveTo>
                    <a:lnTo>
                      <a:pt x="8528" y="2874"/>
                    </a:lnTo>
                    <a:lnTo>
                      <a:pt x="8911" y="2920"/>
                    </a:lnTo>
                    <a:lnTo>
                      <a:pt x="9310" y="3002"/>
                    </a:lnTo>
                    <a:lnTo>
                      <a:pt x="9590" y="3061"/>
                    </a:lnTo>
                    <a:lnTo>
                      <a:pt x="9915" y="3119"/>
                    </a:lnTo>
                    <a:lnTo>
                      <a:pt x="10225" y="3201"/>
                    </a:lnTo>
                    <a:lnTo>
                      <a:pt x="10564" y="3283"/>
                    </a:lnTo>
                    <a:lnTo>
                      <a:pt x="10859" y="3341"/>
                    </a:lnTo>
                    <a:lnTo>
                      <a:pt x="11198" y="3446"/>
                    </a:lnTo>
                    <a:lnTo>
                      <a:pt x="11597" y="3575"/>
                    </a:lnTo>
                    <a:lnTo>
                      <a:pt x="11936" y="3680"/>
                    </a:lnTo>
                    <a:lnTo>
                      <a:pt x="12261" y="3797"/>
                    </a:lnTo>
                    <a:lnTo>
                      <a:pt x="12644" y="3937"/>
                    </a:lnTo>
                    <a:lnTo>
                      <a:pt x="13013" y="4077"/>
                    </a:lnTo>
                    <a:lnTo>
                      <a:pt x="13338" y="4206"/>
                    </a:lnTo>
                    <a:lnTo>
                      <a:pt x="13648" y="4357"/>
                    </a:lnTo>
                    <a:lnTo>
                      <a:pt x="13928" y="4498"/>
                    </a:lnTo>
                    <a:lnTo>
                      <a:pt x="14208" y="4649"/>
                    </a:lnTo>
                    <a:lnTo>
                      <a:pt x="14518" y="4790"/>
                    </a:lnTo>
                    <a:lnTo>
                      <a:pt x="14857" y="4988"/>
                    </a:lnTo>
                    <a:lnTo>
                      <a:pt x="15182" y="5175"/>
                    </a:lnTo>
                    <a:lnTo>
                      <a:pt x="15477" y="5362"/>
                    </a:lnTo>
                    <a:lnTo>
                      <a:pt x="15743" y="5514"/>
                    </a:lnTo>
                    <a:lnTo>
                      <a:pt x="16200" y="5818"/>
                    </a:lnTo>
                    <a:lnTo>
                      <a:pt x="16657" y="6156"/>
                    </a:lnTo>
                    <a:lnTo>
                      <a:pt x="17011" y="6413"/>
                    </a:lnTo>
                    <a:lnTo>
                      <a:pt x="17439" y="6799"/>
                    </a:lnTo>
                    <a:lnTo>
                      <a:pt x="17734" y="7068"/>
                    </a:lnTo>
                    <a:lnTo>
                      <a:pt x="18059" y="7383"/>
                    </a:lnTo>
                    <a:lnTo>
                      <a:pt x="18428" y="7733"/>
                    </a:lnTo>
                    <a:lnTo>
                      <a:pt x="18723" y="8072"/>
                    </a:lnTo>
                    <a:lnTo>
                      <a:pt x="19018" y="8458"/>
                    </a:lnTo>
                    <a:lnTo>
                      <a:pt x="19328" y="8820"/>
                    </a:lnTo>
                    <a:lnTo>
                      <a:pt x="19593" y="9217"/>
                    </a:lnTo>
                    <a:lnTo>
                      <a:pt x="19859" y="9556"/>
                    </a:lnTo>
                    <a:lnTo>
                      <a:pt x="20331" y="10374"/>
                    </a:lnTo>
                    <a:lnTo>
                      <a:pt x="20523" y="10794"/>
                    </a:lnTo>
                    <a:lnTo>
                      <a:pt x="20730" y="11250"/>
                    </a:lnTo>
                    <a:lnTo>
                      <a:pt x="20966" y="11810"/>
                    </a:lnTo>
                    <a:lnTo>
                      <a:pt x="21143" y="12336"/>
                    </a:lnTo>
                    <a:lnTo>
                      <a:pt x="21305" y="12874"/>
                    </a:lnTo>
                    <a:lnTo>
                      <a:pt x="21379" y="13399"/>
                    </a:lnTo>
                    <a:lnTo>
                      <a:pt x="21497" y="14007"/>
                    </a:lnTo>
                    <a:lnTo>
                      <a:pt x="21585" y="14778"/>
                    </a:lnTo>
                    <a:lnTo>
                      <a:pt x="21600" y="15373"/>
                    </a:lnTo>
                    <a:lnTo>
                      <a:pt x="21585" y="15958"/>
                    </a:lnTo>
                    <a:lnTo>
                      <a:pt x="21511" y="16507"/>
                    </a:lnTo>
                    <a:lnTo>
                      <a:pt x="21438" y="17032"/>
                    </a:lnTo>
                    <a:lnTo>
                      <a:pt x="21349" y="17581"/>
                    </a:lnTo>
                    <a:lnTo>
                      <a:pt x="21202" y="18142"/>
                    </a:lnTo>
                    <a:lnTo>
                      <a:pt x="21010" y="18738"/>
                    </a:lnTo>
                    <a:lnTo>
                      <a:pt x="20759" y="19369"/>
                    </a:lnTo>
                    <a:lnTo>
                      <a:pt x="20508" y="19941"/>
                    </a:lnTo>
                    <a:lnTo>
                      <a:pt x="20228" y="20502"/>
                    </a:lnTo>
                    <a:lnTo>
                      <a:pt x="19815" y="21051"/>
                    </a:lnTo>
                    <a:lnTo>
                      <a:pt x="19416" y="21600"/>
                    </a:lnTo>
                    <a:lnTo>
                      <a:pt x="13057" y="18680"/>
                    </a:lnTo>
                    <a:lnTo>
                      <a:pt x="13397" y="18130"/>
                    </a:lnTo>
                    <a:lnTo>
                      <a:pt x="13633" y="17710"/>
                    </a:lnTo>
                    <a:lnTo>
                      <a:pt x="13795" y="17254"/>
                    </a:lnTo>
                    <a:lnTo>
                      <a:pt x="13943" y="16810"/>
                    </a:lnTo>
                    <a:lnTo>
                      <a:pt x="14046" y="16402"/>
                    </a:lnTo>
                    <a:lnTo>
                      <a:pt x="14075" y="15993"/>
                    </a:lnTo>
                    <a:lnTo>
                      <a:pt x="14120" y="15607"/>
                    </a:lnTo>
                    <a:lnTo>
                      <a:pt x="14120" y="15187"/>
                    </a:lnTo>
                    <a:lnTo>
                      <a:pt x="14090" y="14708"/>
                    </a:lnTo>
                    <a:lnTo>
                      <a:pt x="14002" y="14229"/>
                    </a:lnTo>
                    <a:lnTo>
                      <a:pt x="13898" y="13715"/>
                    </a:lnTo>
                    <a:lnTo>
                      <a:pt x="13751" y="13294"/>
                    </a:lnTo>
                    <a:lnTo>
                      <a:pt x="13515" y="12815"/>
                    </a:lnTo>
                    <a:lnTo>
                      <a:pt x="13308" y="12418"/>
                    </a:lnTo>
                    <a:lnTo>
                      <a:pt x="13043" y="12021"/>
                    </a:lnTo>
                    <a:lnTo>
                      <a:pt x="12807" y="11717"/>
                    </a:lnTo>
                    <a:lnTo>
                      <a:pt x="12585" y="11472"/>
                    </a:lnTo>
                    <a:lnTo>
                      <a:pt x="12349" y="11226"/>
                    </a:lnTo>
                    <a:lnTo>
                      <a:pt x="12084" y="10981"/>
                    </a:lnTo>
                    <a:lnTo>
                      <a:pt x="11789" y="10712"/>
                    </a:lnTo>
                    <a:lnTo>
                      <a:pt x="11552" y="10537"/>
                    </a:lnTo>
                    <a:lnTo>
                      <a:pt x="11272" y="10315"/>
                    </a:lnTo>
                    <a:lnTo>
                      <a:pt x="10992" y="10117"/>
                    </a:lnTo>
                    <a:lnTo>
                      <a:pt x="10652" y="9918"/>
                    </a:lnTo>
                    <a:lnTo>
                      <a:pt x="10269" y="9719"/>
                    </a:lnTo>
                    <a:lnTo>
                      <a:pt x="9930" y="9544"/>
                    </a:lnTo>
                    <a:lnTo>
                      <a:pt x="9664" y="9416"/>
                    </a:lnTo>
                    <a:lnTo>
                      <a:pt x="9251" y="9229"/>
                    </a:lnTo>
                    <a:lnTo>
                      <a:pt x="8882" y="9124"/>
                    </a:lnTo>
                    <a:lnTo>
                      <a:pt x="8572" y="9030"/>
                    </a:lnTo>
                    <a:lnTo>
                      <a:pt x="8248" y="8937"/>
                    </a:lnTo>
                    <a:lnTo>
                      <a:pt x="7746" y="8843"/>
                    </a:lnTo>
                    <a:lnTo>
                      <a:pt x="7289" y="8785"/>
                    </a:lnTo>
                    <a:lnTo>
                      <a:pt x="6816" y="8738"/>
                    </a:lnTo>
                    <a:lnTo>
                      <a:pt x="6344" y="8715"/>
                    </a:lnTo>
                    <a:lnTo>
                      <a:pt x="6079" y="8703"/>
                    </a:lnTo>
                    <a:lnTo>
                      <a:pt x="6079" y="11857"/>
                    </a:lnTo>
                    <a:lnTo>
                      <a:pt x="0" y="6005"/>
                    </a:lnTo>
                    <a:lnTo>
                      <a:pt x="6064" y="0"/>
                    </a:lnTo>
                    <a:lnTo>
                      <a:pt x="6064" y="2699"/>
                    </a:lnTo>
                    <a:lnTo>
                      <a:pt x="6389" y="2710"/>
                    </a:lnTo>
                    <a:lnTo>
                      <a:pt x="6861" y="2734"/>
                    </a:lnTo>
                    <a:lnTo>
                      <a:pt x="7362" y="2757"/>
                    </a:lnTo>
                    <a:lnTo>
                      <a:pt x="7834" y="2792"/>
                    </a:lnTo>
                    <a:lnTo>
                      <a:pt x="8233" y="2839"/>
                    </a:lnTo>
                    <a:close/>
                  </a:path>
                </a:pathLst>
              </a:custGeom>
              <a:solidFill>
                <a:srgbClr val="FF0000"/>
              </a:solidFill>
              <a:ln w="12700" cap="flat">
                <a:noFill/>
                <a:miter lim="400000"/>
              </a:ln>
              <a:effectLst/>
            </p:spPr>
            <p:txBody>
              <a:bodyPr wrap="square" lIns="45719" tIns="45719" rIns="45719" bIns="45719" numCol="1" anchor="t">
                <a:noAutofit/>
              </a:bodyPr>
              <a:lstStyle/>
              <a:p>
                <a:endParaRPr/>
              </a:p>
            </p:txBody>
          </p:sp>
          <p:sp>
            <p:nvSpPr>
              <p:cNvPr id="48" name="Shape 957">
                <a:extLst>
                  <a:ext uri="{FF2B5EF4-FFF2-40B4-BE49-F238E27FC236}">
                    <a16:creationId xmlns:a16="http://schemas.microsoft.com/office/drawing/2014/main" xmlns="" id="{8CA8EB9A-2EF6-4DDD-ADD8-DE60F7B793C6}"/>
                  </a:ext>
                </a:extLst>
              </p:cNvPr>
              <p:cNvSpPr/>
              <p:nvPr/>
            </p:nvSpPr>
            <p:spPr>
              <a:xfrm rot="7488645">
                <a:off x="25851" y="133865"/>
                <a:ext cx="449886" cy="298115"/>
              </a:xfrm>
              <a:custGeom>
                <a:avLst/>
                <a:gdLst/>
                <a:ahLst/>
                <a:cxnLst>
                  <a:cxn ang="0">
                    <a:pos x="wd2" y="hd2"/>
                  </a:cxn>
                  <a:cxn ang="5400000">
                    <a:pos x="wd2" y="hd2"/>
                  </a:cxn>
                  <a:cxn ang="10800000">
                    <a:pos x="wd2" y="hd2"/>
                  </a:cxn>
                  <a:cxn ang="16200000">
                    <a:pos x="wd2" y="hd2"/>
                  </a:cxn>
                </a:cxnLst>
                <a:rect l="0" t="0" r="r" b="b"/>
                <a:pathLst>
                  <a:path w="21600" h="21600" extrusionOk="0">
                    <a:moveTo>
                      <a:pt x="10856" y="21327"/>
                    </a:moveTo>
                    <a:lnTo>
                      <a:pt x="11078" y="21264"/>
                    </a:lnTo>
                    <a:lnTo>
                      <a:pt x="11378" y="21159"/>
                    </a:lnTo>
                    <a:lnTo>
                      <a:pt x="11668" y="21054"/>
                    </a:lnTo>
                    <a:lnTo>
                      <a:pt x="11879" y="20949"/>
                    </a:lnTo>
                    <a:lnTo>
                      <a:pt x="12135" y="20844"/>
                    </a:lnTo>
                    <a:lnTo>
                      <a:pt x="12379" y="20696"/>
                    </a:lnTo>
                    <a:lnTo>
                      <a:pt x="12624" y="20570"/>
                    </a:lnTo>
                    <a:lnTo>
                      <a:pt x="12847" y="20444"/>
                    </a:lnTo>
                    <a:lnTo>
                      <a:pt x="13091" y="20255"/>
                    </a:lnTo>
                    <a:lnTo>
                      <a:pt x="13403" y="20045"/>
                    </a:lnTo>
                    <a:lnTo>
                      <a:pt x="13670" y="19835"/>
                    </a:lnTo>
                    <a:lnTo>
                      <a:pt x="13914" y="19625"/>
                    </a:lnTo>
                    <a:lnTo>
                      <a:pt x="14204" y="19373"/>
                    </a:lnTo>
                    <a:lnTo>
                      <a:pt x="14715" y="18889"/>
                    </a:lnTo>
                    <a:lnTo>
                      <a:pt x="14938" y="18595"/>
                    </a:lnTo>
                    <a:lnTo>
                      <a:pt x="15149" y="18364"/>
                    </a:lnTo>
                    <a:lnTo>
                      <a:pt x="15360" y="18091"/>
                    </a:lnTo>
                    <a:lnTo>
                      <a:pt x="15594" y="17818"/>
                    </a:lnTo>
                    <a:lnTo>
                      <a:pt x="15861" y="17503"/>
                    </a:lnTo>
                    <a:lnTo>
                      <a:pt x="16094" y="17167"/>
                    </a:lnTo>
                    <a:lnTo>
                      <a:pt x="16317" y="16851"/>
                    </a:lnTo>
                    <a:lnTo>
                      <a:pt x="16517" y="16557"/>
                    </a:lnTo>
                    <a:lnTo>
                      <a:pt x="16862" y="16032"/>
                    </a:lnTo>
                    <a:lnTo>
                      <a:pt x="17173" y="15528"/>
                    </a:lnTo>
                    <a:lnTo>
                      <a:pt x="17474" y="14939"/>
                    </a:lnTo>
                    <a:lnTo>
                      <a:pt x="17796" y="14246"/>
                    </a:lnTo>
                    <a:lnTo>
                      <a:pt x="18019" y="13763"/>
                    </a:lnTo>
                    <a:lnTo>
                      <a:pt x="18274" y="13195"/>
                    </a:lnTo>
                    <a:lnTo>
                      <a:pt x="18541" y="12586"/>
                    </a:lnTo>
                    <a:lnTo>
                      <a:pt x="18775" y="11977"/>
                    </a:lnTo>
                    <a:lnTo>
                      <a:pt x="18997" y="11325"/>
                    </a:lnTo>
                    <a:lnTo>
                      <a:pt x="19275" y="10569"/>
                    </a:lnTo>
                    <a:lnTo>
                      <a:pt x="21600" y="13153"/>
                    </a:lnTo>
                    <a:lnTo>
                      <a:pt x="19320" y="0"/>
                    </a:lnTo>
                    <a:lnTo>
                      <a:pt x="11935" y="2500"/>
                    </a:lnTo>
                    <a:lnTo>
                      <a:pt x="14426" y="5190"/>
                    </a:lnTo>
                    <a:lnTo>
                      <a:pt x="14215" y="5736"/>
                    </a:lnTo>
                    <a:lnTo>
                      <a:pt x="13992" y="6240"/>
                    </a:lnTo>
                    <a:lnTo>
                      <a:pt x="13547" y="7207"/>
                    </a:lnTo>
                    <a:lnTo>
                      <a:pt x="13358" y="7564"/>
                    </a:lnTo>
                    <a:lnTo>
                      <a:pt x="13158" y="7963"/>
                    </a:lnTo>
                    <a:lnTo>
                      <a:pt x="12936" y="8279"/>
                    </a:lnTo>
                    <a:lnTo>
                      <a:pt x="12691" y="8636"/>
                    </a:lnTo>
                    <a:lnTo>
                      <a:pt x="12391" y="9014"/>
                    </a:lnTo>
                    <a:lnTo>
                      <a:pt x="12146" y="9308"/>
                    </a:lnTo>
                    <a:lnTo>
                      <a:pt x="11935" y="9560"/>
                    </a:lnTo>
                    <a:lnTo>
                      <a:pt x="11623" y="9875"/>
                    </a:lnTo>
                    <a:lnTo>
                      <a:pt x="11356" y="10086"/>
                    </a:lnTo>
                    <a:lnTo>
                      <a:pt x="11111" y="10233"/>
                    </a:lnTo>
                    <a:lnTo>
                      <a:pt x="10867" y="10401"/>
                    </a:lnTo>
                    <a:lnTo>
                      <a:pt x="10511" y="10590"/>
                    </a:lnTo>
                    <a:lnTo>
                      <a:pt x="10155" y="10674"/>
                    </a:lnTo>
                    <a:lnTo>
                      <a:pt x="9788" y="10758"/>
                    </a:lnTo>
                    <a:lnTo>
                      <a:pt x="9254" y="10800"/>
                    </a:lnTo>
                    <a:lnTo>
                      <a:pt x="8564" y="10821"/>
                    </a:lnTo>
                    <a:lnTo>
                      <a:pt x="8030" y="10674"/>
                    </a:lnTo>
                    <a:lnTo>
                      <a:pt x="7552" y="10464"/>
                    </a:lnTo>
                    <a:lnTo>
                      <a:pt x="6996" y="10170"/>
                    </a:lnTo>
                    <a:lnTo>
                      <a:pt x="6496" y="9770"/>
                    </a:lnTo>
                    <a:lnTo>
                      <a:pt x="6006" y="9287"/>
                    </a:lnTo>
                    <a:lnTo>
                      <a:pt x="5561" y="8762"/>
                    </a:lnTo>
                    <a:lnTo>
                      <a:pt x="5127" y="8026"/>
                    </a:lnTo>
                    <a:lnTo>
                      <a:pt x="0" y="13637"/>
                    </a:lnTo>
                    <a:lnTo>
                      <a:pt x="211" y="14120"/>
                    </a:lnTo>
                    <a:lnTo>
                      <a:pt x="512" y="14645"/>
                    </a:lnTo>
                    <a:lnTo>
                      <a:pt x="756" y="15128"/>
                    </a:lnTo>
                    <a:lnTo>
                      <a:pt x="1246" y="16011"/>
                    </a:lnTo>
                    <a:lnTo>
                      <a:pt x="1546" y="16494"/>
                    </a:lnTo>
                    <a:lnTo>
                      <a:pt x="1824" y="16893"/>
                    </a:lnTo>
                    <a:lnTo>
                      <a:pt x="2091" y="17272"/>
                    </a:lnTo>
                    <a:lnTo>
                      <a:pt x="2402" y="17650"/>
                    </a:lnTo>
                    <a:lnTo>
                      <a:pt x="2703" y="18049"/>
                    </a:lnTo>
                    <a:lnTo>
                      <a:pt x="3003" y="18406"/>
                    </a:lnTo>
                    <a:lnTo>
                      <a:pt x="3581" y="19037"/>
                    </a:lnTo>
                    <a:lnTo>
                      <a:pt x="3848" y="19289"/>
                    </a:lnTo>
                    <a:lnTo>
                      <a:pt x="4215" y="19625"/>
                    </a:lnTo>
                    <a:lnTo>
                      <a:pt x="4571" y="19898"/>
                    </a:lnTo>
                    <a:lnTo>
                      <a:pt x="4961" y="20171"/>
                    </a:lnTo>
                    <a:lnTo>
                      <a:pt x="5261" y="20381"/>
                    </a:lnTo>
                    <a:lnTo>
                      <a:pt x="5550" y="20612"/>
                    </a:lnTo>
                    <a:lnTo>
                      <a:pt x="5884" y="20781"/>
                    </a:lnTo>
                    <a:lnTo>
                      <a:pt x="6206" y="20949"/>
                    </a:lnTo>
                    <a:lnTo>
                      <a:pt x="6518" y="21096"/>
                    </a:lnTo>
                    <a:lnTo>
                      <a:pt x="6896" y="21243"/>
                    </a:lnTo>
                    <a:lnTo>
                      <a:pt x="7263" y="21348"/>
                    </a:lnTo>
                    <a:lnTo>
                      <a:pt x="7652" y="21453"/>
                    </a:lnTo>
                    <a:lnTo>
                      <a:pt x="8042" y="21516"/>
                    </a:lnTo>
                    <a:lnTo>
                      <a:pt x="8342" y="21537"/>
                    </a:lnTo>
                    <a:lnTo>
                      <a:pt x="8753" y="21600"/>
                    </a:lnTo>
                    <a:lnTo>
                      <a:pt x="9165" y="21600"/>
                    </a:lnTo>
                    <a:lnTo>
                      <a:pt x="9476" y="21558"/>
                    </a:lnTo>
                    <a:lnTo>
                      <a:pt x="9832" y="21537"/>
                    </a:lnTo>
                    <a:lnTo>
                      <a:pt x="10211" y="21495"/>
                    </a:lnTo>
                    <a:lnTo>
                      <a:pt x="10555" y="21411"/>
                    </a:lnTo>
                    <a:lnTo>
                      <a:pt x="10856" y="21327"/>
                    </a:lnTo>
                    <a:close/>
                  </a:path>
                </a:pathLst>
              </a:custGeom>
              <a:solidFill>
                <a:srgbClr val="0000FF"/>
              </a:solidFill>
              <a:ln w="12700" cap="flat">
                <a:noFill/>
                <a:miter lim="400000"/>
              </a:ln>
              <a:effectLst/>
            </p:spPr>
            <p:txBody>
              <a:bodyPr wrap="square" lIns="45719" tIns="45719" rIns="45719" bIns="45719" numCol="1" anchor="t">
                <a:noAutofit/>
              </a:bodyPr>
              <a:lstStyle/>
              <a:p>
                <a:endParaRPr/>
              </a:p>
            </p:txBody>
          </p:sp>
          <p:sp>
            <p:nvSpPr>
              <p:cNvPr id="49" name="Shape 958">
                <a:extLst>
                  <a:ext uri="{FF2B5EF4-FFF2-40B4-BE49-F238E27FC236}">
                    <a16:creationId xmlns:a16="http://schemas.microsoft.com/office/drawing/2014/main" xmlns="" id="{32935F42-E238-40C3-9CB7-D02227310B75}"/>
                  </a:ext>
                </a:extLst>
              </p:cNvPr>
              <p:cNvSpPr/>
              <p:nvPr/>
            </p:nvSpPr>
            <p:spPr>
              <a:xfrm rot="7488645">
                <a:off x="413689" y="-20742"/>
                <a:ext cx="228422" cy="53369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139" y="47"/>
                    </a:lnTo>
                    <a:lnTo>
                      <a:pt x="20679" y="83"/>
                    </a:lnTo>
                    <a:lnTo>
                      <a:pt x="20043" y="165"/>
                    </a:lnTo>
                    <a:lnTo>
                      <a:pt x="19583" y="212"/>
                    </a:lnTo>
                    <a:lnTo>
                      <a:pt x="19078" y="295"/>
                    </a:lnTo>
                    <a:lnTo>
                      <a:pt x="18618" y="366"/>
                    </a:lnTo>
                    <a:lnTo>
                      <a:pt x="18135" y="436"/>
                    </a:lnTo>
                    <a:lnTo>
                      <a:pt x="17675" y="519"/>
                    </a:lnTo>
                    <a:lnTo>
                      <a:pt x="17170" y="625"/>
                    </a:lnTo>
                    <a:lnTo>
                      <a:pt x="16600" y="743"/>
                    </a:lnTo>
                    <a:lnTo>
                      <a:pt x="15591" y="979"/>
                    </a:lnTo>
                    <a:lnTo>
                      <a:pt x="15065" y="1108"/>
                    </a:lnTo>
                    <a:lnTo>
                      <a:pt x="14517" y="1250"/>
                    </a:lnTo>
                    <a:lnTo>
                      <a:pt x="14035" y="1391"/>
                    </a:lnTo>
                    <a:lnTo>
                      <a:pt x="13574" y="1545"/>
                    </a:lnTo>
                    <a:lnTo>
                      <a:pt x="13157" y="1674"/>
                    </a:lnTo>
                    <a:lnTo>
                      <a:pt x="12741" y="1839"/>
                    </a:lnTo>
                    <a:lnTo>
                      <a:pt x="12280" y="1981"/>
                    </a:lnTo>
                    <a:lnTo>
                      <a:pt x="11754" y="2169"/>
                    </a:lnTo>
                    <a:lnTo>
                      <a:pt x="11293" y="2358"/>
                    </a:lnTo>
                    <a:lnTo>
                      <a:pt x="10855" y="2547"/>
                    </a:lnTo>
                    <a:lnTo>
                      <a:pt x="10438" y="2712"/>
                    </a:lnTo>
                    <a:lnTo>
                      <a:pt x="9758" y="3007"/>
                    </a:lnTo>
                    <a:lnTo>
                      <a:pt x="9079" y="3360"/>
                    </a:lnTo>
                    <a:lnTo>
                      <a:pt x="8530" y="3631"/>
                    </a:lnTo>
                    <a:lnTo>
                      <a:pt x="7456" y="4292"/>
                    </a:lnTo>
                    <a:lnTo>
                      <a:pt x="6973" y="4610"/>
                    </a:lnTo>
                    <a:lnTo>
                      <a:pt x="6447" y="4964"/>
                    </a:lnTo>
                    <a:lnTo>
                      <a:pt x="6009" y="5294"/>
                    </a:lnTo>
                    <a:lnTo>
                      <a:pt x="5131" y="6048"/>
                    </a:lnTo>
                    <a:lnTo>
                      <a:pt x="4693" y="6438"/>
                    </a:lnTo>
                    <a:lnTo>
                      <a:pt x="4320" y="6779"/>
                    </a:lnTo>
                    <a:lnTo>
                      <a:pt x="3969" y="7204"/>
                    </a:lnTo>
                    <a:lnTo>
                      <a:pt x="3640" y="7617"/>
                    </a:lnTo>
                    <a:lnTo>
                      <a:pt x="3333" y="8041"/>
                    </a:lnTo>
                    <a:lnTo>
                      <a:pt x="3048" y="8501"/>
                    </a:lnTo>
                    <a:lnTo>
                      <a:pt x="2675" y="9067"/>
                    </a:lnTo>
                    <a:lnTo>
                      <a:pt x="2193" y="10128"/>
                    </a:lnTo>
                    <a:lnTo>
                      <a:pt x="2061" y="10659"/>
                    </a:lnTo>
                    <a:lnTo>
                      <a:pt x="1908" y="11283"/>
                    </a:lnTo>
                    <a:lnTo>
                      <a:pt x="1776" y="12050"/>
                    </a:lnTo>
                    <a:lnTo>
                      <a:pt x="1754" y="12651"/>
                    </a:lnTo>
                    <a:lnTo>
                      <a:pt x="1776" y="13252"/>
                    </a:lnTo>
                    <a:lnTo>
                      <a:pt x="1886" y="13818"/>
                    </a:lnTo>
                    <a:lnTo>
                      <a:pt x="1996" y="14337"/>
                    </a:lnTo>
                    <a:lnTo>
                      <a:pt x="2127" y="14891"/>
                    </a:lnTo>
                    <a:lnTo>
                      <a:pt x="2346" y="15469"/>
                    </a:lnTo>
                    <a:lnTo>
                      <a:pt x="2631" y="16070"/>
                    </a:lnTo>
                    <a:lnTo>
                      <a:pt x="3004" y="16695"/>
                    </a:lnTo>
                    <a:lnTo>
                      <a:pt x="3355" y="17273"/>
                    </a:lnTo>
                    <a:lnTo>
                      <a:pt x="3772" y="17839"/>
                    </a:lnTo>
                    <a:lnTo>
                      <a:pt x="4276" y="18393"/>
                    </a:lnTo>
                    <a:lnTo>
                      <a:pt x="4846" y="18924"/>
                    </a:lnTo>
                    <a:lnTo>
                      <a:pt x="0" y="20409"/>
                    </a:lnTo>
                    <a:lnTo>
                      <a:pt x="14802" y="21600"/>
                    </a:lnTo>
                    <a:lnTo>
                      <a:pt x="20262" y="14231"/>
                    </a:lnTo>
                    <a:lnTo>
                      <a:pt x="14561" y="15882"/>
                    </a:lnTo>
                    <a:lnTo>
                      <a:pt x="14013" y="15410"/>
                    </a:lnTo>
                    <a:lnTo>
                      <a:pt x="13662" y="14986"/>
                    </a:lnTo>
                    <a:lnTo>
                      <a:pt x="13355" y="14549"/>
                    </a:lnTo>
                    <a:lnTo>
                      <a:pt x="13135" y="14113"/>
                    </a:lnTo>
                    <a:lnTo>
                      <a:pt x="12982" y="13700"/>
                    </a:lnTo>
                    <a:lnTo>
                      <a:pt x="12938" y="13288"/>
                    </a:lnTo>
                    <a:lnTo>
                      <a:pt x="12850" y="12875"/>
                    </a:lnTo>
                    <a:lnTo>
                      <a:pt x="12850" y="12474"/>
                    </a:lnTo>
                    <a:lnTo>
                      <a:pt x="12916" y="11979"/>
                    </a:lnTo>
                    <a:lnTo>
                      <a:pt x="13004" y="11507"/>
                    </a:lnTo>
                    <a:lnTo>
                      <a:pt x="13201" y="10977"/>
                    </a:lnTo>
                    <a:lnTo>
                      <a:pt x="13421" y="10552"/>
                    </a:lnTo>
                    <a:lnTo>
                      <a:pt x="13771" y="10081"/>
                    </a:lnTo>
                    <a:lnTo>
                      <a:pt x="14056" y="9668"/>
                    </a:lnTo>
                    <a:lnTo>
                      <a:pt x="14473" y="9279"/>
                    </a:lnTo>
                    <a:lnTo>
                      <a:pt x="14802" y="8972"/>
                    </a:lnTo>
                    <a:lnTo>
                      <a:pt x="15504" y="8477"/>
                    </a:lnTo>
                    <a:lnTo>
                      <a:pt x="15877" y="8218"/>
                    </a:lnTo>
                    <a:lnTo>
                      <a:pt x="16293" y="7959"/>
                    </a:lnTo>
                    <a:lnTo>
                      <a:pt x="16666" y="7770"/>
                    </a:lnTo>
                    <a:lnTo>
                      <a:pt x="17083" y="7534"/>
                    </a:lnTo>
                    <a:lnTo>
                      <a:pt x="17499" y="7345"/>
                    </a:lnTo>
                    <a:lnTo>
                      <a:pt x="17982" y="7157"/>
                    </a:lnTo>
                    <a:lnTo>
                      <a:pt x="18574" y="6945"/>
                    </a:lnTo>
                    <a:lnTo>
                      <a:pt x="19056" y="6768"/>
                    </a:lnTo>
                    <a:lnTo>
                      <a:pt x="19473" y="6638"/>
                    </a:lnTo>
                    <a:lnTo>
                      <a:pt x="20087" y="6449"/>
                    </a:lnTo>
                    <a:lnTo>
                      <a:pt x="20679" y="6320"/>
                    </a:lnTo>
                    <a:lnTo>
                      <a:pt x="21600" y="6178"/>
                    </a:lnTo>
                    <a:lnTo>
                      <a:pt x="21600" y="0"/>
                    </a:lnTo>
                    <a:close/>
                  </a:path>
                </a:pathLst>
              </a:custGeom>
              <a:solidFill>
                <a:srgbClr val="008000"/>
              </a:solidFill>
              <a:ln w="12700" cap="flat">
                <a:noFill/>
                <a:miter lim="400000"/>
              </a:ln>
              <a:effectLst/>
            </p:spPr>
            <p:txBody>
              <a:bodyPr wrap="square" lIns="45719" tIns="45719" rIns="45719" bIns="45719" numCol="1" anchor="t">
                <a:noAutofit/>
              </a:bodyPr>
              <a:lstStyle/>
              <a:p>
                <a:endParaRPr/>
              </a:p>
            </p:txBody>
          </p:sp>
          <p:sp>
            <p:nvSpPr>
              <p:cNvPr id="50" name="Shape 959">
                <a:extLst>
                  <a:ext uri="{FF2B5EF4-FFF2-40B4-BE49-F238E27FC236}">
                    <a16:creationId xmlns:a16="http://schemas.microsoft.com/office/drawing/2014/main" xmlns="" id="{AF857AA2-3863-4B31-88F3-B03FED4AF064}"/>
                  </a:ext>
                </a:extLst>
              </p:cNvPr>
              <p:cNvSpPr/>
              <p:nvPr/>
            </p:nvSpPr>
            <p:spPr>
              <a:xfrm rot="7488645">
                <a:off x="305645" y="251454"/>
                <a:ext cx="339734" cy="481346"/>
              </a:xfrm>
              <a:custGeom>
                <a:avLst/>
                <a:gdLst/>
                <a:ahLst/>
                <a:cxnLst>
                  <a:cxn ang="0">
                    <a:pos x="wd2" y="hd2"/>
                  </a:cxn>
                  <a:cxn ang="5400000">
                    <a:pos x="wd2" y="hd2"/>
                  </a:cxn>
                  <a:cxn ang="10800000">
                    <a:pos x="wd2" y="hd2"/>
                  </a:cxn>
                  <a:cxn ang="16200000">
                    <a:pos x="wd2" y="hd2"/>
                  </a:cxn>
                </a:cxnLst>
                <a:rect l="0" t="0" r="r" b="b"/>
                <a:pathLst>
                  <a:path w="21600" h="21600" extrusionOk="0">
                    <a:moveTo>
                      <a:pt x="8233" y="3166"/>
                    </a:moveTo>
                    <a:lnTo>
                      <a:pt x="8528" y="3205"/>
                    </a:lnTo>
                    <a:lnTo>
                      <a:pt x="8911" y="3257"/>
                    </a:lnTo>
                    <a:lnTo>
                      <a:pt x="9310" y="3348"/>
                    </a:lnTo>
                    <a:lnTo>
                      <a:pt x="9590" y="3413"/>
                    </a:lnTo>
                    <a:lnTo>
                      <a:pt x="9915" y="3478"/>
                    </a:lnTo>
                    <a:lnTo>
                      <a:pt x="10225" y="3570"/>
                    </a:lnTo>
                    <a:lnTo>
                      <a:pt x="10564" y="3661"/>
                    </a:lnTo>
                    <a:lnTo>
                      <a:pt x="10859" y="3726"/>
                    </a:lnTo>
                    <a:lnTo>
                      <a:pt x="11198" y="3843"/>
                    </a:lnTo>
                    <a:lnTo>
                      <a:pt x="11597" y="3986"/>
                    </a:lnTo>
                    <a:lnTo>
                      <a:pt x="11936" y="4104"/>
                    </a:lnTo>
                    <a:lnTo>
                      <a:pt x="12261" y="4234"/>
                    </a:lnTo>
                    <a:lnTo>
                      <a:pt x="12644" y="4390"/>
                    </a:lnTo>
                    <a:lnTo>
                      <a:pt x="13013" y="4547"/>
                    </a:lnTo>
                    <a:lnTo>
                      <a:pt x="13338" y="4690"/>
                    </a:lnTo>
                    <a:lnTo>
                      <a:pt x="13648" y="4859"/>
                    </a:lnTo>
                    <a:lnTo>
                      <a:pt x="13928" y="5016"/>
                    </a:lnTo>
                    <a:lnTo>
                      <a:pt x="14208" y="5185"/>
                    </a:lnTo>
                    <a:lnTo>
                      <a:pt x="14518" y="5341"/>
                    </a:lnTo>
                    <a:lnTo>
                      <a:pt x="14857" y="5550"/>
                    </a:lnTo>
                    <a:lnTo>
                      <a:pt x="15182" y="5758"/>
                    </a:lnTo>
                    <a:lnTo>
                      <a:pt x="15477" y="5954"/>
                    </a:lnTo>
                    <a:lnTo>
                      <a:pt x="15743" y="6149"/>
                    </a:lnTo>
                    <a:lnTo>
                      <a:pt x="16200" y="6488"/>
                    </a:lnTo>
                    <a:lnTo>
                      <a:pt x="16657" y="6866"/>
                    </a:lnTo>
                    <a:lnTo>
                      <a:pt x="17011" y="7152"/>
                    </a:lnTo>
                    <a:lnTo>
                      <a:pt x="17439" y="7582"/>
                    </a:lnTo>
                    <a:lnTo>
                      <a:pt x="17734" y="7882"/>
                    </a:lnTo>
                    <a:lnTo>
                      <a:pt x="18059" y="8234"/>
                    </a:lnTo>
                    <a:lnTo>
                      <a:pt x="18428" y="8624"/>
                    </a:lnTo>
                    <a:lnTo>
                      <a:pt x="18723" y="9002"/>
                    </a:lnTo>
                    <a:lnTo>
                      <a:pt x="19018" y="9432"/>
                    </a:lnTo>
                    <a:lnTo>
                      <a:pt x="19328" y="9836"/>
                    </a:lnTo>
                    <a:lnTo>
                      <a:pt x="19593" y="10279"/>
                    </a:lnTo>
                    <a:lnTo>
                      <a:pt x="19859" y="10657"/>
                    </a:lnTo>
                    <a:lnTo>
                      <a:pt x="20331" y="11569"/>
                    </a:lnTo>
                    <a:lnTo>
                      <a:pt x="20523" y="12038"/>
                    </a:lnTo>
                    <a:lnTo>
                      <a:pt x="20730" y="12546"/>
                    </a:lnTo>
                    <a:lnTo>
                      <a:pt x="20966" y="13171"/>
                    </a:lnTo>
                    <a:lnTo>
                      <a:pt x="21143" y="13757"/>
                    </a:lnTo>
                    <a:lnTo>
                      <a:pt x="21305" y="14357"/>
                    </a:lnTo>
                    <a:lnTo>
                      <a:pt x="21379" y="14943"/>
                    </a:lnTo>
                    <a:lnTo>
                      <a:pt x="21497" y="15620"/>
                    </a:lnTo>
                    <a:lnTo>
                      <a:pt x="21585" y="16467"/>
                    </a:lnTo>
                    <a:lnTo>
                      <a:pt x="21600" y="17118"/>
                    </a:lnTo>
                    <a:lnTo>
                      <a:pt x="21585" y="17783"/>
                    </a:lnTo>
                    <a:lnTo>
                      <a:pt x="21511" y="18408"/>
                    </a:lnTo>
                    <a:lnTo>
                      <a:pt x="21438" y="18994"/>
                    </a:lnTo>
                    <a:lnTo>
                      <a:pt x="21349" y="19607"/>
                    </a:lnTo>
                    <a:lnTo>
                      <a:pt x="21202" y="20232"/>
                    </a:lnTo>
                    <a:lnTo>
                      <a:pt x="21010" y="20897"/>
                    </a:lnTo>
                    <a:lnTo>
                      <a:pt x="20759" y="21600"/>
                    </a:lnTo>
                    <a:lnTo>
                      <a:pt x="19343" y="17692"/>
                    </a:lnTo>
                    <a:lnTo>
                      <a:pt x="13957" y="18512"/>
                    </a:lnTo>
                    <a:lnTo>
                      <a:pt x="14075" y="17822"/>
                    </a:lnTo>
                    <a:lnTo>
                      <a:pt x="14120" y="17392"/>
                    </a:lnTo>
                    <a:lnTo>
                      <a:pt x="14120" y="16923"/>
                    </a:lnTo>
                    <a:lnTo>
                      <a:pt x="14090" y="16376"/>
                    </a:lnTo>
                    <a:lnTo>
                      <a:pt x="14002" y="15868"/>
                    </a:lnTo>
                    <a:lnTo>
                      <a:pt x="13898" y="15295"/>
                    </a:lnTo>
                    <a:lnTo>
                      <a:pt x="13751" y="14826"/>
                    </a:lnTo>
                    <a:lnTo>
                      <a:pt x="13515" y="14291"/>
                    </a:lnTo>
                    <a:lnTo>
                      <a:pt x="13308" y="13848"/>
                    </a:lnTo>
                    <a:lnTo>
                      <a:pt x="13043" y="13406"/>
                    </a:lnTo>
                    <a:lnTo>
                      <a:pt x="12807" y="13067"/>
                    </a:lnTo>
                    <a:lnTo>
                      <a:pt x="12585" y="12793"/>
                    </a:lnTo>
                    <a:lnTo>
                      <a:pt x="12349" y="12520"/>
                    </a:lnTo>
                    <a:lnTo>
                      <a:pt x="12084" y="12246"/>
                    </a:lnTo>
                    <a:lnTo>
                      <a:pt x="11789" y="11946"/>
                    </a:lnTo>
                    <a:lnTo>
                      <a:pt x="11552" y="11751"/>
                    </a:lnTo>
                    <a:lnTo>
                      <a:pt x="11272" y="11503"/>
                    </a:lnTo>
                    <a:lnTo>
                      <a:pt x="10992" y="11282"/>
                    </a:lnTo>
                    <a:lnTo>
                      <a:pt x="10652" y="11061"/>
                    </a:lnTo>
                    <a:lnTo>
                      <a:pt x="10269" y="10839"/>
                    </a:lnTo>
                    <a:lnTo>
                      <a:pt x="9930" y="10644"/>
                    </a:lnTo>
                    <a:lnTo>
                      <a:pt x="9664" y="10500"/>
                    </a:lnTo>
                    <a:lnTo>
                      <a:pt x="9251" y="10292"/>
                    </a:lnTo>
                    <a:lnTo>
                      <a:pt x="8882" y="10175"/>
                    </a:lnTo>
                    <a:lnTo>
                      <a:pt x="8572" y="10070"/>
                    </a:lnTo>
                    <a:lnTo>
                      <a:pt x="8248" y="9966"/>
                    </a:lnTo>
                    <a:lnTo>
                      <a:pt x="7746" y="9862"/>
                    </a:lnTo>
                    <a:lnTo>
                      <a:pt x="7289" y="9797"/>
                    </a:lnTo>
                    <a:lnTo>
                      <a:pt x="6816" y="9745"/>
                    </a:lnTo>
                    <a:lnTo>
                      <a:pt x="6344" y="9719"/>
                    </a:lnTo>
                    <a:lnTo>
                      <a:pt x="6079" y="9706"/>
                    </a:lnTo>
                    <a:lnTo>
                      <a:pt x="6079" y="13223"/>
                    </a:lnTo>
                    <a:lnTo>
                      <a:pt x="0" y="6696"/>
                    </a:lnTo>
                    <a:lnTo>
                      <a:pt x="6064" y="0"/>
                    </a:lnTo>
                    <a:lnTo>
                      <a:pt x="6064" y="3009"/>
                    </a:lnTo>
                    <a:lnTo>
                      <a:pt x="6389" y="3022"/>
                    </a:lnTo>
                    <a:lnTo>
                      <a:pt x="6861" y="3048"/>
                    </a:lnTo>
                    <a:lnTo>
                      <a:pt x="7362" y="3075"/>
                    </a:lnTo>
                    <a:lnTo>
                      <a:pt x="7834" y="3114"/>
                    </a:lnTo>
                    <a:lnTo>
                      <a:pt x="8233" y="3166"/>
                    </a:lnTo>
                    <a:close/>
                  </a:path>
                </a:pathLst>
              </a:custGeom>
              <a:solidFill>
                <a:srgbClr val="FF0000"/>
              </a:solidFill>
              <a:ln w="12700" cap="flat">
                <a:noFill/>
                <a:miter lim="400000"/>
              </a:ln>
              <a:effectLst/>
            </p:spPr>
            <p:txBody>
              <a:bodyPr wrap="square" lIns="45719" tIns="45719" rIns="45719" bIns="45719" numCol="1" anchor="t">
                <a:noAutofit/>
              </a:bodyPr>
              <a:lstStyle/>
              <a:p>
                <a:endParaRPr/>
              </a:p>
            </p:txBody>
          </p:sp>
        </p:grpSp>
        <p:pic>
          <p:nvPicPr>
            <p:cNvPr id="46" name="image.pdf">
              <a:extLst>
                <a:ext uri="{FF2B5EF4-FFF2-40B4-BE49-F238E27FC236}">
                  <a16:creationId xmlns:a16="http://schemas.microsoft.com/office/drawing/2014/main" xmlns="" id="{F73230D7-619B-4B73-A62B-A08AD113AE1C}"/>
                </a:ext>
              </a:extLst>
            </p:cNvPr>
            <p:cNvPicPr>
              <a:picLocks noChangeAspect="1"/>
            </p:cNvPicPr>
            <p:nvPr/>
          </p:nvPicPr>
          <p:blipFill>
            <a:blip r:embed="rId4"/>
            <a:stretch>
              <a:fillRect/>
            </a:stretch>
          </p:blipFill>
          <p:spPr>
            <a:xfrm>
              <a:off x="0" y="30577"/>
              <a:ext cx="1160463" cy="709614"/>
            </a:xfrm>
            <a:prstGeom prst="rect">
              <a:avLst/>
            </a:prstGeom>
            <a:ln w="12700" cap="flat">
              <a:noFill/>
              <a:miter lim="400000"/>
            </a:ln>
            <a:effectLst/>
          </p:spPr>
        </p:pic>
      </p:grpSp>
      <p:pic>
        <p:nvPicPr>
          <p:cNvPr id="51" name="image.pdf">
            <a:extLst>
              <a:ext uri="{FF2B5EF4-FFF2-40B4-BE49-F238E27FC236}">
                <a16:creationId xmlns:a16="http://schemas.microsoft.com/office/drawing/2014/main" xmlns="" id="{E4F65A4A-FDF1-4ABF-8343-A8DBE9AC75CE}"/>
              </a:ext>
            </a:extLst>
          </p:cNvPr>
          <p:cNvPicPr>
            <a:picLocks noChangeAspect="1"/>
          </p:cNvPicPr>
          <p:nvPr/>
        </p:nvPicPr>
        <p:blipFill>
          <a:blip r:embed="rId4"/>
          <a:stretch>
            <a:fillRect/>
          </a:stretch>
        </p:blipFill>
        <p:spPr>
          <a:xfrm>
            <a:off x="1206588" y="4567607"/>
            <a:ext cx="758825" cy="582613"/>
          </a:xfrm>
          <a:prstGeom prst="rect">
            <a:avLst/>
          </a:prstGeom>
          <a:ln w="12700">
            <a:miter lim="400000"/>
          </a:ln>
        </p:spPr>
      </p:pic>
      <p:pic>
        <p:nvPicPr>
          <p:cNvPr id="52" name="image.pdf">
            <a:extLst>
              <a:ext uri="{FF2B5EF4-FFF2-40B4-BE49-F238E27FC236}">
                <a16:creationId xmlns:a16="http://schemas.microsoft.com/office/drawing/2014/main" xmlns="" id="{2A5F0BF0-102A-4138-9B10-CC0F01264AE7}"/>
              </a:ext>
            </a:extLst>
          </p:cNvPr>
          <p:cNvPicPr>
            <a:picLocks noChangeAspect="1"/>
          </p:cNvPicPr>
          <p:nvPr/>
        </p:nvPicPr>
        <p:blipFill>
          <a:blip r:embed="rId4"/>
          <a:stretch>
            <a:fillRect/>
          </a:stretch>
        </p:blipFill>
        <p:spPr>
          <a:xfrm>
            <a:off x="3029038" y="4693020"/>
            <a:ext cx="384175" cy="295275"/>
          </a:xfrm>
          <a:prstGeom prst="rect">
            <a:avLst/>
          </a:prstGeom>
          <a:ln w="12700">
            <a:miter lim="400000"/>
          </a:ln>
        </p:spPr>
      </p:pic>
      <p:sp>
        <p:nvSpPr>
          <p:cNvPr id="53" name="Shape 966">
            <a:extLst>
              <a:ext uri="{FF2B5EF4-FFF2-40B4-BE49-F238E27FC236}">
                <a16:creationId xmlns:a16="http://schemas.microsoft.com/office/drawing/2014/main" xmlns="" id="{60D5EFF7-80FF-4195-85E0-CC39FECC6B54}"/>
              </a:ext>
            </a:extLst>
          </p:cNvPr>
          <p:cNvSpPr/>
          <p:nvPr/>
        </p:nvSpPr>
        <p:spPr>
          <a:xfrm>
            <a:off x="6537413" y="1967282"/>
            <a:ext cx="1780540" cy="5105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sz="2400" b="1">
                <a:latin typeface="Times"/>
                <a:ea typeface="Times"/>
                <a:cs typeface="Times"/>
                <a:sym typeface="Times"/>
              </a:defRPr>
            </a:pPr>
            <a:r>
              <a:rPr b="0" dirty="0">
                <a:latin typeface="宋体"/>
                <a:ea typeface="宋体"/>
                <a:cs typeface="宋体"/>
                <a:sym typeface="宋体"/>
              </a:rPr>
              <a:t>网络服务器</a:t>
            </a:r>
            <a:r>
              <a:rPr dirty="0"/>
              <a:t>1</a:t>
            </a:r>
          </a:p>
        </p:txBody>
      </p:sp>
      <p:grpSp>
        <p:nvGrpSpPr>
          <p:cNvPr id="54" name="Group 970">
            <a:extLst>
              <a:ext uri="{FF2B5EF4-FFF2-40B4-BE49-F238E27FC236}">
                <a16:creationId xmlns:a16="http://schemas.microsoft.com/office/drawing/2014/main" xmlns="" id="{8E8DB304-3F08-407E-8F82-42A750E3F14A}"/>
              </a:ext>
            </a:extLst>
          </p:cNvPr>
          <p:cNvGrpSpPr/>
          <p:nvPr/>
        </p:nvGrpSpPr>
        <p:grpSpPr>
          <a:xfrm>
            <a:off x="1203412" y="4616819"/>
            <a:ext cx="4953002" cy="457202"/>
            <a:chOff x="0" y="0"/>
            <a:chExt cx="4953000" cy="457200"/>
          </a:xfrm>
        </p:grpSpPr>
        <p:sp>
          <p:nvSpPr>
            <p:cNvPr id="55" name="Shape 967">
              <a:extLst>
                <a:ext uri="{FF2B5EF4-FFF2-40B4-BE49-F238E27FC236}">
                  <a16:creationId xmlns:a16="http://schemas.microsoft.com/office/drawing/2014/main" xmlns="" id="{2E2E6806-91A3-45C6-9EC8-A41F3A6E9C1C}"/>
                </a:ext>
              </a:extLst>
            </p:cNvPr>
            <p:cNvSpPr/>
            <p:nvPr/>
          </p:nvSpPr>
          <p:spPr>
            <a:xfrm rot="16200000">
              <a:off x="2247900" y="-2247901"/>
              <a:ext cx="457201" cy="495300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344"/>
                    <a:pt x="0" y="768"/>
                  </a:cubicBezTo>
                  <a:lnTo>
                    <a:pt x="0" y="20832"/>
                  </a:lnTo>
                  <a:cubicBezTo>
                    <a:pt x="0" y="21256"/>
                    <a:pt x="4835" y="21600"/>
                    <a:pt x="10800" y="21600"/>
                  </a:cubicBezTo>
                  <a:cubicBezTo>
                    <a:pt x="16765" y="21600"/>
                    <a:pt x="21600" y="21256"/>
                    <a:pt x="21600" y="20832"/>
                  </a:cubicBezTo>
                  <a:lnTo>
                    <a:pt x="21600" y="768"/>
                  </a:lnTo>
                  <a:cubicBezTo>
                    <a:pt x="21600" y="344"/>
                    <a:pt x="16765" y="0"/>
                    <a:pt x="10800" y="0"/>
                  </a:cubicBezTo>
                  <a:close/>
                </a:path>
              </a:pathLst>
            </a:custGeom>
            <a:solidFill>
              <a:srgbClr val="7979A5">
                <a:alpha val="50000"/>
              </a:srgbClr>
            </a:solidFill>
            <a:ln w="9525" cap="flat">
              <a:solidFill>
                <a:srgbClr val="C0C0C0"/>
              </a:solidFill>
              <a:prstDash val="solid"/>
              <a:round/>
            </a:ln>
            <a:effectLst/>
          </p:spPr>
          <p:txBody>
            <a:bodyPr wrap="square" lIns="45719" tIns="45719" rIns="45719" bIns="45719" numCol="1" anchor="ctr">
              <a:noAutofit/>
            </a:bodyPr>
            <a:lstStyle/>
            <a:p>
              <a:endParaRPr/>
            </a:p>
          </p:txBody>
        </p:sp>
        <p:sp>
          <p:nvSpPr>
            <p:cNvPr id="56" name="Shape 968">
              <a:extLst>
                <a:ext uri="{FF2B5EF4-FFF2-40B4-BE49-F238E27FC236}">
                  <a16:creationId xmlns:a16="http://schemas.microsoft.com/office/drawing/2014/main" xmlns="" id="{12A5DE76-BA4D-465F-93F0-1858A80492A5}"/>
                </a:ext>
              </a:extLst>
            </p:cNvPr>
            <p:cNvSpPr/>
            <p:nvPr/>
          </p:nvSpPr>
          <p:spPr>
            <a:xfrm rot="16200000">
              <a:off x="-52494" y="52493"/>
              <a:ext cx="457201" cy="352214"/>
            </a:xfrm>
            <a:prstGeom prst="ellipse">
              <a:avLst/>
            </a:prstGeom>
            <a:solidFill>
              <a:srgbClr val="9494B7">
                <a:alpha val="50000"/>
              </a:srgbClr>
            </a:solidFill>
            <a:ln w="12700" cap="flat">
              <a:noFill/>
              <a:miter lim="400000"/>
            </a:ln>
            <a:effectLst/>
          </p:spPr>
          <p:txBody>
            <a:bodyPr wrap="square" lIns="45719" tIns="45719" rIns="45719" bIns="45719" numCol="1" anchor="ctr">
              <a:noAutofit/>
            </a:bodyPr>
            <a:lstStyle/>
            <a:p>
              <a:endParaRPr/>
            </a:p>
          </p:txBody>
        </p:sp>
        <p:sp>
          <p:nvSpPr>
            <p:cNvPr id="57" name="Shape 969">
              <a:extLst>
                <a:ext uri="{FF2B5EF4-FFF2-40B4-BE49-F238E27FC236}">
                  <a16:creationId xmlns:a16="http://schemas.microsoft.com/office/drawing/2014/main" xmlns="" id="{BC257115-8DE8-492E-9088-9FFA54621F12}"/>
                </a:ext>
              </a:extLst>
            </p:cNvPr>
            <p:cNvSpPr/>
            <p:nvPr/>
          </p:nvSpPr>
          <p:spPr>
            <a:xfrm rot="16200000">
              <a:off x="35560" y="140546"/>
              <a:ext cx="457201" cy="176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1929"/>
                    <a:pt x="4835" y="21600"/>
                    <a:pt x="10800" y="21600"/>
                  </a:cubicBezTo>
                  <a:cubicBezTo>
                    <a:pt x="16765" y="21600"/>
                    <a:pt x="21600" y="11929"/>
                    <a:pt x="21600" y="0"/>
                  </a:cubicBezTo>
                </a:path>
              </a:pathLst>
            </a:custGeom>
            <a:noFill/>
            <a:ln w="9525" cap="flat">
              <a:solidFill>
                <a:srgbClr val="C0C0C0"/>
              </a:solidFill>
              <a:prstDash val="solid"/>
              <a:round/>
            </a:ln>
            <a:effectLst/>
          </p:spPr>
          <p:txBody>
            <a:bodyPr wrap="square" lIns="45719" tIns="45719" rIns="45719" bIns="45719" numCol="1" anchor="ctr">
              <a:noAutofit/>
            </a:bodyPr>
            <a:lstStyle/>
            <a:p>
              <a:endParaRPr/>
            </a:p>
          </p:txBody>
        </p:sp>
      </p:grpSp>
      <p:sp>
        <p:nvSpPr>
          <p:cNvPr id="58" name="Shape 971">
            <a:extLst>
              <a:ext uri="{FF2B5EF4-FFF2-40B4-BE49-F238E27FC236}">
                <a16:creationId xmlns:a16="http://schemas.microsoft.com/office/drawing/2014/main" xmlns="" id="{7E094A25-BF2C-4B4C-B2DD-C572AD6DC0EA}"/>
              </a:ext>
            </a:extLst>
          </p:cNvPr>
          <p:cNvSpPr/>
          <p:nvPr/>
        </p:nvSpPr>
        <p:spPr>
          <a:xfrm>
            <a:off x="252817" y="3778620"/>
            <a:ext cx="789941" cy="4089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a:latin typeface="宋体"/>
                <a:ea typeface="宋体"/>
                <a:cs typeface="宋体"/>
                <a:sym typeface="宋体"/>
              </a:defRPr>
            </a:lvl1pPr>
          </a:lstStyle>
          <a:p>
            <a:pPr>
              <a:defRPr>
                <a:latin typeface="Times"/>
                <a:ea typeface="Times"/>
                <a:cs typeface="Times"/>
                <a:sym typeface="Times"/>
              </a:defRPr>
            </a:pPr>
            <a:r>
              <a:rPr>
                <a:latin typeface="宋体"/>
                <a:ea typeface="宋体"/>
                <a:cs typeface="宋体"/>
                <a:sym typeface="宋体"/>
              </a:rPr>
              <a:t>客户端</a:t>
            </a:r>
          </a:p>
        </p:txBody>
      </p:sp>
      <p:sp>
        <p:nvSpPr>
          <p:cNvPr id="59" name="Shape 972">
            <a:extLst>
              <a:ext uri="{FF2B5EF4-FFF2-40B4-BE49-F238E27FC236}">
                <a16:creationId xmlns:a16="http://schemas.microsoft.com/office/drawing/2014/main" xmlns="" id="{CE72241D-80F1-42B4-AA02-B076553CA9BD}"/>
              </a:ext>
            </a:extLst>
          </p:cNvPr>
          <p:cNvSpPr/>
          <p:nvPr/>
        </p:nvSpPr>
        <p:spPr>
          <a:xfrm>
            <a:off x="6613613" y="4083420"/>
            <a:ext cx="1780540" cy="5105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sz="2400" b="1">
                <a:latin typeface="Times"/>
                <a:ea typeface="Times"/>
                <a:cs typeface="Times"/>
                <a:sym typeface="Times"/>
              </a:defRPr>
            </a:pPr>
            <a:r>
              <a:rPr b="0">
                <a:latin typeface="宋体"/>
                <a:ea typeface="宋体"/>
                <a:cs typeface="宋体"/>
                <a:sym typeface="宋体"/>
              </a:rPr>
              <a:t>网络服务器</a:t>
            </a:r>
            <a:r>
              <a:t>2</a:t>
            </a:r>
          </a:p>
        </p:txBody>
      </p:sp>
      <p:pic>
        <p:nvPicPr>
          <p:cNvPr id="60" name="image.pdf">
            <a:extLst>
              <a:ext uri="{FF2B5EF4-FFF2-40B4-BE49-F238E27FC236}">
                <a16:creationId xmlns:a16="http://schemas.microsoft.com/office/drawing/2014/main" xmlns="" id="{E9E61AB4-6847-4F2C-AAC2-25808B552B53}"/>
              </a:ext>
            </a:extLst>
          </p:cNvPr>
          <p:cNvPicPr>
            <a:picLocks noChangeAspect="1"/>
          </p:cNvPicPr>
          <p:nvPr/>
        </p:nvPicPr>
        <p:blipFill>
          <a:blip r:embed="rId4"/>
          <a:stretch>
            <a:fillRect/>
          </a:stretch>
        </p:blipFill>
        <p:spPr>
          <a:xfrm>
            <a:off x="3337013" y="4693020"/>
            <a:ext cx="384175" cy="295275"/>
          </a:xfrm>
          <a:prstGeom prst="rect">
            <a:avLst/>
          </a:prstGeom>
          <a:ln w="12700">
            <a:miter lim="400000"/>
          </a:ln>
        </p:spPr>
      </p:pic>
      <p:pic>
        <p:nvPicPr>
          <p:cNvPr id="61" name="image.pdf">
            <a:extLst>
              <a:ext uri="{FF2B5EF4-FFF2-40B4-BE49-F238E27FC236}">
                <a16:creationId xmlns:a16="http://schemas.microsoft.com/office/drawing/2014/main" xmlns="" id="{90BEC67F-88A8-4B3B-8411-27F563B234FE}"/>
              </a:ext>
            </a:extLst>
          </p:cNvPr>
          <p:cNvPicPr>
            <a:picLocks noChangeAspect="1"/>
          </p:cNvPicPr>
          <p:nvPr/>
        </p:nvPicPr>
        <p:blipFill>
          <a:blip r:embed="rId4"/>
          <a:stretch>
            <a:fillRect/>
          </a:stretch>
        </p:blipFill>
        <p:spPr>
          <a:xfrm>
            <a:off x="3641813" y="4693020"/>
            <a:ext cx="384175" cy="295275"/>
          </a:xfrm>
          <a:prstGeom prst="rect">
            <a:avLst/>
          </a:prstGeom>
          <a:ln w="12700">
            <a:miter lim="400000"/>
          </a:ln>
        </p:spPr>
      </p:pic>
      <p:pic>
        <p:nvPicPr>
          <p:cNvPr id="62" name="image.pdf">
            <a:extLst>
              <a:ext uri="{FF2B5EF4-FFF2-40B4-BE49-F238E27FC236}">
                <a16:creationId xmlns:a16="http://schemas.microsoft.com/office/drawing/2014/main" xmlns="" id="{0FFA855B-8C02-4E0A-8284-A51700E1101A}"/>
              </a:ext>
            </a:extLst>
          </p:cNvPr>
          <p:cNvPicPr>
            <a:picLocks noChangeAspect="1"/>
          </p:cNvPicPr>
          <p:nvPr/>
        </p:nvPicPr>
        <p:blipFill>
          <a:blip r:embed="rId4"/>
          <a:stretch>
            <a:fillRect/>
          </a:stretch>
        </p:blipFill>
        <p:spPr>
          <a:xfrm>
            <a:off x="3946613" y="4693020"/>
            <a:ext cx="384175" cy="295275"/>
          </a:xfrm>
          <a:prstGeom prst="rect">
            <a:avLst/>
          </a:prstGeom>
          <a:ln w="12700">
            <a:miter lim="400000"/>
          </a:ln>
        </p:spPr>
      </p:pic>
      <p:pic>
        <p:nvPicPr>
          <p:cNvPr id="63" name="image.pdf">
            <a:extLst>
              <a:ext uri="{FF2B5EF4-FFF2-40B4-BE49-F238E27FC236}">
                <a16:creationId xmlns:a16="http://schemas.microsoft.com/office/drawing/2014/main" xmlns="" id="{F33153C3-946C-44D7-A52B-2B2B11B728F4}"/>
              </a:ext>
            </a:extLst>
          </p:cNvPr>
          <p:cNvPicPr>
            <a:picLocks noChangeAspect="1"/>
          </p:cNvPicPr>
          <p:nvPr/>
        </p:nvPicPr>
        <p:blipFill>
          <a:blip r:embed="rId4"/>
          <a:stretch>
            <a:fillRect/>
          </a:stretch>
        </p:blipFill>
        <p:spPr>
          <a:xfrm>
            <a:off x="4175213" y="4693020"/>
            <a:ext cx="384175" cy="295275"/>
          </a:xfrm>
          <a:prstGeom prst="rect">
            <a:avLst/>
          </a:prstGeom>
          <a:ln w="12700">
            <a:miter lim="400000"/>
          </a:ln>
        </p:spPr>
      </p:pic>
      <p:pic>
        <p:nvPicPr>
          <p:cNvPr id="64" name="image.pdf">
            <a:extLst>
              <a:ext uri="{FF2B5EF4-FFF2-40B4-BE49-F238E27FC236}">
                <a16:creationId xmlns:a16="http://schemas.microsoft.com/office/drawing/2014/main" xmlns="" id="{8FF74116-DC29-4025-9F63-4CA041832D3E}"/>
              </a:ext>
            </a:extLst>
          </p:cNvPr>
          <p:cNvPicPr>
            <a:picLocks noChangeAspect="1"/>
          </p:cNvPicPr>
          <p:nvPr/>
        </p:nvPicPr>
        <p:blipFill>
          <a:blip r:embed="rId4"/>
          <a:stretch>
            <a:fillRect/>
          </a:stretch>
        </p:blipFill>
        <p:spPr>
          <a:xfrm>
            <a:off x="4480013" y="4693020"/>
            <a:ext cx="384175" cy="295275"/>
          </a:xfrm>
          <a:prstGeom prst="rect">
            <a:avLst/>
          </a:prstGeom>
          <a:ln w="12700">
            <a:miter lim="400000"/>
          </a:ln>
        </p:spPr>
      </p:pic>
      <p:pic>
        <p:nvPicPr>
          <p:cNvPr id="65" name="image.pdf">
            <a:extLst>
              <a:ext uri="{FF2B5EF4-FFF2-40B4-BE49-F238E27FC236}">
                <a16:creationId xmlns:a16="http://schemas.microsoft.com/office/drawing/2014/main" xmlns="" id="{9AE980F2-8912-4D57-B756-3754D0E78A29}"/>
              </a:ext>
            </a:extLst>
          </p:cNvPr>
          <p:cNvPicPr>
            <a:picLocks noChangeAspect="1"/>
          </p:cNvPicPr>
          <p:nvPr/>
        </p:nvPicPr>
        <p:blipFill>
          <a:blip r:embed="rId4"/>
          <a:stretch>
            <a:fillRect/>
          </a:stretch>
        </p:blipFill>
        <p:spPr>
          <a:xfrm>
            <a:off x="4784813" y="4693020"/>
            <a:ext cx="384175" cy="295275"/>
          </a:xfrm>
          <a:prstGeom prst="rect">
            <a:avLst/>
          </a:prstGeom>
          <a:ln w="12700">
            <a:miter lim="400000"/>
          </a:ln>
        </p:spPr>
      </p:pic>
      <p:pic>
        <p:nvPicPr>
          <p:cNvPr id="66" name="image.pdf">
            <a:extLst>
              <a:ext uri="{FF2B5EF4-FFF2-40B4-BE49-F238E27FC236}">
                <a16:creationId xmlns:a16="http://schemas.microsoft.com/office/drawing/2014/main" xmlns="" id="{F88ED296-2675-491B-B019-0F3D423ADFA9}"/>
              </a:ext>
            </a:extLst>
          </p:cNvPr>
          <p:cNvPicPr>
            <a:picLocks noChangeAspect="1"/>
          </p:cNvPicPr>
          <p:nvPr/>
        </p:nvPicPr>
        <p:blipFill>
          <a:blip r:embed="rId4"/>
          <a:stretch>
            <a:fillRect/>
          </a:stretch>
        </p:blipFill>
        <p:spPr>
          <a:xfrm>
            <a:off x="5089613" y="4693020"/>
            <a:ext cx="384175" cy="295275"/>
          </a:xfrm>
          <a:prstGeom prst="rect">
            <a:avLst/>
          </a:prstGeom>
          <a:ln w="12700">
            <a:miter lim="400000"/>
          </a:ln>
        </p:spPr>
      </p:pic>
      <p:pic>
        <p:nvPicPr>
          <p:cNvPr id="67" name="image.pdf">
            <a:extLst>
              <a:ext uri="{FF2B5EF4-FFF2-40B4-BE49-F238E27FC236}">
                <a16:creationId xmlns:a16="http://schemas.microsoft.com/office/drawing/2014/main" xmlns="" id="{572DAC33-C96D-47FD-87D0-FB52954B9BA3}"/>
              </a:ext>
            </a:extLst>
          </p:cNvPr>
          <p:cNvPicPr>
            <a:picLocks noChangeAspect="1"/>
          </p:cNvPicPr>
          <p:nvPr/>
        </p:nvPicPr>
        <p:blipFill>
          <a:blip r:embed="rId4"/>
          <a:stretch>
            <a:fillRect/>
          </a:stretch>
        </p:blipFill>
        <p:spPr>
          <a:xfrm>
            <a:off x="5394413" y="4693020"/>
            <a:ext cx="384175" cy="295275"/>
          </a:xfrm>
          <a:prstGeom prst="rect">
            <a:avLst/>
          </a:prstGeom>
          <a:ln w="12700">
            <a:miter lim="400000"/>
          </a:ln>
        </p:spPr>
      </p:pic>
      <p:pic>
        <p:nvPicPr>
          <p:cNvPr id="68" name="image.pdf">
            <a:extLst>
              <a:ext uri="{FF2B5EF4-FFF2-40B4-BE49-F238E27FC236}">
                <a16:creationId xmlns:a16="http://schemas.microsoft.com/office/drawing/2014/main" xmlns="" id="{6157CA91-6C50-4B00-BF8C-A40091B3A2B8}"/>
              </a:ext>
            </a:extLst>
          </p:cNvPr>
          <p:cNvPicPr>
            <a:picLocks noChangeAspect="1"/>
          </p:cNvPicPr>
          <p:nvPr/>
        </p:nvPicPr>
        <p:blipFill>
          <a:blip r:embed="rId4"/>
          <a:stretch>
            <a:fillRect/>
          </a:stretch>
        </p:blipFill>
        <p:spPr>
          <a:xfrm>
            <a:off x="5699213" y="4693020"/>
            <a:ext cx="384175" cy="295275"/>
          </a:xfrm>
          <a:prstGeom prst="rect">
            <a:avLst/>
          </a:prstGeom>
          <a:ln w="12700">
            <a:miter lim="400000"/>
          </a:ln>
        </p:spPr>
      </p:pic>
      <p:grpSp>
        <p:nvGrpSpPr>
          <p:cNvPr id="69" name="Group 986">
            <a:extLst>
              <a:ext uri="{FF2B5EF4-FFF2-40B4-BE49-F238E27FC236}">
                <a16:creationId xmlns:a16="http://schemas.microsoft.com/office/drawing/2014/main" xmlns="" id="{5B2001F4-6E18-4729-8494-0577828F22B9}"/>
              </a:ext>
            </a:extLst>
          </p:cNvPr>
          <p:cNvGrpSpPr/>
          <p:nvPr/>
        </p:nvGrpSpPr>
        <p:grpSpPr>
          <a:xfrm>
            <a:off x="4937213" y="4921619"/>
            <a:ext cx="2105025" cy="1352551"/>
            <a:chOff x="0" y="0"/>
            <a:chExt cx="2105024" cy="1352550"/>
          </a:xfrm>
        </p:grpSpPr>
        <p:sp>
          <p:nvSpPr>
            <p:cNvPr id="70" name="Shape 982">
              <a:extLst>
                <a:ext uri="{FF2B5EF4-FFF2-40B4-BE49-F238E27FC236}">
                  <a16:creationId xmlns:a16="http://schemas.microsoft.com/office/drawing/2014/main" xmlns="" id="{555B36A3-1C8B-43F9-AD84-DC1F4F4099FB}"/>
                </a:ext>
              </a:extLst>
            </p:cNvPr>
            <p:cNvSpPr/>
            <p:nvPr/>
          </p:nvSpPr>
          <p:spPr>
            <a:xfrm flipH="1">
              <a:off x="227457" y="-1"/>
              <a:ext cx="1877568" cy="513858"/>
            </a:xfrm>
            <a:custGeom>
              <a:avLst/>
              <a:gdLst/>
              <a:ahLst/>
              <a:cxnLst>
                <a:cxn ang="0">
                  <a:pos x="wd2" y="hd2"/>
                </a:cxn>
                <a:cxn ang="5400000">
                  <a:pos x="wd2" y="hd2"/>
                </a:cxn>
                <a:cxn ang="10800000">
                  <a:pos x="wd2" y="hd2"/>
                </a:cxn>
                <a:cxn ang="16200000">
                  <a:pos x="wd2" y="hd2"/>
                </a:cxn>
              </a:cxnLst>
              <a:rect l="0" t="0" r="r" b="b"/>
              <a:pathLst>
                <a:path w="21600" h="21600" extrusionOk="0">
                  <a:moveTo>
                    <a:pt x="15322" y="14813"/>
                  </a:moveTo>
                  <a:cubicBezTo>
                    <a:pt x="14922" y="9604"/>
                    <a:pt x="12055" y="5919"/>
                    <a:pt x="8919" y="6583"/>
                  </a:cubicBezTo>
                  <a:cubicBezTo>
                    <a:pt x="6060" y="7189"/>
                    <a:pt x="3918" y="11229"/>
                    <a:pt x="3918" y="16015"/>
                  </a:cubicBezTo>
                  <a:lnTo>
                    <a:pt x="0" y="16015"/>
                  </a:lnTo>
                  <a:cubicBezTo>
                    <a:pt x="0" y="7170"/>
                    <a:pt x="4317" y="0"/>
                    <a:pt x="9643" y="0"/>
                  </a:cubicBezTo>
                  <a:cubicBezTo>
                    <a:pt x="14497" y="0"/>
                    <a:pt x="18594" y="5993"/>
                    <a:pt x="19208" y="13990"/>
                  </a:cubicBezTo>
                  <a:lnTo>
                    <a:pt x="19208" y="13990"/>
                  </a:lnTo>
                  <a:lnTo>
                    <a:pt x="21600" y="13484"/>
                  </a:lnTo>
                  <a:lnTo>
                    <a:pt x="17818" y="21600"/>
                  </a:lnTo>
                  <a:lnTo>
                    <a:pt x="12930" y="15320"/>
                  </a:lnTo>
                  <a:lnTo>
                    <a:pt x="15322" y="14813"/>
                  </a:lnTo>
                  <a:close/>
                </a:path>
              </a:pathLst>
            </a:custGeom>
            <a:solidFill>
              <a:srgbClr val="FF0000"/>
            </a:solidFill>
            <a:ln w="12700" cap="sq">
              <a:solidFill>
                <a:srgbClr val="007A77"/>
              </a:solidFill>
              <a:prstDash val="solid"/>
              <a:round/>
            </a:ln>
            <a:effectLst/>
          </p:spPr>
          <p:txBody>
            <a:bodyPr wrap="square" lIns="45719" tIns="45719" rIns="45719" bIns="45719" numCol="1" anchor="ctr">
              <a:noAutofit/>
            </a:bodyPr>
            <a:lstStyle/>
            <a:p>
              <a:endParaRPr/>
            </a:p>
          </p:txBody>
        </p:sp>
        <p:grpSp>
          <p:nvGrpSpPr>
            <p:cNvPr id="71" name="Group 985">
              <a:extLst>
                <a:ext uri="{FF2B5EF4-FFF2-40B4-BE49-F238E27FC236}">
                  <a16:creationId xmlns:a16="http://schemas.microsoft.com/office/drawing/2014/main" xmlns="" id="{BA55AC63-199C-40B2-AD95-3014BD75C83F}"/>
                </a:ext>
              </a:extLst>
            </p:cNvPr>
            <p:cNvGrpSpPr/>
            <p:nvPr/>
          </p:nvGrpSpPr>
          <p:grpSpPr>
            <a:xfrm>
              <a:off x="0" y="381000"/>
              <a:ext cx="1266825" cy="971550"/>
              <a:chOff x="0" y="0"/>
              <a:chExt cx="1266825" cy="971550"/>
            </a:xfrm>
          </p:grpSpPr>
          <p:pic>
            <p:nvPicPr>
              <p:cNvPr id="72" name="image.pdf">
                <a:extLst>
                  <a:ext uri="{FF2B5EF4-FFF2-40B4-BE49-F238E27FC236}">
                    <a16:creationId xmlns:a16="http://schemas.microsoft.com/office/drawing/2014/main" xmlns="" id="{5D9CFB8B-6429-401E-9BA9-84E963361D76}"/>
                  </a:ext>
                </a:extLst>
              </p:cNvPr>
              <p:cNvPicPr>
                <a:picLocks noChangeAspect="1"/>
              </p:cNvPicPr>
              <p:nvPr/>
            </p:nvPicPr>
            <p:blipFill>
              <a:blip r:embed="rId4"/>
              <a:stretch>
                <a:fillRect/>
              </a:stretch>
            </p:blipFill>
            <p:spPr>
              <a:xfrm>
                <a:off x="0" y="0"/>
                <a:ext cx="1266825" cy="971550"/>
              </a:xfrm>
              <a:prstGeom prst="rect">
                <a:avLst/>
              </a:prstGeom>
              <a:ln w="12700" cap="flat">
                <a:noFill/>
                <a:miter lim="400000"/>
              </a:ln>
              <a:effectLst/>
            </p:spPr>
          </p:pic>
          <p:sp>
            <p:nvSpPr>
              <p:cNvPr id="73" name="Shape 984">
                <a:extLst>
                  <a:ext uri="{FF2B5EF4-FFF2-40B4-BE49-F238E27FC236}">
                    <a16:creationId xmlns:a16="http://schemas.microsoft.com/office/drawing/2014/main" xmlns="" id="{5F04FDD1-C56E-43A5-A6AB-39410440D94B}"/>
                  </a:ext>
                </a:extLst>
              </p:cNvPr>
              <p:cNvSpPr/>
              <p:nvPr/>
            </p:nvSpPr>
            <p:spPr>
              <a:xfrm>
                <a:off x="304800" y="76199"/>
                <a:ext cx="471002" cy="701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4000" b="1">
                    <a:solidFill>
                      <a:srgbClr val="FF0000"/>
                    </a:solidFill>
                    <a:latin typeface="Times"/>
                    <a:ea typeface="Times"/>
                    <a:cs typeface="Times"/>
                    <a:sym typeface="Times"/>
                  </a:defRPr>
                </a:lvl1pPr>
              </a:lstStyle>
              <a:p>
                <a:r>
                  <a:t>X</a:t>
                </a:r>
              </a:p>
            </p:txBody>
          </p:sp>
        </p:grpSp>
      </p:grpSp>
      <p:sp>
        <p:nvSpPr>
          <p:cNvPr id="74" name="Shape 987">
            <a:extLst>
              <a:ext uri="{FF2B5EF4-FFF2-40B4-BE49-F238E27FC236}">
                <a16:creationId xmlns:a16="http://schemas.microsoft.com/office/drawing/2014/main" xmlns="" id="{7DBE69ED-5B42-4CFD-8B91-72731A868957}"/>
              </a:ext>
            </a:extLst>
          </p:cNvPr>
          <p:cNvSpPr/>
          <p:nvPr/>
        </p:nvSpPr>
        <p:spPr>
          <a:xfrm>
            <a:off x="441413" y="2254620"/>
            <a:ext cx="4800600" cy="1367359"/>
          </a:xfrm>
          <a:prstGeom prst="rect">
            <a:avLst/>
          </a:prstGeom>
          <a:solidFill>
            <a:srgbClr val="E4F264"/>
          </a:solidFill>
          <a:ln>
            <a:solidFill>
              <a:srgbClr val="FF3300"/>
            </a:solidFill>
          </a:ln>
          <a:extLst>
            <a:ext uri="{C572A759-6A51-4108-AA02-DFA0A04FC94B}">
              <ma14:wrappingTextBoxFlag xmlns="" xmlns:ma14="http://schemas.microsoft.com/office/mac/drawingml/2011/main" val="1"/>
            </a:ext>
          </a:extLst>
        </p:spPr>
        <p:txBody>
          <a:bodyPr lIns="0" tIns="0" rIns="0" bIns="0">
            <a:spAutoFit/>
          </a:bodyPr>
          <a:lstStyle/>
          <a:p>
            <a:pPr>
              <a:spcBef>
                <a:spcPts val="1600"/>
              </a:spcBef>
              <a:defRPr sz="2800"/>
            </a:pPr>
            <a:r>
              <a:rPr dirty="0" err="1">
                <a:latin typeface="黑体"/>
                <a:ea typeface="黑体"/>
                <a:cs typeface="黑体"/>
                <a:sym typeface="黑体"/>
              </a:rPr>
              <a:t>检测内容</a:t>
            </a:r>
            <a:r>
              <a:rPr dirty="0">
                <a:latin typeface="黑体"/>
                <a:ea typeface="黑体"/>
                <a:cs typeface="黑体"/>
                <a:sym typeface="黑体"/>
              </a:rPr>
              <a:t>：         </a:t>
            </a:r>
            <a:r>
              <a:rPr dirty="0">
                <a:solidFill>
                  <a:srgbClr val="FF3300"/>
                </a:solidFill>
              </a:rPr>
              <a:t>                   </a:t>
            </a:r>
            <a:r>
              <a:rPr sz="2400" dirty="0" err="1">
                <a:solidFill>
                  <a:srgbClr val="FF0000"/>
                </a:solidFill>
                <a:latin typeface="黑体"/>
                <a:ea typeface="黑体"/>
                <a:cs typeface="黑体"/>
                <a:sym typeface="黑体"/>
              </a:rPr>
              <a:t>系统调用、端口调用、系统日志、安全审记、应用日志</a:t>
            </a:r>
            <a:endParaRPr sz="2400" dirty="0">
              <a:solidFill>
                <a:srgbClr val="FF0000"/>
              </a:solidFill>
              <a:latin typeface="黑体"/>
              <a:ea typeface="黑体"/>
              <a:cs typeface="黑体"/>
              <a:sym typeface="黑体"/>
            </a:endParaRPr>
          </a:p>
        </p:txBody>
      </p:sp>
      <p:grpSp>
        <p:nvGrpSpPr>
          <p:cNvPr id="75" name="Group 994">
            <a:extLst>
              <a:ext uri="{FF2B5EF4-FFF2-40B4-BE49-F238E27FC236}">
                <a16:creationId xmlns:a16="http://schemas.microsoft.com/office/drawing/2014/main" xmlns="" id="{FBEC53E6-2557-47CA-A215-02587281412A}"/>
              </a:ext>
            </a:extLst>
          </p:cNvPr>
          <p:cNvGrpSpPr/>
          <p:nvPr/>
        </p:nvGrpSpPr>
        <p:grpSpPr>
          <a:xfrm>
            <a:off x="6537413" y="4662442"/>
            <a:ext cx="1160463" cy="768987"/>
            <a:chOff x="0" y="0"/>
            <a:chExt cx="1160462" cy="768986"/>
          </a:xfrm>
        </p:grpSpPr>
        <p:grpSp>
          <p:nvGrpSpPr>
            <p:cNvPr id="76" name="Group 992">
              <a:extLst>
                <a:ext uri="{FF2B5EF4-FFF2-40B4-BE49-F238E27FC236}">
                  <a16:creationId xmlns:a16="http://schemas.microsoft.com/office/drawing/2014/main" xmlns="" id="{0E106A7C-0724-426C-91CD-73E8D52D337E}"/>
                </a:ext>
              </a:extLst>
            </p:cNvPr>
            <p:cNvGrpSpPr/>
            <p:nvPr/>
          </p:nvGrpSpPr>
          <p:grpSpPr>
            <a:xfrm>
              <a:off x="120887" y="-1"/>
              <a:ext cx="812194" cy="768988"/>
              <a:chOff x="0" y="0"/>
              <a:chExt cx="812192" cy="768986"/>
            </a:xfrm>
          </p:grpSpPr>
          <p:sp>
            <p:nvSpPr>
              <p:cNvPr id="78" name="Shape 988">
                <a:extLst>
                  <a:ext uri="{FF2B5EF4-FFF2-40B4-BE49-F238E27FC236}">
                    <a16:creationId xmlns:a16="http://schemas.microsoft.com/office/drawing/2014/main" xmlns="" id="{95F248C8-8882-41F5-B820-B0B3B25A5B0A}"/>
                  </a:ext>
                </a:extLst>
              </p:cNvPr>
              <p:cNvSpPr/>
              <p:nvPr/>
            </p:nvSpPr>
            <p:spPr>
              <a:xfrm rot="7488645">
                <a:off x="282960" y="208051"/>
                <a:ext cx="339734" cy="536606"/>
              </a:xfrm>
              <a:custGeom>
                <a:avLst/>
                <a:gdLst/>
                <a:ahLst/>
                <a:cxnLst>
                  <a:cxn ang="0">
                    <a:pos x="wd2" y="hd2"/>
                  </a:cxn>
                  <a:cxn ang="5400000">
                    <a:pos x="wd2" y="hd2"/>
                  </a:cxn>
                  <a:cxn ang="10800000">
                    <a:pos x="wd2" y="hd2"/>
                  </a:cxn>
                  <a:cxn ang="16200000">
                    <a:pos x="wd2" y="hd2"/>
                  </a:cxn>
                </a:cxnLst>
                <a:rect l="0" t="0" r="r" b="b"/>
                <a:pathLst>
                  <a:path w="21600" h="21600" extrusionOk="0">
                    <a:moveTo>
                      <a:pt x="8233" y="2839"/>
                    </a:moveTo>
                    <a:lnTo>
                      <a:pt x="8528" y="2874"/>
                    </a:lnTo>
                    <a:lnTo>
                      <a:pt x="8911" y="2920"/>
                    </a:lnTo>
                    <a:lnTo>
                      <a:pt x="9310" y="3002"/>
                    </a:lnTo>
                    <a:lnTo>
                      <a:pt x="9590" y="3061"/>
                    </a:lnTo>
                    <a:lnTo>
                      <a:pt x="9915" y="3119"/>
                    </a:lnTo>
                    <a:lnTo>
                      <a:pt x="10225" y="3201"/>
                    </a:lnTo>
                    <a:lnTo>
                      <a:pt x="10564" y="3283"/>
                    </a:lnTo>
                    <a:lnTo>
                      <a:pt x="10859" y="3341"/>
                    </a:lnTo>
                    <a:lnTo>
                      <a:pt x="11198" y="3446"/>
                    </a:lnTo>
                    <a:lnTo>
                      <a:pt x="11597" y="3575"/>
                    </a:lnTo>
                    <a:lnTo>
                      <a:pt x="11936" y="3680"/>
                    </a:lnTo>
                    <a:lnTo>
                      <a:pt x="12261" y="3797"/>
                    </a:lnTo>
                    <a:lnTo>
                      <a:pt x="12644" y="3937"/>
                    </a:lnTo>
                    <a:lnTo>
                      <a:pt x="13013" y="4077"/>
                    </a:lnTo>
                    <a:lnTo>
                      <a:pt x="13338" y="4206"/>
                    </a:lnTo>
                    <a:lnTo>
                      <a:pt x="13648" y="4357"/>
                    </a:lnTo>
                    <a:lnTo>
                      <a:pt x="13928" y="4498"/>
                    </a:lnTo>
                    <a:lnTo>
                      <a:pt x="14208" y="4649"/>
                    </a:lnTo>
                    <a:lnTo>
                      <a:pt x="14518" y="4790"/>
                    </a:lnTo>
                    <a:lnTo>
                      <a:pt x="14857" y="4988"/>
                    </a:lnTo>
                    <a:lnTo>
                      <a:pt x="15182" y="5175"/>
                    </a:lnTo>
                    <a:lnTo>
                      <a:pt x="15477" y="5362"/>
                    </a:lnTo>
                    <a:lnTo>
                      <a:pt x="15743" y="5514"/>
                    </a:lnTo>
                    <a:lnTo>
                      <a:pt x="16200" y="5818"/>
                    </a:lnTo>
                    <a:lnTo>
                      <a:pt x="16657" y="6156"/>
                    </a:lnTo>
                    <a:lnTo>
                      <a:pt x="17011" y="6413"/>
                    </a:lnTo>
                    <a:lnTo>
                      <a:pt x="17439" y="6799"/>
                    </a:lnTo>
                    <a:lnTo>
                      <a:pt x="17734" y="7068"/>
                    </a:lnTo>
                    <a:lnTo>
                      <a:pt x="18059" y="7383"/>
                    </a:lnTo>
                    <a:lnTo>
                      <a:pt x="18428" y="7733"/>
                    </a:lnTo>
                    <a:lnTo>
                      <a:pt x="18723" y="8072"/>
                    </a:lnTo>
                    <a:lnTo>
                      <a:pt x="19018" y="8458"/>
                    </a:lnTo>
                    <a:lnTo>
                      <a:pt x="19328" y="8820"/>
                    </a:lnTo>
                    <a:lnTo>
                      <a:pt x="19593" y="9217"/>
                    </a:lnTo>
                    <a:lnTo>
                      <a:pt x="19859" y="9556"/>
                    </a:lnTo>
                    <a:lnTo>
                      <a:pt x="20331" y="10374"/>
                    </a:lnTo>
                    <a:lnTo>
                      <a:pt x="20523" y="10794"/>
                    </a:lnTo>
                    <a:lnTo>
                      <a:pt x="20730" y="11250"/>
                    </a:lnTo>
                    <a:lnTo>
                      <a:pt x="20966" y="11810"/>
                    </a:lnTo>
                    <a:lnTo>
                      <a:pt x="21143" y="12336"/>
                    </a:lnTo>
                    <a:lnTo>
                      <a:pt x="21305" y="12874"/>
                    </a:lnTo>
                    <a:lnTo>
                      <a:pt x="21379" y="13399"/>
                    </a:lnTo>
                    <a:lnTo>
                      <a:pt x="21497" y="14007"/>
                    </a:lnTo>
                    <a:lnTo>
                      <a:pt x="21585" y="14778"/>
                    </a:lnTo>
                    <a:lnTo>
                      <a:pt x="21600" y="15373"/>
                    </a:lnTo>
                    <a:lnTo>
                      <a:pt x="21585" y="15958"/>
                    </a:lnTo>
                    <a:lnTo>
                      <a:pt x="21511" y="16507"/>
                    </a:lnTo>
                    <a:lnTo>
                      <a:pt x="21438" y="17032"/>
                    </a:lnTo>
                    <a:lnTo>
                      <a:pt x="21349" y="17581"/>
                    </a:lnTo>
                    <a:lnTo>
                      <a:pt x="21202" y="18142"/>
                    </a:lnTo>
                    <a:lnTo>
                      <a:pt x="21010" y="18738"/>
                    </a:lnTo>
                    <a:lnTo>
                      <a:pt x="20759" y="19369"/>
                    </a:lnTo>
                    <a:lnTo>
                      <a:pt x="20508" y="19941"/>
                    </a:lnTo>
                    <a:lnTo>
                      <a:pt x="20228" y="20502"/>
                    </a:lnTo>
                    <a:lnTo>
                      <a:pt x="19815" y="21051"/>
                    </a:lnTo>
                    <a:lnTo>
                      <a:pt x="19416" y="21600"/>
                    </a:lnTo>
                    <a:lnTo>
                      <a:pt x="13057" y="18680"/>
                    </a:lnTo>
                    <a:lnTo>
                      <a:pt x="13397" y="18130"/>
                    </a:lnTo>
                    <a:lnTo>
                      <a:pt x="13633" y="17710"/>
                    </a:lnTo>
                    <a:lnTo>
                      <a:pt x="13795" y="17254"/>
                    </a:lnTo>
                    <a:lnTo>
                      <a:pt x="13943" y="16810"/>
                    </a:lnTo>
                    <a:lnTo>
                      <a:pt x="14046" y="16402"/>
                    </a:lnTo>
                    <a:lnTo>
                      <a:pt x="14075" y="15993"/>
                    </a:lnTo>
                    <a:lnTo>
                      <a:pt x="14120" y="15607"/>
                    </a:lnTo>
                    <a:lnTo>
                      <a:pt x="14120" y="15187"/>
                    </a:lnTo>
                    <a:lnTo>
                      <a:pt x="14090" y="14708"/>
                    </a:lnTo>
                    <a:lnTo>
                      <a:pt x="14002" y="14229"/>
                    </a:lnTo>
                    <a:lnTo>
                      <a:pt x="13898" y="13715"/>
                    </a:lnTo>
                    <a:lnTo>
                      <a:pt x="13751" y="13294"/>
                    </a:lnTo>
                    <a:lnTo>
                      <a:pt x="13515" y="12815"/>
                    </a:lnTo>
                    <a:lnTo>
                      <a:pt x="13308" y="12418"/>
                    </a:lnTo>
                    <a:lnTo>
                      <a:pt x="13043" y="12021"/>
                    </a:lnTo>
                    <a:lnTo>
                      <a:pt x="12807" y="11717"/>
                    </a:lnTo>
                    <a:lnTo>
                      <a:pt x="12585" y="11472"/>
                    </a:lnTo>
                    <a:lnTo>
                      <a:pt x="12349" y="11226"/>
                    </a:lnTo>
                    <a:lnTo>
                      <a:pt x="12084" y="10981"/>
                    </a:lnTo>
                    <a:lnTo>
                      <a:pt x="11789" y="10712"/>
                    </a:lnTo>
                    <a:lnTo>
                      <a:pt x="11552" y="10537"/>
                    </a:lnTo>
                    <a:lnTo>
                      <a:pt x="11272" y="10315"/>
                    </a:lnTo>
                    <a:lnTo>
                      <a:pt x="10992" y="10117"/>
                    </a:lnTo>
                    <a:lnTo>
                      <a:pt x="10652" y="9918"/>
                    </a:lnTo>
                    <a:lnTo>
                      <a:pt x="10269" y="9719"/>
                    </a:lnTo>
                    <a:lnTo>
                      <a:pt x="9930" y="9544"/>
                    </a:lnTo>
                    <a:lnTo>
                      <a:pt x="9664" y="9416"/>
                    </a:lnTo>
                    <a:lnTo>
                      <a:pt x="9251" y="9229"/>
                    </a:lnTo>
                    <a:lnTo>
                      <a:pt x="8882" y="9124"/>
                    </a:lnTo>
                    <a:lnTo>
                      <a:pt x="8572" y="9030"/>
                    </a:lnTo>
                    <a:lnTo>
                      <a:pt x="8248" y="8937"/>
                    </a:lnTo>
                    <a:lnTo>
                      <a:pt x="7746" y="8843"/>
                    </a:lnTo>
                    <a:lnTo>
                      <a:pt x="7289" y="8785"/>
                    </a:lnTo>
                    <a:lnTo>
                      <a:pt x="6816" y="8738"/>
                    </a:lnTo>
                    <a:lnTo>
                      <a:pt x="6344" y="8715"/>
                    </a:lnTo>
                    <a:lnTo>
                      <a:pt x="6079" y="8703"/>
                    </a:lnTo>
                    <a:lnTo>
                      <a:pt x="6079" y="11857"/>
                    </a:lnTo>
                    <a:lnTo>
                      <a:pt x="0" y="6005"/>
                    </a:lnTo>
                    <a:lnTo>
                      <a:pt x="6064" y="0"/>
                    </a:lnTo>
                    <a:lnTo>
                      <a:pt x="6064" y="2699"/>
                    </a:lnTo>
                    <a:lnTo>
                      <a:pt x="6389" y="2710"/>
                    </a:lnTo>
                    <a:lnTo>
                      <a:pt x="6861" y="2734"/>
                    </a:lnTo>
                    <a:lnTo>
                      <a:pt x="7362" y="2757"/>
                    </a:lnTo>
                    <a:lnTo>
                      <a:pt x="7834" y="2792"/>
                    </a:lnTo>
                    <a:lnTo>
                      <a:pt x="8233" y="2839"/>
                    </a:lnTo>
                    <a:close/>
                  </a:path>
                </a:pathLst>
              </a:custGeom>
              <a:solidFill>
                <a:srgbClr val="FF0000"/>
              </a:solidFill>
              <a:ln w="12700" cap="flat">
                <a:noFill/>
                <a:miter lim="400000"/>
              </a:ln>
              <a:effectLst/>
            </p:spPr>
            <p:txBody>
              <a:bodyPr wrap="square" lIns="45719" tIns="45719" rIns="45719" bIns="45719" numCol="1" anchor="t">
                <a:noAutofit/>
              </a:bodyPr>
              <a:lstStyle/>
              <a:p>
                <a:endParaRPr/>
              </a:p>
            </p:txBody>
          </p:sp>
          <p:sp>
            <p:nvSpPr>
              <p:cNvPr id="79" name="Shape 989">
                <a:extLst>
                  <a:ext uri="{FF2B5EF4-FFF2-40B4-BE49-F238E27FC236}">
                    <a16:creationId xmlns:a16="http://schemas.microsoft.com/office/drawing/2014/main" xmlns="" id="{F4BB30F0-D7C0-456B-B46B-A4171B808DD2}"/>
                  </a:ext>
                </a:extLst>
              </p:cNvPr>
              <p:cNvSpPr/>
              <p:nvPr/>
            </p:nvSpPr>
            <p:spPr>
              <a:xfrm rot="7488645">
                <a:off x="25851" y="133865"/>
                <a:ext cx="449886" cy="298115"/>
              </a:xfrm>
              <a:custGeom>
                <a:avLst/>
                <a:gdLst/>
                <a:ahLst/>
                <a:cxnLst>
                  <a:cxn ang="0">
                    <a:pos x="wd2" y="hd2"/>
                  </a:cxn>
                  <a:cxn ang="5400000">
                    <a:pos x="wd2" y="hd2"/>
                  </a:cxn>
                  <a:cxn ang="10800000">
                    <a:pos x="wd2" y="hd2"/>
                  </a:cxn>
                  <a:cxn ang="16200000">
                    <a:pos x="wd2" y="hd2"/>
                  </a:cxn>
                </a:cxnLst>
                <a:rect l="0" t="0" r="r" b="b"/>
                <a:pathLst>
                  <a:path w="21600" h="21600" extrusionOk="0">
                    <a:moveTo>
                      <a:pt x="10856" y="21327"/>
                    </a:moveTo>
                    <a:lnTo>
                      <a:pt x="11078" y="21264"/>
                    </a:lnTo>
                    <a:lnTo>
                      <a:pt x="11378" y="21159"/>
                    </a:lnTo>
                    <a:lnTo>
                      <a:pt x="11668" y="21054"/>
                    </a:lnTo>
                    <a:lnTo>
                      <a:pt x="11879" y="20949"/>
                    </a:lnTo>
                    <a:lnTo>
                      <a:pt x="12135" y="20844"/>
                    </a:lnTo>
                    <a:lnTo>
                      <a:pt x="12379" y="20696"/>
                    </a:lnTo>
                    <a:lnTo>
                      <a:pt x="12624" y="20570"/>
                    </a:lnTo>
                    <a:lnTo>
                      <a:pt x="12847" y="20444"/>
                    </a:lnTo>
                    <a:lnTo>
                      <a:pt x="13091" y="20255"/>
                    </a:lnTo>
                    <a:lnTo>
                      <a:pt x="13403" y="20045"/>
                    </a:lnTo>
                    <a:lnTo>
                      <a:pt x="13670" y="19835"/>
                    </a:lnTo>
                    <a:lnTo>
                      <a:pt x="13914" y="19625"/>
                    </a:lnTo>
                    <a:lnTo>
                      <a:pt x="14204" y="19373"/>
                    </a:lnTo>
                    <a:lnTo>
                      <a:pt x="14715" y="18889"/>
                    </a:lnTo>
                    <a:lnTo>
                      <a:pt x="14938" y="18595"/>
                    </a:lnTo>
                    <a:lnTo>
                      <a:pt x="15149" y="18364"/>
                    </a:lnTo>
                    <a:lnTo>
                      <a:pt x="15360" y="18091"/>
                    </a:lnTo>
                    <a:lnTo>
                      <a:pt x="15594" y="17818"/>
                    </a:lnTo>
                    <a:lnTo>
                      <a:pt x="15861" y="17503"/>
                    </a:lnTo>
                    <a:lnTo>
                      <a:pt x="16094" y="17167"/>
                    </a:lnTo>
                    <a:lnTo>
                      <a:pt x="16317" y="16851"/>
                    </a:lnTo>
                    <a:lnTo>
                      <a:pt x="16517" y="16557"/>
                    </a:lnTo>
                    <a:lnTo>
                      <a:pt x="16862" y="16032"/>
                    </a:lnTo>
                    <a:lnTo>
                      <a:pt x="17173" y="15528"/>
                    </a:lnTo>
                    <a:lnTo>
                      <a:pt x="17474" y="14939"/>
                    </a:lnTo>
                    <a:lnTo>
                      <a:pt x="17796" y="14246"/>
                    </a:lnTo>
                    <a:lnTo>
                      <a:pt x="18019" y="13763"/>
                    </a:lnTo>
                    <a:lnTo>
                      <a:pt x="18274" y="13195"/>
                    </a:lnTo>
                    <a:lnTo>
                      <a:pt x="18541" y="12586"/>
                    </a:lnTo>
                    <a:lnTo>
                      <a:pt x="18775" y="11977"/>
                    </a:lnTo>
                    <a:lnTo>
                      <a:pt x="18997" y="11325"/>
                    </a:lnTo>
                    <a:lnTo>
                      <a:pt x="19275" y="10569"/>
                    </a:lnTo>
                    <a:lnTo>
                      <a:pt x="21600" y="13153"/>
                    </a:lnTo>
                    <a:lnTo>
                      <a:pt x="19320" y="0"/>
                    </a:lnTo>
                    <a:lnTo>
                      <a:pt x="11935" y="2500"/>
                    </a:lnTo>
                    <a:lnTo>
                      <a:pt x="14426" y="5190"/>
                    </a:lnTo>
                    <a:lnTo>
                      <a:pt x="14215" y="5736"/>
                    </a:lnTo>
                    <a:lnTo>
                      <a:pt x="13992" y="6240"/>
                    </a:lnTo>
                    <a:lnTo>
                      <a:pt x="13547" y="7207"/>
                    </a:lnTo>
                    <a:lnTo>
                      <a:pt x="13358" y="7564"/>
                    </a:lnTo>
                    <a:lnTo>
                      <a:pt x="13158" y="7963"/>
                    </a:lnTo>
                    <a:lnTo>
                      <a:pt x="12936" y="8279"/>
                    </a:lnTo>
                    <a:lnTo>
                      <a:pt x="12691" y="8636"/>
                    </a:lnTo>
                    <a:lnTo>
                      <a:pt x="12391" y="9014"/>
                    </a:lnTo>
                    <a:lnTo>
                      <a:pt x="12146" y="9308"/>
                    </a:lnTo>
                    <a:lnTo>
                      <a:pt x="11935" y="9560"/>
                    </a:lnTo>
                    <a:lnTo>
                      <a:pt x="11623" y="9875"/>
                    </a:lnTo>
                    <a:lnTo>
                      <a:pt x="11356" y="10086"/>
                    </a:lnTo>
                    <a:lnTo>
                      <a:pt x="11111" y="10233"/>
                    </a:lnTo>
                    <a:lnTo>
                      <a:pt x="10867" y="10401"/>
                    </a:lnTo>
                    <a:lnTo>
                      <a:pt x="10511" y="10590"/>
                    </a:lnTo>
                    <a:lnTo>
                      <a:pt x="10155" y="10674"/>
                    </a:lnTo>
                    <a:lnTo>
                      <a:pt x="9788" y="10758"/>
                    </a:lnTo>
                    <a:lnTo>
                      <a:pt x="9254" y="10800"/>
                    </a:lnTo>
                    <a:lnTo>
                      <a:pt x="8564" y="10821"/>
                    </a:lnTo>
                    <a:lnTo>
                      <a:pt x="8030" y="10674"/>
                    </a:lnTo>
                    <a:lnTo>
                      <a:pt x="7552" y="10464"/>
                    </a:lnTo>
                    <a:lnTo>
                      <a:pt x="6996" y="10170"/>
                    </a:lnTo>
                    <a:lnTo>
                      <a:pt x="6496" y="9770"/>
                    </a:lnTo>
                    <a:lnTo>
                      <a:pt x="6006" y="9287"/>
                    </a:lnTo>
                    <a:lnTo>
                      <a:pt x="5561" y="8762"/>
                    </a:lnTo>
                    <a:lnTo>
                      <a:pt x="5127" y="8026"/>
                    </a:lnTo>
                    <a:lnTo>
                      <a:pt x="0" y="13637"/>
                    </a:lnTo>
                    <a:lnTo>
                      <a:pt x="211" y="14120"/>
                    </a:lnTo>
                    <a:lnTo>
                      <a:pt x="512" y="14645"/>
                    </a:lnTo>
                    <a:lnTo>
                      <a:pt x="756" y="15128"/>
                    </a:lnTo>
                    <a:lnTo>
                      <a:pt x="1246" y="16011"/>
                    </a:lnTo>
                    <a:lnTo>
                      <a:pt x="1546" y="16494"/>
                    </a:lnTo>
                    <a:lnTo>
                      <a:pt x="1824" y="16893"/>
                    </a:lnTo>
                    <a:lnTo>
                      <a:pt x="2091" y="17272"/>
                    </a:lnTo>
                    <a:lnTo>
                      <a:pt x="2402" y="17650"/>
                    </a:lnTo>
                    <a:lnTo>
                      <a:pt x="2703" y="18049"/>
                    </a:lnTo>
                    <a:lnTo>
                      <a:pt x="3003" y="18406"/>
                    </a:lnTo>
                    <a:lnTo>
                      <a:pt x="3581" y="19037"/>
                    </a:lnTo>
                    <a:lnTo>
                      <a:pt x="3848" y="19289"/>
                    </a:lnTo>
                    <a:lnTo>
                      <a:pt x="4215" y="19625"/>
                    </a:lnTo>
                    <a:lnTo>
                      <a:pt x="4571" y="19898"/>
                    </a:lnTo>
                    <a:lnTo>
                      <a:pt x="4961" y="20171"/>
                    </a:lnTo>
                    <a:lnTo>
                      <a:pt x="5261" y="20381"/>
                    </a:lnTo>
                    <a:lnTo>
                      <a:pt x="5550" y="20612"/>
                    </a:lnTo>
                    <a:lnTo>
                      <a:pt x="5884" y="20781"/>
                    </a:lnTo>
                    <a:lnTo>
                      <a:pt x="6206" y="20949"/>
                    </a:lnTo>
                    <a:lnTo>
                      <a:pt x="6518" y="21096"/>
                    </a:lnTo>
                    <a:lnTo>
                      <a:pt x="6896" y="21243"/>
                    </a:lnTo>
                    <a:lnTo>
                      <a:pt x="7263" y="21348"/>
                    </a:lnTo>
                    <a:lnTo>
                      <a:pt x="7652" y="21453"/>
                    </a:lnTo>
                    <a:lnTo>
                      <a:pt x="8042" y="21516"/>
                    </a:lnTo>
                    <a:lnTo>
                      <a:pt x="8342" y="21537"/>
                    </a:lnTo>
                    <a:lnTo>
                      <a:pt x="8753" y="21600"/>
                    </a:lnTo>
                    <a:lnTo>
                      <a:pt x="9165" y="21600"/>
                    </a:lnTo>
                    <a:lnTo>
                      <a:pt x="9476" y="21558"/>
                    </a:lnTo>
                    <a:lnTo>
                      <a:pt x="9832" y="21537"/>
                    </a:lnTo>
                    <a:lnTo>
                      <a:pt x="10211" y="21495"/>
                    </a:lnTo>
                    <a:lnTo>
                      <a:pt x="10555" y="21411"/>
                    </a:lnTo>
                    <a:lnTo>
                      <a:pt x="10856" y="21327"/>
                    </a:lnTo>
                    <a:close/>
                  </a:path>
                </a:pathLst>
              </a:custGeom>
              <a:solidFill>
                <a:srgbClr val="0000FF"/>
              </a:solidFill>
              <a:ln w="12700" cap="flat">
                <a:noFill/>
                <a:miter lim="400000"/>
              </a:ln>
              <a:effectLst/>
            </p:spPr>
            <p:txBody>
              <a:bodyPr wrap="square" lIns="45719" tIns="45719" rIns="45719" bIns="45719" numCol="1" anchor="t">
                <a:noAutofit/>
              </a:bodyPr>
              <a:lstStyle/>
              <a:p>
                <a:endParaRPr/>
              </a:p>
            </p:txBody>
          </p:sp>
          <p:sp>
            <p:nvSpPr>
              <p:cNvPr id="80" name="Shape 990">
                <a:extLst>
                  <a:ext uri="{FF2B5EF4-FFF2-40B4-BE49-F238E27FC236}">
                    <a16:creationId xmlns:a16="http://schemas.microsoft.com/office/drawing/2014/main" xmlns="" id="{F131937E-8DF1-4F3D-AF81-07910E989CA2}"/>
                  </a:ext>
                </a:extLst>
              </p:cNvPr>
              <p:cNvSpPr/>
              <p:nvPr/>
            </p:nvSpPr>
            <p:spPr>
              <a:xfrm rot="7488645">
                <a:off x="413689" y="-20742"/>
                <a:ext cx="228422" cy="53369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139" y="47"/>
                    </a:lnTo>
                    <a:lnTo>
                      <a:pt x="20679" y="83"/>
                    </a:lnTo>
                    <a:lnTo>
                      <a:pt x="20043" y="165"/>
                    </a:lnTo>
                    <a:lnTo>
                      <a:pt x="19583" y="212"/>
                    </a:lnTo>
                    <a:lnTo>
                      <a:pt x="19078" y="295"/>
                    </a:lnTo>
                    <a:lnTo>
                      <a:pt x="18618" y="366"/>
                    </a:lnTo>
                    <a:lnTo>
                      <a:pt x="18135" y="436"/>
                    </a:lnTo>
                    <a:lnTo>
                      <a:pt x="17675" y="519"/>
                    </a:lnTo>
                    <a:lnTo>
                      <a:pt x="17170" y="625"/>
                    </a:lnTo>
                    <a:lnTo>
                      <a:pt x="16600" y="743"/>
                    </a:lnTo>
                    <a:lnTo>
                      <a:pt x="15591" y="979"/>
                    </a:lnTo>
                    <a:lnTo>
                      <a:pt x="15065" y="1108"/>
                    </a:lnTo>
                    <a:lnTo>
                      <a:pt x="14517" y="1250"/>
                    </a:lnTo>
                    <a:lnTo>
                      <a:pt x="14035" y="1391"/>
                    </a:lnTo>
                    <a:lnTo>
                      <a:pt x="13574" y="1545"/>
                    </a:lnTo>
                    <a:lnTo>
                      <a:pt x="13157" y="1674"/>
                    </a:lnTo>
                    <a:lnTo>
                      <a:pt x="12741" y="1839"/>
                    </a:lnTo>
                    <a:lnTo>
                      <a:pt x="12280" y="1981"/>
                    </a:lnTo>
                    <a:lnTo>
                      <a:pt x="11754" y="2169"/>
                    </a:lnTo>
                    <a:lnTo>
                      <a:pt x="11293" y="2358"/>
                    </a:lnTo>
                    <a:lnTo>
                      <a:pt x="10855" y="2547"/>
                    </a:lnTo>
                    <a:lnTo>
                      <a:pt x="10438" y="2712"/>
                    </a:lnTo>
                    <a:lnTo>
                      <a:pt x="9758" y="3007"/>
                    </a:lnTo>
                    <a:lnTo>
                      <a:pt x="9079" y="3360"/>
                    </a:lnTo>
                    <a:lnTo>
                      <a:pt x="8530" y="3631"/>
                    </a:lnTo>
                    <a:lnTo>
                      <a:pt x="7456" y="4292"/>
                    </a:lnTo>
                    <a:lnTo>
                      <a:pt x="6973" y="4610"/>
                    </a:lnTo>
                    <a:lnTo>
                      <a:pt x="6447" y="4964"/>
                    </a:lnTo>
                    <a:lnTo>
                      <a:pt x="6009" y="5294"/>
                    </a:lnTo>
                    <a:lnTo>
                      <a:pt x="5131" y="6048"/>
                    </a:lnTo>
                    <a:lnTo>
                      <a:pt x="4693" y="6438"/>
                    </a:lnTo>
                    <a:lnTo>
                      <a:pt x="4320" y="6779"/>
                    </a:lnTo>
                    <a:lnTo>
                      <a:pt x="3969" y="7204"/>
                    </a:lnTo>
                    <a:lnTo>
                      <a:pt x="3640" y="7617"/>
                    </a:lnTo>
                    <a:lnTo>
                      <a:pt x="3333" y="8041"/>
                    </a:lnTo>
                    <a:lnTo>
                      <a:pt x="3048" y="8501"/>
                    </a:lnTo>
                    <a:lnTo>
                      <a:pt x="2675" y="9067"/>
                    </a:lnTo>
                    <a:lnTo>
                      <a:pt x="2193" y="10128"/>
                    </a:lnTo>
                    <a:lnTo>
                      <a:pt x="2061" y="10659"/>
                    </a:lnTo>
                    <a:lnTo>
                      <a:pt x="1908" y="11283"/>
                    </a:lnTo>
                    <a:lnTo>
                      <a:pt x="1776" y="12050"/>
                    </a:lnTo>
                    <a:lnTo>
                      <a:pt x="1754" y="12651"/>
                    </a:lnTo>
                    <a:lnTo>
                      <a:pt x="1776" y="13252"/>
                    </a:lnTo>
                    <a:lnTo>
                      <a:pt x="1886" y="13818"/>
                    </a:lnTo>
                    <a:lnTo>
                      <a:pt x="1996" y="14337"/>
                    </a:lnTo>
                    <a:lnTo>
                      <a:pt x="2127" y="14891"/>
                    </a:lnTo>
                    <a:lnTo>
                      <a:pt x="2346" y="15469"/>
                    </a:lnTo>
                    <a:lnTo>
                      <a:pt x="2631" y="16070"/>
                    </a:lnTo>
                    <a:lnTo>
                      <a:pt x="3004" y="16695"/>
                    </a:lnTo>
                    <a:lnTo>
                      <a:pt x="3355" y="17273"/>
                    </a:lnTo>
                    <a:lnTo>
                      <a:pt x="3772" y="17839"/>
                    </a:lnTo>
                    <a:lnTo>
                      <a:pt x="4276" y="18393"/>
                    </a:lnTo>
                    <a:lnTo>
                      <a:pt x="4846" y="18924"/>
                    </a:lnTo>
                    <a:lnTo>
                      <a:pt x="0" y="20409"/>
                    </a:lnTo>
                    <a:lnTo>
                      <a:pt x="14802" y="21600"/>
                    </a:lnTo>
                    <a:lnTo>
                      <a:pt x="20262" y="14231"/>
                    </a:lnTo>
                    <a:lnTo>
                      <a:pt x="14561" y="15882"/>
                    </a:lnTo>
                    <a:lnTo>
                      <a:pt x="14013" y="15410"/>
                    </a:lnTo>
                    <a:lnTo>
                      <a:pt x="13662" y="14986"/>
                    </a:lnTo>
                    <a:lnTo>
                      <a:pt x="13355" y="14549"/>
                    </a:lnTo>
                    <a:lnTo>
                      <a:pt x="13135" y="14113"/>
                    </a:lnTo>
                    <a:lnTo>
                      <a:pt x="12982" y="13700"/>
                    </a:lnTo>
                    <a:lnTo>
                      <a:pt x="12938" y="13288"/>
                    </a:lnTo>
                    <a:lnTo>
                      <a:pt x="12850" y="12875"/>
                    </a:lnTo>
                    <a:lnTo>
                      <a:pt x="12850" y="12474"/>
                    </a:lnTo>
                    <a:lnTo>
                      <a:pt x="12916" y="11979"/>
                    </a:lnTo>
                    <a:lnTo>
                      <a:pt x="13004" y="11507"/>
                    </a:lnTo>
                    <a:lnTo>
                      <a:pt x="13201" y="10977"/>
                    </a:lnTo>
                    <a:lnTo>
                      <a:pt x="13421" y="10552"/>
                    </a:lnTo>
                    <a:lnTo>
                      <a:pt x="13771" y="10081"/>
                    </a:lnTo>
                    <a:lnTo>
                      <a:pt x="14056" y="9668"/>
                    </a:lnTo>
                    <a:lnTo>
                      <a:pt x="14473" y="9279"/>
                    </a:lnTo>
                    <a:lnTo>
                      <a:pt x="14802" y="8972"/>
                    </a:lnTo>
                    <a:lnTo>
                      <a:pt x="15504" y="8477"/>
                    </a:lnTo>
                    <a:lnTo>
                      <a:pt x="15877" y="8218"/>
                    </a:lnTo>
                    <a:lnTo>
                      <a:pt x="16293" y="7959"/>
                    </a:lnTo>
                    <a:lnTo>
                      <a:pt x="16666" y="7770"/>
                    </a:lnTo>
                    <a:lnTo>
                      <a:pt x="17083" y="7534"/>
                    </a:lnTo>
                    <a:lnTo>
                      <a:pt x="17499" y="7345"/>
                    </a:lnTo>
                    <a:lnTo>
                      <a:pt x="17982" y="7157"/>
                    </a:lnTo>
                    <a:lnTo>
                      <a:pt x="18574" y="6945"/>
                    </a:lnTo>
                    <a:lnTo>
                      <a:pt x="19056" y="6768"/>
                    </a:lnTo>
                    <a:lnTo>
                      <a:pt x="19473" y="6638"/>
                    </a:lnTo>
                    <a:lnTo>
                      <a:pt x="20087" y="6449"/>
                    </a:lnTo>
                    <a:lnTo>
                      <a:pt x="20679" y="6320"/>
                    </a:lnTo>
                    <a:lnTo>
                      <a:pt x="21600" y="6178"/>
                    </a:lnTo>
                    <a:lnTo>
                      <a:pt x="21600" y="0"/>
                    </a:lnTo>
                    <a:close/>
                  </a:path>
                </a:pathLst>
              </a:custGeom>
              <a:solidFill>
                <a:srgbClr val="008000"/>
              </a:solidFill>
              <a:ln w="12700" cap="flat">
                <a:noFill/>
                <a:miter lim="400000"/>
              </a:ln>
              <a:effectLst/>
            </p:spPr>
            <p:txBody>
              <a:bodyPr wrap="square" lIns="45719" tIns="45719" rIns="45719" bIns="45719" numCol="1" anchor="t">
                <a:noAutofit/>
              </a:bodyPr>
              <a:lstStyle/>
              <a:p>
                <a:endParaRPr/>
              </a:p>
            </p:txBody>
          </p:sp>
          <p:sp>
            <p:nvSpPr>
              <p:cNvPr id="81" name="Shape 991">
                <a:extLst>
                  <a:ext uri="{FF2B5EF4-FFF2-40B4-BE49-F238E27FC236}">
                    <a16:creationId xmlns:a16="http://schemas.microsoft.com/office/drawing/2014/main" xmlns="" id="{4EE28B38-05EA-41B1-A1F8-4EB455AF0F2A}"/>
                  </a:ext>
                </a:extLst>
              </p:cNvPr>
              <p:cNvSpPr/>
              <p:nvPr/>
            </p:nvSpPr>
            <p:spPr>
              <a:xfrm rot="7488645">
                <a:off x="305645" y="251454"/>
                <a:ext cx="339734" cy="481346"/>
              </a:xfrm>
              <a:custGeom>
                <a:avLst/>
                <a:gdLst/>
                <a:ahLst/>
                <a:cxnLst>
                  <a:cxn ang="0">
                    <a:pos x="wd2" y="hd2"/>
                  </a:cxn>
                  <a:cxn ang="5400000">
                    <a:pos x="wd2" y="hd2"/>
                  </a:cxn>
                  <a:cxn ang="10800000">
                    <a:pos x="wd2" y="hd2"/>
                  </a:cxn>
                  <a:cxn ang="16200000">
                    <a:pos x="wd2" y="hd2"/>
                  </a:cxn>
                </a:cxnLst>
                <a:rect l="0" t="0" r="r" b="b"/>
                <a:pathLst>
                  <a:path w="21600" h="21600" extrusionOk="0">
                    <a:moveTo>
                      <a:pt x="8233" y="3166"/>
                    </a:moveTo>
                    <a:lnTo>
                      <a:pt x="8528" y="3205"/>
                    </a:lnTo>
                    <a:lnTo>
                      <a:pt x="8911" y="3257"/>
                    </a:lnTo>
                    <a:lnTo>
                      <a:pt x="9310" y="3348"/>
                    </a:lnTo>
                    <a:lnTo>
                      <a:pt x="9590" y="3413"/>
                    </a:lnTo>
                    <a:lnTo>
                      <a:pt x="9915" y="3478"/>
                    </a:lnTo>
                    <a:lnTo>
                      <a:pt x="10225" y="3570"/>
                    </a:lnTo>
                    <a:lnTo>
                      <a:pt x="10564" y="3661"/>
                    </a:lnTo>
                    <a:lnTo>
                      <a:pt x="10859" y="3726"/>
                    </a:lnTo>
                    <a:lnTo>
                      <a:pt x="11198" y="3843"/>
                    </a:lnTo>
                    <a:lnTo>
                      <a:pt x="11597" y="3986"/>
                    </a:lnTo>
                    <a:lnTo>
                      <a:pt x="11936" y="4104"/>
                    </a:lnTo>
                    <a:lnTo>
                      <a:pt x="12261" y="4234"/>
                    </a:lnTo>
                    <a:lnTo>
                      <a:pt x="12644" y="4390"/>
                    </a:lnTo>
                    <a:lnTo>
                      <a:pt x="13013" y="4547"/>
                    </a:lnTo>
                    <a:lnTo>
                      <a:pt x="13338" y="4690"/>
                    </a:lnTo>
                    <a:lnTo>
                      <a:pt x="13648" y="4859"/>
                    </a:lnTo>
                    <a:lnTo>
                      <a:pt x="13928" y="5016"/>
                    </a:lnTo>
                    <a:lnTo>
                      <a:pt x="14208" y="5185"/>
                    </a:lnTo>
                    <a:lnTo>
                      <a:pt x="14518" y="5341"/>
                    </a:lnTo>
                    <a:lnTo>
                      <a:pt x="14857" y="5550"/>
                    </a:lnTo>
                    <a:lnTo>
                      <a:pt x="15182" y="5758"/>
                    </a:lnTo>
                    <a:lnTo>
                      <a:pt x="15477" y="5954"/>
                    </a:lnTo>
                    <a:lnTo>
                      <a:pt x="15743" y="6149"/>
                    </a:lnTo>
                    <a:lnTo>
                      <a:pt x="16200" y="6488"/>
                    </a:lnTo>
                    <a:lnTo>
                      <a:pt x="16657" y="6866"/>
                    </a:lnTo>
                    <a:lnTo>
                      <a:pt x="17011" y="7152"/>
                    </a:lnTo>
                    <a:lnTo>
                      <a:pt x="17439" y="7582"/>
                    </a:lnTo>
                    <a:lnTo>
                      <a:pt x="17734" y="7882"/>
                    </a:lnTo>
                    <a:lnTo>
                      <a:pt x="18059" y="8234"/>
                    </a:lnTo>
                    <a:lnTo>
                      <a:pt x="18428" y="8624"/>
                    </a:lnTo>
                    <a:lnTo>
                      <a:pt x="18723" y="9002"/>
                    </a:lnTo>
                    <a:lnTo>
                      <a:pt x="19018" y="9432"/>
                    </a:lnTo>
                    <a:lnTo>
                      <a:pt x="19328" y="9836"/>
                    </a:lnTo>
                    <a:lnTo>
                      <a:pt x="19593" y="10279"/>
                    </a:lnTo>
                    <a:lnTo>
                      <a:pt x="19859" y="10657"/>
                    </a:lnTo>
                    <a:lnTo>
                      <a:pt x="20331" y="11569"/>
                    </a:lnTo>
                    <a:lnTo>
                      <a:pt x="20523" y="12038"/>
                    </a:lnTo>
                    <a:lnTo>
                      <a:pt x="20730" y="12546"/>
                    </a:lnTo>
                    <a:lnTo>
                      <a:pt x="20966" y="13171"/>
                    </a:lnTo>
                    <a:lnTo>
                      <a:pt x="21143" y="13757"/>
                    </a:lnTo>
                    <a:lnTo>
                      <a:pt x="21305" y="14357"/>
                    </a:lnTo>
                    <a:lnTo>
                      <a:pt x="21379" y="14943"/>
                    </a:lnTo>
                    <a:lnTo>
                      <a:pt x="21497" y="15620"/>
                    </a:lnTo>
                    <a:lnTo>
                      <a:pt x="21585" y="16467"/>
                    </a:lnTo>
                    <a:lnTo>
                      <a:pt x="21600" y="17118"/>
                    </a:lnTo>
                    <a:lnTo>
                      <a:pt x="21585" y="17783"/>
                    </a:lnTo>
                    <a:lnTo>
                      <a:pt x="21511" y="18408"/>
                    </a:lnTo>
                    <a:lnTo>
                      <a:pt x="21438" y="18994"/>
                    </a:lnTo>
                    <a:lnTo>
                      <a:pt x="21349" y="19607"/>
                    </a:lnTo>
                    <a:lnTo>
                      <a:pt x="21202" y="20232"/>
                    </a:lnTo>
                    <a:lnTo>
                      <a:pt x="21010" y="20897"/>
                    </a:lnTo>
                    <a:lnTo>
                      <a:pt x="20759" y="21600"/>
                    </a:lnTo>
                    <a:lnTo>
                      <a:pt x="19343" y="17692"/>
                    </a:lnTo>
                    <a:lnTo>
                      <a:pt x="13957" y="18512"/>
                    </a:lnTo>
                    <a:lnTo>
                      <a:pt x="14075" y="17822"/>
                    </a:lnTo>
                    <a:lnTo>
                      <a:pt x="14120" y="17392"/>
                    </a:lnTo>
                    <a:lnTo>
                      <a:pt x="14120" y="16923"/>
                    </a:lnTo>
                    <a:lnTo>
                      <a:pt x="14090" y="16376"/>
                    </a:lnTo>
                    <a:lnTo>
                      <a:pt x="14002" y="15868"/>
                    </a:lnTo>
                    <a:lnTo>
                      <a:pt x="13898" y="15295"/>
                    </a:lnTo>
                    <a:lnTo>
                      <a:pt x="13751" y="14826"/>
                    </a:lnTo>
                    <a:lnTo>
                      <a:pt x="13515" y="14291"/>
                    </a:lnTo>
                    <a:lnTo>
                      <a:pt x="13308" y="13848"/>
                    </a:lnTo>
                    <a:lnTo>
                      <a:pt x="13043" y="13406"/>
                    </a:lnTo>
                    <a:lnTo>
                      <a:pt x="12807" y="13067"/>
                    </a:lnTo>
                    <a:lnTo>
                      <a:pt x="12585" y="12793"/>
                    </a:lnTo>
                    <a:lnTo>
                      <a:pt x="12349" y="12520"/>
                    </a:lnTo>
                    <a:lnTo>
                      <a:pt x="12084" y="12246"/>
                    </a:lnTo>
                    <a:lnTo>
                      <a:pt x="11789" y="11946"/>
                    </a:lnTo>
                    <a:lnTo>
                      <a:pt x="11552" y="11751"/>
                    </a:lnTo>
                    <a:lnTo>
                      <a:pt x="11272" y="11503"/>
                    </a:lnTo>
                    <a:lnTo>
                      <a:pt x="10992" y="11282"/>
                    </a:lnTo>
                    <a:lnTo>
                      <a:pt x="10652" y="11061"/>
                    </a:lnTo>
                    <a:lnTo>
                      <a:pt x="10269" y="10839"/>
                    </a:lnTo>
                    <a:lnTo>
                      <a:pt x="9930" y="10644"/>
                    </a:lnTo>
                    <a:lnTo>
                      <a:pt x="9664" y="10500"/>
                    </a:lnTo>
                    <a:lnTo>
                      <a:pt x="9251" y="10292"/>
                    </a:lnTo>
                    <a:lnTo>
                      <a:pt x="8882" y="10175"/>
                    </a:lnTo>
                    <a:lnTo>
                      <a:pt x="8572" y="10070"/>
                    </a:lnTo>
                    <a:lnTo>
                      <a:pt x="8248" y="9966"/>
                    </a:lnTo>
                    <a:lnTo>
                      <a:pt x="7746" y="9862"/>
                    </a:lnTo>
                    <a:lnTo>
                      <a:pt x="7289" y="9797"/>
                    </a:lnTo>
                    <a:lnTo>
                      <a:pt x="6816" y="9745"/>
                    </a:lnTo>
                    <a:lnTo>
                      <a:pt x="6344" y="9719"/>
                    </a:lnTo>
                    <a:lnTo>
                      <a:pt x="6079" y="9706"/>
                    </a:lnTo>
                    <a:lnTo>
                      <a:pt x="6079" y="13223"/>
                    </a:lnTo>
                    <a:lnTo>
                      <a:pt x="0" y="6696"/>
                    </a:lnTo>
                    <a:lnTo>
                      <a:pt x="6064" y="0"/>
                    </a:lnTo>
                    <a:lnTo>
                      <a:pt x="6064" y="3009"/>
                    </a:lnTo>
                    <a:lnTo>
                      <a:pt x="6389" y="3022"/>
                    </a:lnTo>
                    <a:lnTo>
                      <a:pt x="6861" y="3048"/>
                    </a:lnTo>
                    <a:lnTo>
                      <a:pt x="7362" y="3075"/>
                    </a:lnTo>
                    <a:lnTo>
                      <a:pt x="7834" y="3114"/>
                    </a:lnTo>
                    <a:lnTo>
                      <a:pt x="8233" y="3166"/>
                    </a:lnTo>
                    <a:close/>
                  </a:path>
                </a:pathLst>
              </a:custGeom>
              <a:solidFill>
                <a:srgbClr val="FF0000"/>
              </a:solidFill>
              <a:ln w="12700" cap="flat">
                <a:noFill/>
                <a:miter lim="400000"/>
              </a:ln>
              <a:effectLst/>
            </p:spPr>
            <p:txBody>
              <a:bodyPr wrap="square" lIns="45719" tIns="45719" rIns="45719" bIns="45719" numCol="1" anchor="t">
                <a:noAutofit/>
              </a:bodyPr>
              <a:lstStyle/>
              <a:p>
                <a:endParaRPr/>
              </a:p>
            </p:txBody>
          </p:sp>
        </p:grpSp>
        <p:pic>
          <p:nvPicPr>
            <p:cNvPr id="77" name="image.pdf">
              <a:extLst>
                <a:ext uri="{FF2B5EF4-FFF2-40B4-BE49-F238E27FC236}">
                  <a16:creationId xmlns:a16="http://schemas.microsoft.com/office/drawing/2014/main" xmlns="" id="{CD90E4E6-E510-4E88-A9C7-480ED5A64B2D}"/>
                </a:ext>
              </a:extLst>
            </p:cNvPr>
            <p:cNvPicPr>
              <a:picLocks noChangeAspect="1"/>
            </p:cNvPicPr>
            <p:nvPr/>
          </p:nvPicPr>
          <p:blipFill>
            <a:blip r:embed="rId4"/>
            <a:stretch>
              <a:fillRect/>
            </a:stretch>
          </p:blipFill>
          <p:spPr>
            <a:xfrm>
              <a:off x="0" y="30577"/>
              <a:ext cx="1160463" cy="709614"/>
            </a:xfrm>
            <a:prstGeom prst="rect">
              <a:avLst/>
            </a:prstGeom>
            <a:ln w="12700" cap="flat">
              <a:noFill/>
              <a:miter lim="400000"/>
            </a:ln>
            <a:effectLst/>
          </p:spPr>
        </p:pic>
      </p:grpSp>
      <p:pic>
        <p:nvPicPr>
          <p:cNvPr id="82" name="image.pdf">
            <a:extLst>
              <a:ext uri="{FF2B5EF4-FFF2-40B4-BE49-F238E27FC236}">
                <a16:creationId xmlns:a16="http://schemas.microsoft.com/office/drawing/2014/main" xmlns="" id="{A149DA55-AB4D-4940-BF8E-4CD2D9FF0AF6}"/>
              </a:ext>
            </a:extLst>
          </p:cNvPr>
          <p:cNvPicPr>
            <a:picLocks noChangeAspect="1"/>
          </p:cNvPicPr>
          <p:nvPr/>
        </p:nvPicPr>
        <p:blipFill>
          <a:blip r:embed="rId4"/>
          <a:stretch>
            <a:fillRect/>
          </a:stretch>
        </p:blipFill>
        <p:spPr>
          <a:xfrm>
            <a:off x="6004013" y="4693020"/>
            <a:ext cx="384175" cy="295275"/>
          </a:xfrm>
          <a:prstGeom prst="rect">
            <a:avLst/>
          </a:prstGeom>
          <a:ln w="12700">
            <a:miter lim="400000"/>
          </a:ln>
        </p:spPr>
      </p:pic>
      <p:pic>
        <p:nvPicPr>
          <p:cNvPr id="83" name="image.pdf">
            <a:extLst>
              <a:ext uri="{FF2B5EF4-FFF2-40B4-BE49-F238E27FC236}">
                <a16:creationId xmlns:a16="http://schemas.microsoft.com/office/drawing/2014/main" xmlns="" id="{6EA73D10-9C56-4514-99BD-D001C00E28BF}"/>
              </a:ext>
            </a:extLst>
          </p:cNvPr>
          <p:cNvPicPr>
            <a:picLocks noChangeAspect="1"/>
          </p:cNvPicPr>
          <p:nvPr/>
        </p:nvPicPr>
        <p:blipFill>
          <a:blip r:embed="rId4"/>
          <a:stretch>
            <a:fillRect/>
          </a:stretch>
        </p:blipFill>
        <p:spPr>
          <a:xfrm>
            <a:off x="6004013" y="4997820"/>
            <a:ext cx="384175" cy="295275"/>
          </a:xfrm>
          <a:prstGeom prst="rect">
            <a:avLst/>
          </a:prstGeom>
          <a:ln w="12700">
            <a:miter lim="400000"/>
          </a:ln>
        </p:spPr>
      </p:pic>
      <p:pic>
        <p:nvPicPr>
          <p:cNvPr id="84" name="image.pdf">
            <a:extLst>
              <a:ext uri="{FF2B5EF4-FFF2-40B4-BE49-F238E27FC236}">
                <a16:creationId xmlns:a16="http://schemas.microsoft.com/office/drawing/2014/main" xmlns="" id="{0DF87F43-A1CD-4D29-B028-5695C7E9083D}"/>
              </a:ext>
            </a:extLst>
          </p:cNvPr>
          <p:cNvPicPr>
            <a:picLocks noChangeAspect="1"/>
          </p:cNvPicPr>
          <p:nvPr/>
        </p:nvPicPr>
        <p:blipFill>
          <a:blip r:embed="rId4"/>
          <a:stretch>
            <a:fillRect/>
          </a:stretch>
        </p:blipFill>
        <p:spPr>
          <a:xfrm>
            <a:off x="6004013" y="5226420"/>
            <a:ext cx="384175" cy="295275"/>
          </a:xfrm>
          <a:prstGeom prst="rect">
            <a:avLst/>
          </a:prstGeom>
          <a:ln w="12700">
            <a:miter lim="400000"/>
          </a:ln>
        </p:spPr>
      </p:pic>
      <p:pic>
        <p:nvPicPr>
          <p:cNvPr id="85" name="image.pdf">
            <a:extLst>
              <a:ext uri="{FF2B5EF4-FFF2-40B4-BE49-F238E27FC236}">
                <a16:creationId xmlns:a16="http://schemas.microsoft.com/office/drawing/2014/main" xmlns="" id="{51C890A9-F120-49B8-9E2F-5041E34073B4}"/>
              </a:ext>
            </a:extLst>
          </p:cNvPr>
          <p:cNvPicPr>
            <a:picLocks noChangeAspect="1"/>
          </p:cNvPicPr>
          <p:nvPr/>
        </p:nvPicPr>
        <p:blipFill>
          <a:blip r:embed="rId4"/>
          <a:stretch>
            <a:fillRect/>
          </a:stretch>
        </p:blipFill>
        <p:spPr>
          <a:xfrm>
            <a:off x="6004013" y="5378820"/>
            <a:ext cx="384175" cy="295275"/>
          </a:xfrm>
          <a:prstGeom prst="rect">
            <a:avLst/>
          </a:prstGeom>
          <a:ln w="12700">
            <a:miter lim="400000"/>
          </a:ln>
        </p:spPr>
      </p:pic>
      <p:pic>
        <p:nvPicPr>
          <p:cNvPr id="86" name="image.pdf">
            <a:extLst>
              <a:ext uri="{FF2B5EF4-FFF2-40B4-BE49-F238E27FC236}">
                <a16:creationId xmlns:a16="http://schemas.microsoft.com/office/drawing/2014/main" xmlns="" id="{01FAA52A-A171-43A5-B706-5B0B63562506}"/>
              </a:ext>
            </a:extLst>
          </p:cNvPr>
          <p:cNvPicPr>
            <a:picLocks noChangeAspect="1"/>
          </p:cNvPicPr>
          <p:nvPr/>
        </p:nvPicPr>
        <p:blipFill>
          <a:blip r:embed="rId4"/>
          <a:stretch>
            <a:fillRect/>
          </a:stretch>
        </p:blipFill>
        <p:spPr>
          <a:xfrm>
            <a:off x="6156413" y="5378820"/>
            <a:ext cx="384175" cy="295275"/>
          </a:xfrm>
          <a:prstGeom prst="rect">
            <a:avLst/>
          </a:prstGeom>
          <a:ln w="12700">
            <a:miter lim="400000"/>
          </a:ln>
        </p:spPr>
      </p:pic>
      <p:pic>
        <p:nvPicPr>
          <p:cNvPr id="87" name="image.pdf">
            <a:extLst>
              <a:ext uri="{FF2B5EF4-FFF2-40B4-BE49-F238E27FC236}">
                <a16:creationId xmlns:a16="http://schemas.microsoft.com/office/drawing/2014/main" xmlns="" id="{21E2EC27-B175-45EC-A147-EFA8D94F83E2}"/>
              </a:ext>
            </a:extLst>
          </p:cNvPr>
          <p:cNvPicPr>
            <a:picLocks noChangeAspect="1"/>
          </p:cNvPicPr>
          <p:nvPr/>
        </p:nvPicPr>
        <p:blipFill>
          <a:blip r:embed="rId4"/>
          <a:stretch>
            <a:fillRect/>
          </a:stretch>
        </p:blipFill>
        <p:spPr>
          <a:xfrm>
            <a:off x="6461213" y="5378820"/>
            <a:ext cx="384175" cy="295275"/>
          </a:xfrm>
          <a:prstGeom prst="rect">
            <a:avLst/>
          </a:prstGeom>
          <a:ln w="12700">
            <a:miter lim="400000"/>
          </a:ln>
        </p:spPr>
      </p:pic>
      <p:pic>
        <p:nvPicPr>
          <p:cNvPr id="88" name="image.pdf">
            <a:extLst>
              <a:ext uri="{FF2B5EF4-FFF2-40B4-BE49-F238E27FC236}">
                <a16:creationId xmlns:a16="http://schemas.microsoft.com/office/drawing/2014/main" xmlns="" id="{76F1F152-2BE3-4492-8303-91154CEC1DB1}"/>
              </a:ext>
            </a:extLst>
          </p:cNvPr>
          <p:cNvPicPr>
            <a:picLocks noChangeAspect="1"/>
          </p:cNvPicPr>
          <p:nvPr/>
        </p:nvPicPr>
        <p:blipFill>
          <a:blip r:embed="rId4"/>
          <a:stretch>
            <a:fillRect/>
          </a:stretch>
        </p:blipFill>
        <p:spPr>
          <a:xfrm>
            <a:off x="6766013" y="5302620"/>
            <a:ext cx="384175" cy="295275"/>
          </a:xfrm>
          <a:prstGeom prst="rect">
            <a:avLst/>
          </a:prstGeom>
          <a:ln w="12700">
            <a:miter lim="400000"/>
          </a:ln>
        </p:spPr>
      </p:pic>
      <p:sp>
        <p:nvSpPr>
          <p:cNvPr id="89" name="Shape 1002">
            <a:extLst>
              <a:ext uri="{FF2B5EF4-FFF2-40B4-BE49-F238E27FC236}">
                <a16:creationId xmlns:a16="http://schemas.microsoft.com/office/drawing/2014/main" xmlns="" id="{C1C88109-AAC6-4E78-B8AB-5723AD3627C7}"/>
              </a:ext>
            </a:extLst>
          </p:cNvPr>
          <p:cNvSpPr/>
          <p:nvPr/>
        </p:nvSpPr>
        <p:spPr>
          <a:xfrm>
            <a:off x="6766013" y="2635620"/>
            <a:ext cx="533400" cy="235270"/>
          </a:xfrm>
          <a:prstGeom prst="rect">
            <a:avLst/>
          </a:prstGeom>
          <a:solidFill>
            <a:srgbClr val="FFFF66"/>
          </a:solidFill>
          <a:ln>
            <a:solidFill>
              <a:srgbClr val="007A77"/>
            </a:solidFill>
          </a:ln>
          <a:extLst>
            <a:ext uri="{C572A759-6A51-4108-AA02-DFA0A04FC94B}">
              <ma14:wrappingTextBoxFlag xmlns="" xmlns:ma14="http://schemas.microsoft.com/office/mac/drawingml/2011/main" val="1"/>
            </a:ext>
          </a:extLst>
        </p:spPr>
        <p:txBody>
          <a:bodyPr lIns="45719" rIns="45719">
            <a:spAutoFit/>
          </a:bodyPr>
          <a:lstStyle>
            <a:lvl1pPr>
              <a:spcBef>
                <a:spcPts val="600"/>
              </a:spcBef>
              <a:defRPr sz="1000" b="1">
                <a:effectLst>
                  <a:outerShdw blurRad="12700" dist="25400" dir="2700000" rotWithShape="0">
                    <a:srgbClr val="000000"/>
                  </a:outerShdw>
                </a:effectLst>
                <a:latin typeface="Times New Roman"/>
                <a:ea typeface="Times New Roman"/>
                <a:cs typeface="Times New Roman"/>
                <a:sym typeface="Times New Roman"/>
              </a:defRPr>
            </a:lvl1pPr>
          </a:lstStyle>
          <a:p>
            <a:r>
              <a:t>HIDS</a:t>
            </a:r>
          </a:p>
        </p:txBody>
      </p:sp>
      <p:sp>
        <p:nvSpPr>
          <p:cNvPr id="90" name="Shape 1003">
            <a:extLst>
              <a:ext uri="{FF2B5EF4-FFF2-40B4-BE49-F238E27FC236}">
                <a16:creationId xmlns:a16="http://schemas.microsoft.com/office/drawing/2014/main" xmlns="" id="{0EE104F2-E68C-4EAB-88B9-66BC07033783}"/>
              </a:ext>
            </a:extLst>
          </p:cNvPr>
          <p:cNvSpPr/>
          <p:nvPr/>
        </p:nvSpPr>
        <p:spPr>
          <a:xfrm>
            <a:off x="6461213" y="5607420"/>
            <a:ext cx="1295400" cy="304801"/>
          </a:xfrm>
          <a:custGeom>
            <a:avLst/>
            <a:gdLst/>
            <a:ahLst/>
            <a:cxnLst>
              <a:cxn ang="0">
                <a:pos x="wd2" y="hd2"/>
              </a:cxn>
              <a:cxn ang="5400000">
                <a:pos x="wd2" y="hd2"/>
              </a:cxn>
              <a:cxn ang="10800000">
                <a:pos x="wd2" y="hd2"/>
              </a:cxn>
              <a:cxn ang="16200000">
                <a:pos x="wd2" y="hd2"/>
              </a:cxn>
            </a:cxnLst>
            <a:rect l="0" t="0" r="r" b="b"/>
            <a:pathLst>
              <a:path w="21600" h="21600" extrusionOk="0">
                <a:moveTo>
                  <a:pt x="4321" y="0"/>
                </a:moveTo>
                <a:lnTo>
                  <a:pt x="21600" y="0"/>
                </a:lnTo>
                <a:lnTo>
                  <a:pt x="17204" y="21600"/>
                </a:lnTo>
                <a:lnTo>
                  <a:pt x="0" y="21600"/>
                </a:lnTo>
                <a:close/>
              </a:path>
            </a:pathLst>
          </a:custGeom>
          <a:solidFill>
            <a:srgbClr val="FF3300"/>
          </a:solidFill>
          <a:ln w="38100">
            <a:solidFill>
              <a:srgbClr val="FF3300"/>
            </a:solidFill>
          </a:ln>
        </p:spPr>
        <p:txBody>
          <a:bodyPr lIns="45719" rIns="45719" anchor="ctr"/>
          <a:lstStyle/>
          <a:p>
            <a:endParaRPr/>
          </a:p>
        </p:txBody>
      </p:sp>
      <p:sp>
        <p:nvSpPr>
          <p:cNvPr id="91" name="Shape 1004">
            <a:extLst>
              <a:ext uri="{FF2B5EF4-FFF2-40B4-BE49-F238E27FC236}">
                <a16:creationId xmlns:a16="http://schemas.microsoft.com/office/drawing/2014/main" xmlns="" id="{BC1992DC-A6BC-4C3F-844F-C401EC1C6F99}"/>
              </a:ext>
            </a:extLst>
          </p:cNvPr>
          <p:cNvSpPr/>
          <p:nvPr/>
        </p:nvSpPr>
        <p:spPr>
          <a:xfrm>
            <a:off x="6461213" y="5607420"/>
            <a:ext cx="1295400" cy="304801"/>
          </a:xfrm>
          <a:custGeom>
            <a:avLst/>
            <a:gdLst/>
            <a:ahLst/>
            <a:cxnLst>
              <a:cxn ang="0">
                <a:pos x="wd2" y="hd2"/>
              </a:cxn>
              <a:cxn ang="5400000">
                <a:pos x="wd2" y="hd2"/>
              </a:cxn>
              <a:cxn ang="10800000">
                <a:pos x="wd2" y="hd2"/>
              </a:cxn>
              <a:cxn ang="16200000">
                <a:pos x="wd2" y="hd2"/>
              </a:cxn>
            </a:cxnLst>
            <a:rect l="0" t="0" r="r" b="b"/>
            <a:pathLst>
              <a:path w="21600" h="21600" extrusionOk="0">
                <a:moveTo>
                  <a:pt x="4321" y="0"/>
                </a:moveTo>
                <a:lnTo>
                  <a:pt x="21600" y="0"/>
                </a:lnTo>
                <a:lnTo>
                  <a:pt x="17204" y="21600"/>
                </a:lnTo>
                <a:lnTo>
                  <a:pt x="0" y="21600"/>
                </a:lnTo>
                <a:close/>
              </a:path>
            </a:pathLst>
          </a:custGeom>
          <a:solidFill>
            <a:srgbClr val="0000FF"/>
          </a:solidFill>
          <a:ln w="38100">
            <a:solidFill>
              <a:srgbClr val="0000FF"/>
            </a:solidFill>
          </a:ln>
        </p:spPr>
        <p:txBody>
          <a:bodyPr lIns="45719" rIns="45719" anchor="ctr"/>
          <a:lstStyle/>
          <a:p>
            <a:endParaRPr/>
          </a:p>
        </p:txBody>
      </p:sp>
      <p:sp>
        <p:nvSpPr>
          <p:cNvPr id="92" name="Shape 1005">
            <a:extLst>
              <a:ext uri="{FF2B5EF4-FFF2-40B4-BE49-F238E27FC236}">
                <a16:creationId xmlns:a16="http://schemas.microsoft.com/office/drawing/2014/main" xmlns="" id="{29B3EF43-789F-4268-99FC-E378FD3AF734}"/>
              </a:ext>
            </a:extLst>
          </p:cNvPr>
          <p:cNvSpPr/>
          <p:nvPr/>
        </p:nvSpPr>
        <p:spPr>
          <a:xfrm>
            <a:off x="6461213" y="5607420"/>
            <a:ext cx="1295400" cy="304801"/>
          </a:xfrm>
          <a:custGeom>
            <a:avLst/>
            <a:gdLst/>
            <a:ahLst/>
            <a:cxnLst>
              <a:cxn ang="0">
                <a:pos x="wd2" y="hd2"/>
              </a:cxn>
              <a:cxn ang="5400000">
                <a:pos x="wd2" y="hd2"/>
              </a:cxn>
              <a:cxn ang="10800000">
                <a:pos x="wd2" y="hd2"/>
              </a:cxn>
              <a:cxn ang="16200000">
                <a:pos x="wd2" y="hd2"/>
              </a:cxn>
            </a:cxnLst>
            <a:rect l="0" t="0" r="r" b="b"/>
            <a:pathLst>
              <a:path w="21600" h="21600" extrusionOk="0">
                <a:moveTo>
                  <a:pt x="4321" y="0"/>
                </a:moveTo>
                <a:lnTo>
                  <a:pt x="21600" y="0"/>
                </a:lnTo>
                <a:lnTo>
                  <a:pt x="17204" y="21600"/>
                </a:lnTo>
                <a:lnTo>
                  <a:pt x="0" y="21600"/>
                </a:lnTo>
                <a:close/>
              </a:path>
            </a:pathLst>
          </a:custGeom>
          <a:solidFill>
            <a:srgbClr val="FFFF00"/>
          </a:solidFill>
          <a:ln w="38100">
            <a:solidFill>
              <a:srgbClr val="FFFF00"/>
            </a:solidFill>
          </a:ln>
        </p:spPr>
        <p:txBody>
          <a:bodyPr lIns="45719" rIns="45719" anchor="ctr"/>
          <a:lstStyle/>
          <a:p>
            <a:endParaRPr/>
          </a:p>
        </p:txBody>
      </p:sp>
      <p:sp>
        <p:nvSpPr>
          <p:cNvPr id="93" name="Shape 1006">
            <a:extLst>
              <a:ext uri="{FF2B5EF4-FFF2-40B4-BE49-F238E27FC236}">
                <a16:creationId xmlns:a16="http://schemas.microsoft.com/office/drawing/2014/main" xmlns="" id="{8F1AFFC8-5846-4330-9D5F-7FF1CD44C378}"/>
              </a:ext>
            </a:extLst>
          </p:cNvPr>
          <p:cNvSpPr/>
          <p:nvPr/>
        </p:nvSpPr>
        <p:spPr>
          <a:xfrm>
            <a:off x="6461213" y="5607420"/>
            <a:ext cx="1295400" cy="304801"/>
          </a:xfrm>
          <a:custGeom>
            <a:avLst/>
            <a:gdLst/>
            <a:ahLst/>
            <a:cxnLst>
              <a:cxn ang="0">
                <a:pos x="wd2" y="hd2"/>
              </a:cxn>
              <a:cxn ang="5400000">
                <a:pos x="wd2" y="hd2"/>
              </a:cxn>
              <a:cxn ang="10800000">
                <a:pos x="wd2" y="hd2"/>
              </a:cxn>
              <a:cxn ang="16200000">
                <a:pos x="wd2" y="hd2"/>
              </a:cxn>
            </a:cxnLst>
            <a:rect l="0" t="0" r="r" b="b"/>
            <a:pathLst>
              <a:path w="21600" h="21600" extrusionOk="0">
                <a:moveTo>
                  <a:pt x="4321" y="0"/>
                </a:moveTo>
                <a:lnTo>
                  <a:pt x="21600" y="0"/>
                </a:lnTo>
                <a:lnTo>
                  <a:pt x="17204" y="21600"/>
                </a:lnTo>
                <a:lnTo>
                  <a:pt x="0" y="21600"/>
                </a:lnTo>
                <a:close/>
              </a:path>
            </a:pathLst>
          </a:custGeom>
          <a:solidFill>
            <a:srgbClr val="FF3300"/>
          </a:solidFill>
          <a:ln w="38100">
            <a:solidFill>
              <a:srgbClr val="FF3300"/>
            </a:solidFill>
          </a:ln>
        </p:spPr>
        <p:txBody>
          <a:bodyPr lIns="45719" rIns="45719" anchor="ctr"/>
          <a:lstStyle/>
          <a:p>
            <a:endParaRPr/>
          </a:p>
        </p:txBody>
      </p:sp>
      <p:grpSp>
        <p:nvGrpSpPr>
          <p:cNvPr id="94" name="Group 1011">
            <a:extLst>
              <a:ext uri="{FF2B5EF4-FFF2-40B4-BE49-F238E27FC236}">
                <a16:creationId xmlns:a16="http://schemas.microsoft.com/office/drawing/2014/main" xmlns="" id="{FCDF0568-BF5E-416E-AB26-F190C889A642}"/>
              </a:ext>
            </a:extLst>
          </p:cNvPr>
          <p:cNvGrpSpPr/>
          <p:nvPr/>
        </p:nvGrpSpPr>
        <p:grpSpPr>
          <a:xfrm>
            <a:off x="4937213" y="4921619"/>
            <a:ext cx="2105025" cy="1352551"/>
            <a:chOff x="0" y="0"/>
            <a:chExt cx="2105024" cy="1352550"/>
          </a:xfrm>
        </p:grpSpPr>
        <p:sp>
          <p:nvSpPr>
            <p:cNvPr id="95" name="Shape 1007">
              <a:extLst>
                <a:ext uri="{FF2B5EF4-FFF2-40B4-BE49-F238E27FC236}">
                  <a16:creationId xmlns:a16="http://schemas.microsoft.com/office/drawing/2014/main" xmlns="" id="{08EE023F-44D6-47A5-84A7-247B56E057A7}"/>
                </a:ext>
              </a:extLst>
            </p:cNvPr>
            <p:cNvSpPr/>
            <p:nvPr/>
          </p:nvSpPr>
          <p:spPr>
            <a:xfrm flipH="1">
              <a:off x="227457" y="-1"/>
              <a:ext cx="1877568" cy="513858"/>
            </a:xfrm>
            <a:custGeom>
              <a:avLst/>
              <a:gdLst/>
              <a:ahLst/>
              <a:cxnLst>
                <a:cxn ang="0">
                  <a:pos x="wd2" y="hd2"/>
                </a:cxn>
                <a:cxn ang="5400000">
                  <a:pos x="wd2" y="hd2"/>
                </a:cxn>
                <a:cxn ang="10800000">
                  <a:pos x="wd2" y="hd2"/>
                </a:cxn>
                <a:cxn ang="16200000">
                  <a:pos x="wd2" y="hd2"/>
                </a:cxn>
              </a:cxnLst>
              <a:rect l="0" t="0" r="r" b="b"/>
              <a:pathLst>
                <a:path w="21600" h="21600" extrusionOk="0">
                  <a:moveTo>
                    <a:pt x="15322" y="14813"/>
                  </a:moveTo>
                  <a:cubicBezTo>
                    <a:pt x="14922" y="9604"/>
                    <a:pt x="12055" y="5919"/>
                    <a:pt x="8919" y="6583"/>
                  </a:cubicBezTo>
                  <a:cubicBezTo>
                    <a:pt x="6060" y="7189"/>
                    <a:pt x="3918" y="11229"/>
                    <a:pt x="3918" y="16015"/>
                  </a:cubicBezTo>
                  <a:lnTo>
                    <a:pt x="0" y="16015"/>
                  </a:lnTo>
                  <a:cubicBezTo>
                    <a:pt x="0" y="7170"/>
                    <a:pt x="4317" y="0"/>
                    <a:pt x="9643" y="0"/>
                  </a:cubicBezTo>
                  <a:cubicBezTo>
                    <a:pt x="14497" y="0"/>
                    <a:pt x="18594" y="5993"/>
                    <a:pt x="19208" y="13990"/>
                  </a:cubicBezTo>
                  <a:lnTo>
                    <a:pt x="19208" y="13990"/>
                  </a:lnTo>
                  <a:lnTo>
                    <a:pt x="21600" y="13484"/>
                  </a:lnTo>
                  <a:lnTo>
                    <a:pt x="17818" y="21600"/>
                  </a:lnTo>
                  <a:lnTo>
                    <a:pt x="12930" y="15320"/>
                  </a:lnTo>
                  <a:lnTo>
                    <a:pt x="15322" y="14813"/>
                  </a:lnTo>
                  <a:close/>
                </a:path>
              </a:pathLst>
            </a:custGeom>
            <a:solidFill>
              <a:srgbClr val="FF0000"/>
            </a:solidFill>
            <a:ln w="12700" cap="sq">
              <a:solidFill>
                <a:srgbClr val="007A77"/>
              </a:solidFill>
              <a:prstDash val="solid"/>
              <a:round/>
            </a:ln>
            <a:effectLst/>
          </p:spPr>
          <p:txBody>
            <a:bodyPr wrap="square" lIns="45719" tIns="45719" rIns="45719" bIns="45719" numCol="1" anchor="ctr">
              <a:noAutofit/>
            </a:bodyPr>
            <a:lstStyle/>
            <a:p>
              <a:endParaRPr/>
            </a:p>
          </p:txBody>
        </p:sp>
        <p:grpSp>
          <p:nvGrpSpPr>
            <p:cNvPr id="96" name="Group 1010">
              <a:extLst>
                <a:ext uri="{FF2B5EF4-FFF2-40B4-BE49-F238E27FC236}">
                  <a16:creationId xmlns:a16="http://schemas.microsoft.com/office/drawing/2014/main" xmlns="" id="{1B500D14-9A21-42D7-B0EE-E8B938370226}"/>
                </a:ext>
              </a:extLst>
            </p:cNvPr>
            <p:cNvGrpSpPr/>
            <p:nvPr/>
          </p:nvGrpSpPr>
          <p:grpSpPr>
            <a:xfrm>
              <a:off x="0" y="381000"/>
              <a:ext cx="1266825" cy="971550"/>
              <a:chOff x="0" y="0"/>
              <a:chExt cx="1266825" cy="971550"/>
            </a:xfrm>
          </p:grpSpPr>
          <p:pic>
            <p:nvPicPr>
              <p:cNvPr id="97" name="image.pdf">
                <a:extLst>
                  <a:ext uri="{FF2B5EF4-FFF2-40B4-BE49-F238E27FC236}">
                    <a16:creationId xmlns:a16="http://schemas.microsoft.com/office/drawing/2014/main" xmlns="" id="{232E7675-6D4C-4A55-878D-6BEB1ECB275F}"/>
                  </a:ext>
                </a:extLst>
              </p:cNvPr>
              <p:cNvPicPr>
                <a:picLocks noChangeAspect="1"/>
              </p:cNvPicPr>
              <p:nvPr/>
            </p:nvPicPr>
            <p:blipFill>
              <a:blip r:embed="rId4"/>
              <a:stretch>
                <a:fillRect/>
              </a:stretch>
            </p:blipFill>
            <p:spPr>
              <a:xfrm>
                <a:off x="0" y="0"/>
                <a:ext cx="1266825" cy="971550"/>
              </a:xfrm>
              <a:prstGeom prst="rect">
                <a:avLst/>
              </a:prstGeom>
              <a:ln w="12700" cap="flat">
                <a:noFill/>
                <a:miter lim="400000"/>
              </a:ln>
              <a:effectLst/>
            </p:spPr>
          </p:pic>
          <p:sp>
            <p:nvSpPr>
              <p:cNvPr id="98" name="Shape 1009">
                <a:extLst>
                  <a:ext uri="{FF2B5EF4-FFF2-40B4-BE49-F238E27FC236}">
                    <a16:creationId xmlns:a16="http://schemas.microsoft.com/office/drawing/2014/main" xmlns="" id="{926C4761-398F-4C8E-8627-D0B98D2C38A7}"/>
                  </a:ext>
                </a:extLst>
              </p:cNvPr>
              <p:cNvSpPr/>
              <p:nvPr/>
            </p:nvSpPr>
            <p:spPr>
              <a:xfrm>
                <a:off x="304800" y="76199"/>
                <a:ext cx="471002" cy="701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4000" b="1">
                    <a:solidFill>
                      <a:srgbClr val="FF0000"/>
                    </a:solidFill>
                    <a:latin typeface="Times"/>
                    <a:ea typeface="Times"/>
                    <a:cs typeface="Times"/>
                    <a:sym typeface="Times"/>
                  </a:defRPr>
                </a:lvl1pPr>
              </a:lstStyle>
              <a:p>
                <a:r>
                  <a:t>X</a:t>
                </a:r>
              </a:p>
            </p:txBody>
          </p:sp>
        </p:grpSp>
      </p:grpSp>
      <p:sp>
        <p:nvSpPr>
          <p:cNvPr id="99" name="Shape 1012">
            <a:extLst>
              <a:ext uri="{FF2B5EF4-FFF2-40B4-BE49-F238E27FC236}">
                <a16:creationId xmlns:a16="http://schemas.microsoft.com/office/drawing/2014/main" xmlns="" id="{05B7F9B4-F78A-4952-842B-CC16A5039FDA}"/>
              </a:ext>
            </a:extLst>
          </p:cNvPr>
          <p:cNvSpPr/>
          <p:nvPr/>
        </p:nvSpPr>
        <p:spPr>
          <a:xfrm>
            <a:off x="6766013" y="4845420"/>
            <a:ext cx="533400" cy="235270"/>
          </a:xfrm>
          <a:prstGeom prst="rect">
            <a:avLst/>
          </a:prstGeom>
          <a:solidFill>
            <a:srgbClr val="FFFF66"/>
          </a:solidFill>
          <a:ln>
            <a:solidFill>
              <a:srgbClr val="007A77"/>
            </a:solidFill>
          </a:ln>
          <a:extLst>
            <a:ext uri="{C572A759-6A51-4108-AA02-DFA0A04FC94B}">
              <ma14:wrappingTextBoxFlag xmlns="" xmlns:ma14="http://schemas.microsoft.com/office/mac/drawingml/2011/main" val="1"/>
            </a:ext>
          </a:extLst>
        </p:spPr>
        <p:txBody>
          <a:bodyPr lIns="45719" rIns="45719">
            <a:spAutoFit/>
          </a:bodyPr>
          <a:lstStyle>
            <a:lvl1pPr>
              <a:spcBef>
                <a:spcPts val="600"/>
              </a:spcBef>
              <a:defRPr sz="1000" b="1">
                <a:effectLst>
                  <a:outerShdw blurRad="12700" dist="25400" dir="2700000" rotWithShape="0">
                    <a:srgbClr val="000000"/>
                  </a:outerShdw>
                </a:effectLst>
                <a:latin typeface="Times New Roman"/>
                <a:ea typeface="Times New Roman"/>
                <a:cs typeface="Times New Roman"/>
                <a:sym typeface="Times New Roman"/>
              </a:defRPr>
            </a:lvl1pPr>
          </a:lstStyle>
          <a:p>
            <a:r>
              <a:t>HIDS</a:t>
            </a:r>
          </a:p>
        </p:txBody>
      </p:sp>
    </p:spTree>
    <p:extLst>
      <p:ext uri="{BB962C8B-B14F-4D97-AF65-F5344CB8AC3E}">
        <p14:creationId xmlns:p14="http://schemas.microsoft.com/office/powerpoint/2010/main" val="414489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89"/>
                                        </p:tgtEl>
                                        <p:attrNameLst>
                                          <p:attrName>style.visibility</p:attrName>
                                        </p:attrNameLst>
                                      </p:cBhvr>
                                      <p:to>
                                        <p:strVal val="visible"/>
                                      </p:to>
                                    </p:set>
                                    <p:anim calcmode="lin" valueType="num">
                                      <p:cBhvr>
                                        <p:cTn id="7" dur="500" fill="hold"/>
                                        <p:tgtEl>
                                          <p:spTgt spid="89"/>
                                        </p:tgtEl>
                                        <p:attrNameLst>
                                          <p:attrName>ppt_w</p:attrName>
                                        </p:attrNameLst>
                                      </p:cBhvr>
                                      <p:tavLst>
                                        <p:tav tm="0">
                                          <p:val>
                                            <p:strVal val="4*#ppt_w"/>
                                          </p:val>
                                        </p:tav>
                                        <p:tav tm="100000">
                                          <p:val>
                                            <p:strVal val="#ppt_w"/>
                                          </p:val>
                                        </p:tav>
                                      </p:tavLst>
                                    </p:anim>
                                    <p:anim calcmode="lin" valueType="num">
                                      <p:cBhvr>
                                        <p:cTn id="8" dur="500" fill="hold"/>
                                        <p:tgtEl>
                                          <p:spTgt spid="89"/>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3" presetClass="entr" presetSubtype="32" fill="hold" grpId="0" nodeType="afterEffect">
                                  <p:stCondLst>
                                    <p:cond delay="0"/>
                                  </p:stCondLst>
                                  <p:iterate>
                                    <p:tmAbs val="0"/>
                                  </p:iterate>
                                  <p:childTnLst>
                                    <p:set>
                                      <p:cBhvr>
                                        <p:cTn id="11" fill="hold"/>
                                        <p:tgtEl>
                                          <p:spTgt spid="99"/>
                                        </p:tgtEl>
                                        <p:attrNameLst>
                                          <p:attrName>style.visibility</p:attrName>
                                        </p:attrNameLst>
                                      </p:cBhvr>
                                      <p:to>
                                        <p:strVal val="visible"/>
                                      </p:to>
                                    </p:set>
                                    <p:anim calcmode="lin" valueType="num">
                                      <p:cBhvr>
                                        <p:cTn id="12" dur="500" fill="hold"/>
                                        <p:tgtEl>
                                          <p:spTgt spid="99"/>
                                        </p:tgtEl>
                                        <p:attrNameLst>
                                          <p:attrName>ppt_w</p:attrName>
                                        </p:attrNameLst>
                                      </p:cBhvr>
                                      <p:tavLst>
                                        <p:tav tm="0">
                                          <p:val>
                                            <p:strVal val="4*#ppt_w"/>
                                          </p:val>
                                        </p:tav>
                                        <p:tav tm="100000">
                                          <p:val>
                                            <p:strVal val="#ppt_w"/>
                                          </p:val>
                                        </p:tav>
                                      </p:tavLst>
                                    </p:anim>
                                    <p:anim calcmode="lin" valueType="num">
                                      <p:cBhvr>
                                        <p:cTn id="13" dur="500" fill="hold"/>
                                        <p:tgtEl>
                                          <p:spTgt spid="99"/>
                                        </p:tgtEl>
                                        <p:attrNameLst>
                                          <p:attrName>ppt_h</p:attrName>
                                        </p:attrNameLst>
                                      </p:cBhvr>
                                      <p:tavLst>
                                        <p:tav tm="0">
                                          <p:val>
                                            <p:strVal val="4*#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28"/>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5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27"/>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iterate>
                                    <p:tmAbs val="0"/>
                                  </p:iterate>
                                  <p:childTnLst>
                                    <p:set>
                                      <p:cBhvr>
                                        <p:cTn id="26" fill="hold"/>
                                        <p:tgtEl>
                                          <p:spTgt spid="30"/>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iterate>
                                    <p:tmAbs val="0"/>
                                  </p:iterate>
                                  <p:childTnLst>
                                    <p:set>
                                      <p:cBhvr>
                                        <p:cTn id="29" fill="hold"/>
                                        <p:tgtEl>
                                          <p:spTgt spid="31"/>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32"/>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iterate>
                                    <p:tmAbs val="0"/>
                                  </p:iterate>
                                  <p:childTnLst>
                                    <p:set>
                                      <p:cBhvr>
                                        <p:cTn id="35" fill="hold"/>
                                        <p:tgtEl>
                                          <p:spTgt spid="52"/>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iterate>
                                    <p:tmAbs val="0"/>
                                  </p:iterate>
                                  <p:childTnLst>
                                    <p:set>
                                      <p:cBhvr>
                                        <p:cTn id="38" fill="hold"/>
                                        <p:tgtEl>
                                          <p:spTgt spid="60"/>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61"/>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iterate>
                                    <p:tmAbs val="0"/>
                                  </p:iterate>
                                  <p:childTnLst>
                                    <p:set>
                                      <p:cBhvr>
                                        <p:cTn id="44" fill="hold"/>
                                        <p:tgtEl>
                                          <p:spTgt spid="62"/>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iterate>
                                    <p:tmAbs val="0"/>
                                  </p:iterate>
                                  <p:childTnLst>
                                    <p:set>
                                      <p:cBhvr>
                                        <p:cTn id="47" fill="hold"/>
                                        <p:tgtEl>
                                          <p:spTgt spid="63"/>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iterate>
                                    <p:tmAbs val="0"/>
                                  </p:iterate>
                                  <p:childTnLst>
                                    <p:set>
                                      <p:cBhvr>
                                        <p:cTn id="50" fill="hold"/>
                                        <p:tgtEl>
                                          <p:spTgt spid="64"/>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iterate>
                                    <p:tmAbs val="0"/>
                                  </p:iterate>
                                  <p:childTnLst>
                                    <p:set>
                                      <p:cBhvr>
                                        <p:cTn id="53" fill="hold"/>
                                        <p:tgtEl>
                                          <p:spTgt spid="65"/>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0"/>
                                  </p:stCondLst>
                                  <p:iterate>
                                    <p:tmAbs val="0"/>
                                  </p:iterate>
                                  <p:childTnLst>
                                    <p:set>
                                      <p:cBhvr>
                                        <p:cTn id="56" fill="hold"/>
                                        <p:tgtEl>
                                          <p:spTgt spid="66"/>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iterate>
                                    <p:tmAbs val="0"/>
                                  </p:iterate>
                                  <p:childTnLst>
                                    <p:set>
                                      <p:cBhvr>
                                        <p:cTn id="59" fill="hold"/>
                                        <p:tgtEl>
                                          <p:spTgt spid="67"/>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iterate>
                                    <p:tmAbs val="0"/>
                                  </p:iterate>
                                  <p:childTnLst>
                                    <p:set>
                                      <p:cBhvr>
                                        <p:cTn id="62" fill="hold"/>
                                        <p:tgtEl>
                                          <p:spTgt spid="68"/>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0" nodeType="afterEffect">
                                  <p:stCondLst>
                                    <p:cond delay="0"/>
                                  </p:stCondLst>
                                  <p:iterate>
                                    <p:tmAbs val="0"/>
                                  </p:iterate>
                                  <p:childTnLst>
                                    <p:set>
                                      <p:cBhvr>
                                        <p:cTn id="65" fill="hold"/>
                                        <p:tgtEl>
                                          <p:spTgt spid="82"/>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0" nodeType="afterEffect">
                                  <p:stCondLst>
                                    <p:cond delay="0"/>
                                  </p:stCondLst>
                                  <p:iterate>
                                    <p:tmAbs val="0"/>
                                  </p:iterate>
                                  <p:childTnLst>
                                    <p:set>
                                      <p:cBhvr>
                                        <p:cTn id="68" fill="hold"/>
                                        <p:tgtEl>
                                          <p:spTgt spid="83"/>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0" nodeType="afterEffect">
                                  <p:stCondLst>
                                    <p:cond delay="0"/>
                                  </p:stCondLst>
                                  <p:iterate>
                                    <p:tmAbs val="0"/>
                                  </p:iterate>
                                  <p:childTnLst>
                                    <p:set>
                                      <p:cBhvr>
                                        <p:cTn id="71" fill="hold"/>
                                        <p:tgtEl>
                                          <p:spTgt spid="84"/>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grpId="0" nodeType="afterEffect">
                                  <p:stCondLst>
                                    <p:cond delay="0"/>
                                  </p:stCondLst>
                                  <p:iterate>
                                    <p:tmAbs val="0"/>
                                  </p:iterate>
                                  <p:childTnLst>
                                    <p:set>
                                      <p:cBhvr>
                                        <p:cTn id="74" fill="hold"/>
                                        <p:tgtEl>
                                          <p:spTgt spid="85"/>
                                        </p:tgtEl>
                                        <p:attrNameLst>
                                          <p:attrName>style.visibility</p:attrName>
                                        </p:attrNameLst>
                                      </p:cBhvr>
                                      <p:to>
                                        <p:strVal val="visible"/>
                                      </p:to>
                                    </p:set>
                                  </p:childTnLst>
                                </p:cTn>
                              </p:par>
                            </p:childTnLst>
                          </p:cTn>
                        </p:par>
                        <p:par>
                          <p:cTn id="75" fill="hold">
                            <p:stCondLst>
                              <p:cond delay="0"/>
                            </p:stCondLst>
                            <p:childTnLst>
                              <p:par>
                                <p:cTn id="76" presetID="1" presetClass="entr" presetSubtype="0" fill="hold" grpId="0" nodeType="afterEffect">
                                  <p:stCondLst>
                                    <p:cond delay="0"/>
                                  </p:stCondLst>
                                  <p:iterate>
                                    <p:tmAbs val="0"/>
                                  </p:iterate>
                                  <p:childTnLst>
                                    <p:set>
                                      <p:cBhvr>
                                        <p:cTn id="77" fill="hold"/>
                                        <p:tgtEl>
                                          <p:spTgt spid="86"/>
                                        </p:tgtEl>
                                        <p:attrNameLst>
                                          <p:attrName>style.visibility</p:attrName>
                                        </p:attrNameLst>
                                      </p:cBhvr>
                                      <p:to>
                                        <p:strVal val="visible"/>
                                      </p:to>
                                    </p:set>
                                  </p:childTnLst>
                                </p:cTn>
                              </p:par>
                            </p:childTnLst>
                          </p:cTn>
                        </p:par>
                        <p:par>
                          <p:cTn id="78" fill="hold">
                            <p:stCondLst>
                              <p:cond delay="0"/>
                            </p:stCondLst>
                            <p:childTnLst>
                              <p:par>
                                <p:cTn id="79" presetID="1" presetClass="entr" presetSubtype="0" fill="hold" grpId="0" nodeType="afterEffect">
                                  <p:stCondLst>
                                    <p:cond delay="0"/>
                                  </p:stCondLst>
                                  <p:iterate>
                                    <p:tmAbs val="0"/>
                                  </p:iterate>
                                  <p:childTnLst>
                                    <p:set>
                                      <p:cBhvr>
                                        <p:cTn id="80" fill="hold"/>
                                        <p:tgtEl>
                                          <p:spTgt spid="87"/>
                                        </p:tgtEl>
                                        <p:attrNameLst>
                                          <p:attrName>style.visibility</p:attrName>
                                        </p:attrNameLst>
                                      </p:cBhvr>
                                      <p:to>
                                        <p:strVal val="visible"/>
                                      </p:to>
                                    </p:set>
                                  </p:childTnLst>
                                </p:cTn>
                              </p:par>
                            </p:childTnLst>
                          </p:cTn>
                        </p:par>
                        <p:par>
                          <p:cTn id="81" fill="hold">
                            <p:stCondLst>
                              <p:cond delay="0"/>
                            </p:stCondLst>
                            <p:childTnLst>
                              <p:par>
                                <p:cTn id="82" presetID="1" presetClass="entr" presetSubtype="0" fill="hold" grpId="0" nodeType="afterEffect">
                                  <p:stCondLst>
                                    <p:cond delay="0"/>
                                  </p:stCondLst>
                                  <p:iterate>
                                    <p:tmAbs val="0"/>
                                  </p:iterate>
                                  <p:childTnLst>
                                    <p:set>
                                      <p:cBhvr>
                                        <p:cTn id="83" fill="hold"/>
                                        <p:tgtEl>
                                          <p:spTgt spid="88"/>
                                        </p:tgtEl>
                                        <p:attrNameLst>
                                          <p:attrName>style.visibility</p:attrName>
                                        </p:attrNameLst>
                                      </p:cBhvr>
                                      <p:to>
                                        <p:strVal val="visible"/>
                                      </p:to>
                                    </p:set>
                                  </p:childTnLst>
                                </p:cTn>
                              </p:par>
                            </p:childTnLst>
                          </p:cTn>
                        </p:par>
                        <p:par>
                          <p:cTn id="84" fill="hold">
                            <p:stCondLst>
                              <p:cond delay="0"/>
                            </p:stCondLst>
                            <p:childTnLst>
                              <p:par>
                                <p:cTn id="85" presetID="1" presetClass="entr" presetSubtype="0" fill="hold" grpId="0" nodeType="afterEffect">
                                  <p:stCondLst>
                                    <p:cond delay="0"/>
                                  </p:stCondLst>
                                  <p:iterate>
                                    <p:tmAbs val="0"/>
                                  </p:iterate>
                                  <p:childTnLst>
                                    <p:set>
                                      <p:cBhvr>
                                        <p:cTn id="86" fill="hold"/>
                                        <p:tgtEl>
                                          <p:spTgt spid="33"/>
                                        </p:tgtEl>
                                        <p:attrNameLst>
                                          <p:attrName>style.visibility</p:attrName>
                                        </p:attrNameLst>
                                      </p:cBhvr>
                                      <p:to>
                                        <p:strVal val="visible"/>
                                      </p:to>
                                    </p:set>
                                  </p:childTnLst>
                                </p:cTn>
                              </p:par>
                            </p:childTnLst>
                          </p:cTn>
                        </p:par>
                        <p:par>
                          <p:cTn id="87" fill="hold">
                            <p:stCondLst>
                              <p:cond delay="0"/>
                            </p:stCondLst>
                            <p:childTnLst>
                              <p:par>
                                <p:cTn id="88" presetID="1" presetClass="entr" presetSubtype="0" fill="hold" grpId="0" nodeType="afterEffect">
                                  <p:stCondLst>
                                    <p:cond delay="0"/>
                                  </p:stCondLst>
                                  <p:iterate>
                                    <p:tmAbs val="0"/>
                                  </p:iterate>
                                  <p:childTnLst>
                                    <p:set>
                                      <p:cBhvr>
                                        <p:cTn id="89" fill="hold"/>
                                        <p:tgtEl>
                                          <p:spTgt spid="34"/>
                                        </p:tgtEl>
                                        <p:attrNameLst>
                                          <p:attrName>style.visibility</p:attrName>
                                        </p:attrNameLst>
                                      </p:cBhvr>
                                      <p:to>
                                        <p:strVal val="visible"/>
                                      </p:to>
                                    </p:set>
                                  </p:childTnLst>
                                </p:cTn>
                              </p:par>
                            </p:childTnLst>
                          </p:cTn>
                        </p:par>
                        <p:par>
                          <p:cTn id="90" fill="hold">
                            <p:stCondLst>
                              <p:cond delay="0"/>
                            </p:stCondLst>
                            <p:childTnLst>
                              <p:par>
                                <p:cTn id="91" presetID="1" presetClass="entr" presetSubtype="0" fill="hold" grpId="0" nodeType="afterEffect">
                                  <p:stCondLst>
                                    <p:cond delay="0"/>
                                  </p:stCondLst>
                                  <p:iterate>
                                    <p:tmAbs val="0"/>
                                  </p:iterate>
                                  <p:childTnLst>
                                    <p:set>
                                      <p:cBhvr>
                                        <p:cTn id="92" fill="hold"/>
                                        <p:tgtEl>
                                          <p:spTgt spid="37"/>
                                        </p:tgtEl>
                                        <p:attrNameLst>
                                          <p:attrName>style.visibility</p:attrName>
                                        </p:attrNameLst>
                                      </p:cBhvr>
                                      <p:to>
                                        <p:strVal val="visible"/>
                                      </p:to>
                                    </p:set>
                                  </p:childTnLst>
                                </p:cTn>
                              </p:par>
                            </p:childTnLst>
                          </p:cTn>
                        </p:par>
                        <p:par>
                          <p:cTn id="93" fill="hold">
                            <p:stCondLst>
                              <p:cond delay="0"/>
                            </p:stCondLst>
                            <p:childTnLst>
                              <p:par>
                                <p:cTn id="94" presetID="1" presetClass="entr" presetSubtype="0" fill="hold" grpId="0" nodeType="afterEffect">
                                  <p:stCondLst>
                                    <p:cond delay="0"/>
                                  </p:stCondLst>
                                  <p:iterate>
                                    <p:tmAbs val="0"/>
                                  </p:iterate>
                                  <p:childTnLst>
                                    <p:set>
                                      <p:cBhvr>
                                        <p:cTn id="95" fill="hold"/>
                                        <p:tgtEl>
                                          <p:spTgt spid="44"/>
                                        </p:tgtEl>
                                        <p:attrNameLst>
                                          <p:attrName>style.visibility</p:attrName>
                                        </p:attrNameLst>
                                      </p:cBhvr>
                                      <p:to>
                                        <p:strVal val="visible"/>
                                      </p:to>
                                    </p:set>
                                  </p:childTnLst>
                                </p:cTn>
                              </p:par>
                            </p:childTnLst>
                          </p:cTn>
                        </p:par>
                        <p:par>
                          <p:cTn id="96" fill="hold">
                            <p:stCondLst>
                              <p:cond delay="0"/>
                            </p:stCondLst>
                            <p:childTnLst>
                              <p:par>
                                <p:cTn id="97" presetID="1" presetClass="entr" presetSubtype="0" fill="hold" grpId="0" nodeType="afterEffect">
                                  <p:stCondLst>
                                    <p:cond delay="0"/>
                                  </p:stCondLst>
                                  <p:iterate>
                                    <p:tmAbs val="0"/>
                                  </p:iterate>
                                  <p:childTnLst>
                                    <p:set>
                                      <p:cBhvr>
                                        <p:cTn id="98" fill="hold"/>
                                        <p:tgtEl>
                                          <p:spTgt spid="75"/>
                                        </p:tgtEl>
                                        <p:attrNameLst>
                                          <p:attrName>style.visibility</p:attrName>
                                        </p:attrNameLst>
                                      </p:cBhvr>
                                      <p:to>
                                        <p:strVal val="visible"/>
                                      </p:to>
                                    </p:set>
                                  </p:childTnLst>
                                </p:cTn>
                              </p:par>
                            </p:childTnLst>
                          </p:cTn>
                        </p:par>
                        <p:par>
                          <p:cTn id="99" fill="hold">
                            <p:stCondLst>
                              <p:cond delay="0"/>
                            </p:stCondLst>
                            <p:childTnLst>
                              <p:par>
                                <p:cTn id="100" presetID="1" presetClass="entr" presetSubtype="0" fill="hold" grpId="0" nodeType="afterEffect">
                                  <p:stCondLst>
                                    <p:cond delay="0"/>
                                  </p:stCondLst>
                                  <p:iterate>
                                    <p:tmAbs val="0"/>
                                  </p:iterate>
                                  <p:childTnLst>
                                    <p:set>
                                      <p:cBhvr>
                                        <p:cTn id="101" fill="hold"/>
                                        <p:tgtEl>
                                          <p:spTgt spid="69"/>
                                        </p:tgtEl>
                                        <p:attrNameLst>
                                          <p:attrName>style.visibility</p:attrName>
                                        </p:attrNameLst>
                                      </p:cBhvr>
                                      <p:to>
                                        <p:strVal val="visible"/>
                                      </p:to>
                                    </p:set>
                                  </p:childTnLst>
                                </p:cTn>
                              </p:par>
                            </p:childTnLst>
                          </p:cTn>
                        </p:par>
                        <p:par>
                          <p:cTn id="102" fill="hold">
                            <p:stCondLst>
                              <p:cond delay="0"/>
                            </p:stCondLst>
                            <p:childTnLst>
                              <p:par>
                                <p:cTn id="103" presetID="1" presetClass="entr" presetSubtype="0" fill="hold" grpId="0" nodeType="afterEffect">
                                  <p:stCondLst>
                                    <p:cond delay="0"/>
                                  </p:stCondLst>
                                  <p:iterate>
                                    <p:tmAbs val="0"/>
                                  </p:iterate>
                                  <p:childTnLst>
                                    <p:set>
                                      <p:cBhvr>
                                        <p:cTn id="104" fill="hold"/>
                                        <p:tgtEl>
                                          <p:spTgt spid="90"/>
                                        </p:tgtEl>
                                        <p:attrNameLst>
                                          <p:attrName>style.visibility</p:attrName>
                                        </p:attrNameLst>
                                      </p:cBhvr>
                                      <p:to>
                                        <p:strVal val="visible"/>
                                      </p:to>
                                    </p:set>
                                  </p:childTnLst>
                                </p:cTn>
                              </p:par>
                            </p:childTnLst>
                          </p:cTn>
                        </p:par>
                        <p:par>
                          <p:cTn id="105" fill="hold">
                            <p:stCondLst>
                              <p:cond delay="0"/>
                            </p:stCondLst>
                            <p:childTnLst>
                              <p:par>
                                <p:cTn id="106" presetID="1" presetClass="entr" presetSubtype="0" fill="hold" grpId="0" nodeType="afterEffect">
                                  <p:stCondLst>
                                    <p:cond delay="0"/>
                                  </p:stCondLst>
                                  <p:iterate>
                                    <p:tmAbs val="0"/>
                                  </p:iterate>
                                  <p:childTnLst>
                                    <p:set>
                                      <p:cBhvr>
                                        <p:cTn id="107" fill="hold"/>
                                        <p:tgtEl>
                                          <p:spTgt spid="91"/>
                                        </p:tgtEl>
                                        <p:attrNameLst>
                                          <p:attrName>style.visibility</p:attrName>
                                        </p:attrNameLst>
                                      </p:cBhvr>
                                      <p:to>
                                        <p:strVal val="visible"/>
                                      </p:to>
                                    </p:set>
                                  </p:childTnLst>
                                </p:cTn>
                              </p:par>
                            </p:childTnLst>
                          </p:cTn>
                        </p:par>
                        <p:par>
                          <p:cTn id="108" fill="hold">
                            <p:stCondLst>
                              <p:cond delay="0"/>
                            </p:stCondLst>
                            <p:childTnLst>
                              <p:par>
                                <p:cTn id="109" presetID="1" presetClass="entr" presetSubtype="0" fill="hold" grpId="0" nodeType="afterEffect">
                                  <p:stCondLst>
                                    <p:cond delay="0"/>
                                  </p:stCondLst>
                                  <p:iterate>
                                    <p:tmAbs val="0"/>
                                  </p:iterate>
                                  <p:childTnLst>
                                    <p:set>
                                      <p:cBhvr>
                                        <p:cTn id="110" fill="hold"/>
                                        <p:tgtEl>
                                          <p:spTgt spid="92"/>
                                        </p:tgtEl>
                                        <p:attrNameLst>
                                          <p:attrName>style.visibility</p:attrName>
                                        </p:attrNameLst>
                                      </p:cBhvr>
                                      <p:to>
                                        <p:strVal val="visible"/>
                                      </p:to>
                                    </p:set>
                                  </p:childTnLst>
                                </p:cTn>
                              </p:par>
                            </p:childTnLst>
                          </p:cTn>
                        </p:par>
                        <p:par>
                          <p:cTn id="111" fill="hold">
                            <p:stCondLst>
                              <p:cond delay="0"/>
                            </p:stCondLst>
                            <p:childTnLst>
                              <p:par>
                                <p:cTn id="112" presetID="1" presetClass="entr" presetSubtype="0" fill="hold" grpId="0" nodeType="afterEffect">
                                  <p:stCondLst>
                                    <p:cond delay="0"/>
                                  </p:stCondLst>
                                  <p:iterate>
                                    <p:tmAbs val="0"/>
                                  </p:iterate>
                                  <p:childTnLst>
                                    <p:set>
                                      <p:cBhvr>
                                        <p:cTn id="113" fill="hold"/>
                                        <p:tgtEl>
                                          <p:spTgt spid="93"/>
                                        </p:tgtEl>
                                        <p:attrNameLst>
                                          <p:attrName>style.visibility</p:attrName>
                                        </p:attrNameLst>
                                      </p:cBhvr>
                                      <p:to>
                                        <p:strVal val="visible"/>
                                      </p:to>
                                    </p:set>
                                  </p:childTnLst>
                                </p:cTn>
                              </p:par>
                            </p:childTnLst>
                          </p:cTn>
                        </p:par>
                        <p:par>
                          <p:cTn id="114" fill="hold">
                            <p:stCondLst>
                              <p:cond delay="0"/>
                            </p:stCondLst>
                            <p:childTnLst>
                              <p:par>
                                <p:cTn id="115" presetID="1" presetClass="entr" presetSubtype="0" fill="hold" grpId="0" nodeType="afterEffect">
                                  <p:stCondLst>
                                    <p:cond delay="0"/>
                                  </p:stCondLst>
                                  <p:iterate>
                                    <p:tmAbs val="0"/>
                                  </p:iterate>
                                  <p:childTnLst>
                                    <p:set>
                                      <p:cBhvr>
                                        <p:cTn id="116" fill="hold"/>
                                        <p:tgtEl>
                                          <p:spTgt spid="9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9" presetClass="entr" fill="hold" grpId="0" nodeType="clickEffect">
                                  <p:stCondLst>
                                    <p:cond delay="0"/>
                                  </p:stCondLst>
                                  <p:iterate>
                                    <p:tmAbs val="0"/>
                                  </p:iterate>
                                  <p:childTnLst>
                                    <p:set>
                                      <p:cBhvr>
                                        <p:cTn id="120" fill="hold"/>
                                        <p:tgtEl>
                                          <p:spTgt spid="74"/>
                                        </p:tgtEl>
                                        <p:attrNameLst>
                                          <p:attrName>style.visibility</p:attrName>
                                        </p:attrNameLst>
                                      </p:cBhvr>
                                      <p:to>
                                        <p:strVal val="visible"/>
                                      </p:to>
                                    </p:set>
                                    <p:animEffect transition="in" filter="dissolve">
                                      <p:cBhvr>
                                        <p:cTn id="121"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advAuto="0"/>
      <p:bldP spid="28" grpId="0" animBg="1" advAuto="0"/>
      <p:bldP spid="30" grpId="0" animBg="1" advAuto="0"/>
      <p:bldP spid="31" grpId="0" animBg="1" advAuto="0"/>
      <p:bldP spid="32" grpId="0" animBg="1" advAuto="0"/>
      <p:bldP spid="33" grpId="0" animBg="1" advAuto="0"/>
      <p:bldP spid="34" grpId="0" animBg="1" advAuto="0"/>
      <p:bldP spid="37" grpId="0" animBg="1" advAuto="0"/>
      <p:bldP spid="44" grpId="0" animBg="1" advAuto="0"/>
      <p:bldP spid="51" grpId="0" animBg="1" advAuto="0"/>
      <p:bldP spid="52" grpId="0" animBg="1" advAuto="0"/>
      <p:bldP spid="60" grpId="0" animBg="1" advAuto="0"/>
      <p:bldP spid="61" grpId="0" animBg="1" advAuto="0"/>
      <p:bldP spid="62" grpId="0" animBg="1" advAuto="0"/>
      <p:bldP spid="63" grpId="0" animBg="1" advAuto="0"/>
      <p:bldP spid="64" grpId="0" animBg="1" advAuto="0"/>
      <p:bldP spid="65" grpId="0" animBg="1" advAuto="0"/>
      <p:bldP spid="66" grpId="0" animBg="1" advAuto="0"/>
      <p:bldP spid="67" grpId="0" animBg="1" advAuto="0"/>
      <p:bldP spid="68" grpId="0" animBg="1" advAuto="0"/>
      <p:bldP spid="69" grpId="0" animBg="1" advAuto="0"/>
      <p:bldP spid="74" grpId="0" animBg="1" advAuto="0"/>
      <p:bldP spid="75" grpId="0" animBg="1" advAuto="0"/>
      <p:bldP spid="82" grpId="0" animBg="1" advAuto="0"/>
      <p:bldP spid="83" grpId="0" animBg="1" advAuto="0"/>
      <p:bldP spid="84" grpId="0" animBg="1" advAuto="0"/>
      <p:bldP spid="85" grpId="0" animBg="1" advAuto="0"/>
      <p:bldP spid="86" grpId="0" animBg="1" advAuto="0"/>
      <p:bldP spid="87" grpId="0" animBg="1" advAuto="0"/>
      <p:bldP spid="88" grpId="0" animBg="1" advAuto="0"/>
      <p:bldP spid="89" grpId="0" animBg="1" advAuto="0"/>
      <p:bldP spid="90" grpId="0" animBg="1" advAuto="0"/>
      <p:bldP spid="91" grpId="0" animBg="1" advAuto="0"/>
      <p:bldP spid="92" grpId="0" animBg="1" advAuto="0"/>
      <p:bldP spid="93" grpId="0" animBg="1" advAuto="0"/>
      <p:bldP spid="94" grpId="0" animBg="1" advAuto="0"/>
      <p:bldP spid="99"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xmlns="" id="{EA1F371E-8DA4-4494-B61D-FD95CA2A7578}"/>
              </a:ext>
            </a:extLst>
          </p:cNvPr>
          <p:cNvPicPr>
            <a:picLocks noChangeAspect="1"/>
          </p:cNvPicPr>
          <p:nvPr/>
        </p:nvPicPr>
        <p:blipFill rotWithShape="1">
          <a:blip r:embed="rId3"/>
          <a:srcRect l="-66" t="2905" r="-3006" b="1426"/>
          <a:stretch>
            <a:fillRect/>
          </a:stretch>
        </p:blipFill>
        <p:spPr>
          <a:xfrm>
            <a:off x="4994" y="1073185"/>
            <a:ext cx="5862406" cy="5784815"/>
          </a:xfrm>
          <a:prstGeom prst="rect">
            <a:avLst/>
          </a:prstGeom>
          <a:solidFill>
            <a:sysClr val="window" lastClr="FFFFFF"/>
          </a:solidFill>
        </p:spPr>
      </p:pic>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11.2 </a:t>
            </a:r>
            <a:r>
              <a:rPr lang="zh-CN" altLang="en-US" dirty="0">
                <a:latin typeface="楷体" panose="02010609060101010101" pitchFamily="49" charset="-122"/>
                <a:ea typeface="楷体" panose="02010609060101010101" pitchFamily="49" charset="-122"/>
              </a:rPr>
              <a:t>入侵检测系统</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33</a:t>
            </a:fld>
            <a:endParaRPr lang="en-US" altLang="zh-CN"/>
          </a:p>
        </p:txBody>
      </p:sp>
      <p:sp>
        <p:nvSpPr>
          <p:cNvPr id="13" name="文本框 12">
            <a:extLst>
              <a:ext uri="{FF2B5EF4-FFF2-40B4-BE49-F238E27FC236}">
                <a16:creationId xmlns:a16="http://schemas.microsoft.com/office/drawing/2014/main" xmlns="" id="{A2373498-CFA4-43CD-A81E-C75C3E2A68F3}"/>
              </a:ext>
            </a:extLst>
          </p:cNvPr>
          <p:cNvSpPr txBox="1"/>
          <p:nvPr/>
        </p:nvSpPr>
        <p:spPr>
          <a:xfrm>
            <a:off x="5148064" y="2407471"/>
            <a:ext cx="4572000" cy="830997"/>
          </a:xfrm>
          <a:prstGeom prst="rect">
            <a:avLst/>
          </a:prstGeom>
          <a:noFill/>
          <a:ln w="25400" cap="flat" cmpd="sng" algn="ctr">
            <a:noFill/>
            <a:prstDash val="solid"/>
          </a:ln>
          <a:effectLst/>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sz="2400" dirty="0">
                <a:solidFill>
                  <a:schemeClr val="tx2"/>
                </a:solidFill>
              </a:rPr>
              <a:t>被监控的</a:t>
            </a:r>
            <a:r>
              <a:rPr lang="en-US" altLang="zh-CN" sz="2400" dirty="0">
                <a:solidFill>
                  <a:schemeClr val="tx2"/>
                </a:solidFill>
              </a:rPr>
              <a:t>Linux</a:t>
            </a:r>
            <a:r>
              <a:rPr lang="zh-CN" altLang="en-US" sz="2400" dirty="0">
                <a:solidFill>
                  <a:schemeClr val="tx2"/>
                </a:solidFill>
              </a:rPr>
              <a:t>系统调用</a:t>
            </a:r>
            <a:endParaRPr lang="en-US" altLang="zh-CN" sz="2400" dirty="0">
              <a:solidFill>
                <a:schemeClr val="tx2"/>
              </a:solidFill>
            </a:endParaRPr>
          </a:p>
          <a:p>
            <a:pPr algn="ctr"/>
            <a:r>
              <a:rPr lang="zh-CN" altLang="en-US" sz="2400" dirty="0">
                <a:solidFill>
                  <a:schemeClr val="tx2"/>
                </a:solidFill>
              </a:rPr>
              <a:t>和 </a:t>
            </a:r>
            <a:r>
              <a:rPr lang="en-US" altLang="zh-CN" sz="2400" dirty="0">
                <a:solidFill>
                  <a:schemeClr val="tx2"/>
                </a:solidFill>
              </a:rPr>
              <a:t>Windows DLL </a:t>
            </a:r>
          </a:p>
        </p:txBody>
      </p:sp>
    </p:spTree>
    <p:extLst>
      <p:ext uri="{BB962C8B-B14F-4D97-AF65-F5344CB8AC3E}">
        <p14:creationId xmlns:p14="http://schemas.microsoft.com/office/powerpoint/2010/main" val="35695596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11.2 </a:t>
            </a:r>
            <a:r>
              <a:rPr lang="zh-CN" altLang="en-US" dirty="0">
                <a:latin typeface="楷体" panose="02010609060101010101" pitchFamily="49" charset="-122"/>
                <a:ea typeface="楷体" panose="02010609060101010101" pitchFamily="49" charset="-122"/>
              </a:rPr>
              <a:t>入侵检测系统</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34</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基于网络的入侵检测系统</a:t>
            </a:r>
            <a:r>
              <a:rPr lang="en-US" altLang="zh-CN" sz="2800" b="1" dirty="0">
                <a:solidFill>
                  <a:schemeClr val="tx2"/>
                </a:solidFill>
                <a:latin typeface="黑体" panose="02010609060101010101" pitchFamily="49" charset="-122"/>
                <a:ea typeface="黑体" panose="02010609060101010101" pitchFamily="49" charset="-122"/>
              </a:rPr>
              <a:t>(NIDS)</a:t>
            </a:r>
            <a:endParaRPr lang="zh-CN" altLang="en-US" sz="2800" b="1" dirty="0">
              <a:solidFill>
                <a:schemeClr val="tx2"/>
              </a:solidFill>
              <a:latin typeface="黑体" panose="02010609060101010101" pitchFamily="49" charset="-122"/>
              <a:ea typeface="黑体" panose="02010609060101010101" pitchFamily="49" charset="-122"/>
            </a:endParaRPr>
          </a:p>
        </p:txBody>
      </p:sp>
      <p:sp>
        <p:nvSpPr>
          <p:cNvPr id="11" name="矩形: 圆角 10">
            <a:extLst>
              <a:ext uri="{FF2B5EF4-FFF2-40B4-BE49-F238E27FC236}">
                <a16:creationId xmlns:a16="http://schemas.microsoft.com/office/drawing/2014/main" xmlns="" id="{3582CFBB-327A-41C5-95B3-03ED294A5D82}"/>
              </a:ext>
            </a:extLst>
          </p:cNvPr>
          <p:cNvSpPr/>
          <p:nvPr/>
        </p:nvSpPr>
        <p:spPr>
          <a:xfrm>
            <a:off x="630595" y="2064972"/>
            <a:ext cx="5556824" cy="1927743"/>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en-US" altLang="zh-CN" dirty="0">
                <a:solidFill>
                  <a:schemeClr val="tx2">
                    <a:lumMod val="95000"/>
                    <a:lumOff val="5000"/>
                  </a:schemeClr>
                </a:solidFill>
                <a:latin typeface="黑体" panose="02010609060101010101" pitchFamily="49" charset="-122"/>
                <a:ea typeface="黑体" panose="02010609060101010101" pitchFamily="49" charset="-122"/>
              </a:rPr>
              <a:t>NIDS</a:t>
            </a:r>
            <a:r>
              <a:rPr lang="zh-CN" altLang="en-US" dirty="0">
                <a:solidFill>
                  <a:schemeClr val="tx2">
                    <a:lumMod val="95000"/>
                    <a:lumOff val="5000"/>
                  </a:schemeClr>
                </a:solidFill>
                <a:latin typeface="黑体" panose="02010609060101010101" pitchFamily="49" charset="-122"/>
                <a:ea typeface="黑体" panose="02010609060101010101" pitchFamily="49" charset="-122"/>
              </a:rPr>
              <a:t>监控一个网络或多个互联网络上选定的位置的</a:t>
            </a:r>
            <a:r>
              <a:rPr lang="zh-CN" altLang="en-US" dirty="0">
                <a:solidFill>
                  <a:srgbClr val="C00000"/>
                </a:solidFill>
                <a:latin typeface="黑体" panose="02010609060101010101" pitchFamily="49" charset="-122"/>
                <a:ea typeface="黑体" panose="02010609060101010101" pitchFamily="49" charset="-122"/>
              </a:rPr>
              <a:t>网络流量</a:t>
            </a:r>
            <a:r>
              <a:rPr lang="zh-CN" altLang="en-US" dirty="0">
                <a:solidFill>
                  <a:schemeClr val="tx2">
                    <a:lumMod val="95000"/>
                    <a:lumOff val="5000"/>
                  </a:schemeClr>
                </a:solidFill>
                <a:latin typeface="黑体" panose="02010609060101010101" pitchFamily="49" charset="-122"/>
                <a:ea typeface="黑体" panose="02010609060101010101" pitchFamily="49" charset="-122"/>
              </a:rPr>
              <a:t>。</a:t>
            </a:r>
            <a:r>
              <a:rPr lang="en-US" altLang="zh-CN" dirty="0">
                <a:solidFill>
                  <a:schemeClr val="tx2">
                    <a:lumMod val="95000"/>
                    <a:lumOff val="5000"/>
                  </a:schemeClr>
                </a:solidFill>
                <a:latin typeface="黑体" panose="02010609060101010101" pitchFamily="49" charset="-122"/>
                <a:ea typeface="黑体" panose="02010609060101010101" pitchFamily="49" charset="-122"/>
              </a:rPr>
              <a:t>NIDS</a:t>
            </a:r>
            <a:r>
              <a:rPr lang="zh-CN" altLang="en-US" dirty="0">
                <a:solidFill>
                  <a:schemeClr val="tx2">
                    <a:lumMod val="95000"/>
                    <a:lumOff val="5000"/>
                  </a:schemeClr>
                </a:solidFill>
                <a:latin typeface="黑体" panose="02010609060101010101" pitchFamily="49" charset="-122"/>
                <a:ea typeface="黑体" panose="02010609060101010101" pitchFamily="49" charset="-122"/>
              </a:rPr>
              <a:t>检测网络层、传输层或应用层协议的活动，</a:t>
            </a:r>
            <a:r>
              <a:rPr lang="zh-CN" altLang="en-US" dirty="0">
                <a:solidFill>
                  <a:srgbClr val="C00000"/>
                </a:solidFill>
                <a:latin typeface="黑体" panose="02010609060101010101" pitchFamily="49" charset="-122"/>
                <a:ea typeface="黑体" panose="02010609060101010101" pitchFamily="49" charset="-122"/>
              </a:rPr>
              <a:t>实时</a:t>
            </a:r>
            <a:r>
              <a:rPr lang="zh-CN" altLang="en-US" dirty="0">
                <a:solidFill>
                  <a:schemeClr val="tx2">
                    <a:lumMod val="95000"/>
                    <a:lumOff val="5000"/>
                  </a:schemeClr>
                </a:solidFill>
                <a:latin typeface="黑体" panose="02010609060101010101" pitchFamily="49" charset="-122"/>
                <a:ea typeface="黑体" panose="02010609060101010101" pitchFamily="49" charset="-122"/>
              </a:rPr>
              <a:t>或接近于实时地</a:t>
            </a:r>
            <a:r>
              <a:rPr lang="zh-CN" altLang="en-US" dirty="0">
                <a:solidFill>
                  <a:srgbClr val="C00000"/>
                </a:solidFill>
                <a:latin typeface="黑体" panose="02010609060101010101" pitchFamily="49" charset="-122"/>
                <a:ea typeface="黑体" panose="02010609060101010101" pitchFamily="49" charset="-122"/>
              </a:rPr>
              <a:t>分析网络数据包</a:t>
            </a:r>
            <a:r>
              <a:rPr lang="zh-CN" altLang="en-US" dirty="0">
                <a:solidFill>
                  <a:schemeClr val="tx2">
                    <a:lumMod val="95000"/>
                    <a:lumOff val="5000"/>
                  </a:schemeClr>
                </a:solidFill>
                <a:latin typeface="黑体" panose="02010609060101010101" pitchFamily="49" charset="-122"/>
                <a:ea typeface="黑体" panose="02010609060101010101" pitchFamily="49" charset="-122"/>
              </a:rPr>
              <a:t>，以试图发现入侵模式。</a:t>
            </a:r>
          </a:p>
        </p:txBody>
      </p:sp>
      <p:sp>
        <p:nvSpPr>
          <p:cNvPr id="12" name="矩形: 圆角 11">
            <a:extLst>
              <a:ext uri="{FF2B5EF4-FFF2-40B4-BE49-F238E27FC236}">
                <a16:creationId xmlns:a16="http://schemas.microsoft.com/office/drawing/2014/main" xmlns="" id="{7E737632-4909-44B4-93F0-ABDFA2FE1488}"/>
              </a:ext>
            </a:extLst>
          </p:cNvPr>
          <p:cNvSpPr/>
          <p:nvPr/>
        </p:nvSpPr>
        <p:spPr>
          <a:xfrm>
            <a:off x="2153711" y="4869160"/>
            <a:ext cx="6266640" cy="1098005"/>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en-US" altLang="zh-CN" dirty="0">
                <a:solidFill>
                  <a:schemeClr val="tx2">
                    <a:lumMod val="95000"/>
                    <a:lumOff val="5000"/>
                  </a:schemeClr>
                </a:solidFill>
                <a:latin typeface="黑体" panose="02010609060101010101" pitchFamily="49" charset="-122"/>
                <a:ea typeface="黑体" panose="02010609060101010101" pitchFamily="49" charset="-122"/>
              </a:rPr>
              <a:t>NIDS</a:t>
            </a:r>
            <a:r>
              <a:rPr lang="zh-CN" altLang="en-US" dirty="0">
                <a:solidFill>
                  <a:schemeClr val="tx2">
                    <a:lumMod val="95000"/>
                    <a:lumOff val="5000"/>
                  </a:schemeClr>
                </a:solidFill>
                <a:latin typeface="黑体" panose="02010609060101010101" pitchFamily="49" charset="-122"/>
                <a:ea typeface="黑体" panose="02010609060101010101" pitchFamily="49" charset="-122"/>
              </a:rPr>
              <a:t>检测网络上流向潜在的易受攻击的计算机系统的数据包流量，而</a:t>
            </a:r>
            <a:r>
              <a:rPr lang="en-US" altLang="zh-CN" dirty="0">
                <a:solidFill>
                  <a:schemeClr val="tx2">
                    <a:lumMod val="95000"/>
                    <a:lumOff val="5000"/>
                  </a:schemeClr>
                </a:solidFill>
                <a:latin typeface="黑体" panose="02010609060101010101" pitchFamily="49" charset="-122"/>
                <a:ea typeface="黑体" panose="02010609060101010101" pitchFamily="49" charset="-122"/>
              </a:rPr>
              <a:t>HIDS</a:t>
            </a:r>
            <a:r>
              <a:rPr lang="zh-CN" altLang="en-US" dirty="0">
                <a:solidFill>
                  <a:schemeClr val="tx2">
                    <a:lumMod val="95000"/>
                    <a:lumOff val="5000"/>
                  </a:schemeClr>
                </a:solidFill>
                <a:latin typeface="黑体" panose="02010609060101010101" pitchFamily="49" charset="-122"/>
                <a:ea typeface="黑体" panose="02010609060101010101" pitchFamily="49" charset="-122"/>
              </a:rPr>
              <a:t>检测的是主机上的用户和软件活动。</a:t>
            </a:r>
          </a:p>
        </p:txBody>
      </p:sp>
      <p:sp>
        <p:nvSpPr>
          <p:cNvPr id="13" name="矩形: 圆角 12">
            <a:extLst>
              <a:ext uri="{FF2B5EF4-FFF2-40B4-BE49-F238E27FC236}">
                <a16:creationId xmlns:a16="http://schemas.microsoft.com/office/drawing/2014/main" xmlns="" id="{C9B20CE6-4EDB-40EB-88DD-71EA5E5156EE}"/>
              </a:ext>
            </a:extLst>
          </p:cNvPr>
          <p:cNvSpPr/>
          <p:nvPr/>
        </p:nvSpPr>
        <p:spPr>
          <a:xfrm>
            <a:off x="1982379" y="4513244"/>
            <a:ext cx="2583448" cy="523221"/>
          </a:xfrm>
          <a:prstGeom prst="roundRect">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dirty="0">
                <a:solidFill>
                  <a:schemeClr val="bg1"/>
                </a:solidFill>
                <a:latin typeface="黑体" panose="02010609060101010101" pitchFamily="49" charset="-122"/>
                <a:ea typeface="黑体" panose="02010609060101010101" pitchFamily="49" charset="-122"/>
              </a:rPr>
              <a:t>NIDS</a:t>
            </a:r>
            <a:r>
              <a:rPr lang="zh-CN" altLang="en-US" sz="2000" dirty="0">
                <a:solidFill>
                  <a:schemeClr val="bg1"/>
                </a:solidFill>
                <a:latin typeface="黑体" panose="02010609060101010101" pitchFamily="49" charset="-122"/>
                <a:ea typeface="黑体" panose="02010609060101010101" pitchFamily="49" charset="-122"/>
              </a:rPr>
              <a:t>与</a:t>
            </a:r>
            <a:r>
              <a:rPr lang="en-US" altLang="zh-CN" sz="2000" dirty="0">
                <a:solidFill>
                  <a:schemeClr val="bg1"/>
                </a:solidFill>
                <a:latin typeface="黑体" panose="02010609060101010101" pitchFamily="49" charset="-122"/>
                <a:ea typeface="黑体" panose="02010609060101010101" pitchFamily="49" charset="-122"/>
              </a:rPr>
              <a:t>HIDS</a:t>
            </a:r>
            <a:r>
              <a:rPr lang="zh-CN" altLang="en-US" sz="2000" dirty="0">
                <a:solidFill>
                  <a:schemeClr val="bg1"/>
                </a:solidFill>
                <a:latin typeface="黑体" panose="02010609060101010101" pitchFamily="49" charset="-122"/>
                <a:ea typeface="黑体" panose="02010609060101010101" pitchFamily="49" charset="-122"/>
              </a:rPr>
              <a:t>的区别</a:t>
            </a:r>
          </a:p>
        </p:txBody>
      </p:sp>
      <p:pic>
        <p:nvPicPr>
          <p:cNvPr id="4" name="图片 3">
            <a:extLst>
              <a:ext uri="{FF2B5EF4-FFF2-40B4-BE49-F238E27FC236}">
                <a16:creationId xmlns:a16="http://schemas.microsoft.com/office/drawing/2014/main" xmlns="" id="{79FECB95-A0ED-42DF-8F2E-BDC37336E8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729" y="4711077"/>
            <a:ext cx="1080120" cy="1226351"/>
          </a:xfrm>
          <a:prstGeom prst="rect">
            <a:avLst/>
          </a:prstGeom>
        </p:spPr>
      </p:pic>
      <p:pic>
        <p:nvPicPr>
          <p:cNvPr id="6" name="图片 5">
            <a:extLst>
              <a:ext uri="{FF2B5EF4-FFF2-40B4-BE49-F238E27FC236}">
                <a16:creationId xmlns:a16="http://schemas.microsoft.com/office/drawing/2014/main" xmlns="" id="{4BC456E4-9EE9-427A-AA85-0AADB61F43CF}"/>
              </a:ext>
            </a:extLst>
          </p:cNvPr>
          <p:cNvPicPr>
            <a:picLocks noChangeAspect="1"/>
          </p:cNvPicPr>
          <p:nvPr/>
        </p:nvPicPr>
        <p:blipFill>
          <a:blip r:embed="rId4"/>
          <a:stretch>
            <a:fillRect/>
          </a:stretch>
        </p:blipFill>
        <p:spPr>
          <a:xfrm>
            <a:off x="6488794" y="1980861"/>
            <a:ext cx="1914310" cy="2011854"/>
          </a:xfrm>
          <a:prstGeom prst="rect">
            <a:avLst/>
          </a:prstGeom>
        </p:spPr>
      </p:pic>
    </p:spTree>
    <p:extLst>
      <p:ext uri="{BB962C8B-B14F-4D97-AF65-F5344CB8AC3E}">
        <p14:creationId xmlns:p14="http://schemas.microsoft.com/office/powerpoint/2010/main" val="293945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11.2 </a:t>
            </a:r>
            <a:r>
              <a:rPr lang="zh-CN" altLang="en-US" dirty="0">
                <a:latin typeface="楷体" panose="02010609060101010101" pitchFamily="49" charset="-122"/>
                <a:ea typeface="楷体" panose="02010609060101010101" pitchFamily="49" charset="-122"/>
              </a:rPr>
              <a:t>入侵检测系统</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35</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基于网络的入侵检测系统</a:t>
            </a:r>
            <a:r>
              <a:rPr lang="en-US" altLang="zh-CN" sz="2800" b="1" dirty="0">
                <a:solidFill>
                  <a:schemeClr val="tx2"/>
                </a:solidFill>
                <a:latin typeface="黑体" panose="02010609060101010101" pitchFamily="49" charset="-122"/>
                <a:ea typeface="黑体" panose="02010609060101010101" pitchFamily="49" charset="-122"/>
              </a:rPr>
              <a:t>(NIDS)</a:t>
            </a:r>
            <a:endParaRPr lang="zh-CN" altLang="en-US" sz="2800" b="1" dirty="0">
              <a:solidFill>
                <a:schemeClr val="tx2"/>
              </a:solidFill>
              <a:latin typeface="黑体" panose="02010609060101010101" pitchFamily="49" charset="-122"/>
              <a:ea typeface="黑体" panose="02010609060101010101" pitchFamily="49" charset="-122"/>
            </a:endParaRPr>
          </a:p>
        </p:txBody>
      </p:sp>
      <p:sp>
        <p:nvSpPr>
          <p:cNvPr id="12" name="矩形: 圆角 11">
            <a:extLst>
              <a:ext uri="{FF2B5EF4-FFF2-40B4-BE49-F238E27FC236}">
                <a16:creationId xmlns:a16="http://schemas.microsoft.com/office/drawing/2014/main" xmlns="" id="{7E737632-4909-44B4-93F0-ABDFA2FE1488}"/>
              </a:ext>
            </a:extLst>
          </p:cNvPr>
          <p:cNvSpPr/>
          <p:nvPr/>
        </p:nvSpPr>
        <p:spPr>
          <a:xfrm>
            <a:off x="777272" y="1961779"/>
            <a:ext cx="5090128" cy="2177442"/>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典型的</a:t>
            </a:r>
            <a:r>
              <a:rPr lang="en-US" altLang="zh-CN" sz="2000" dirty="0">
                <a:solidFill>
                  <a:schemeClr val="tx2">
                    <a:lumMod val="95000"/>
                    <a:lumOff val="5000"/>
                  </a:schemeClr>
                </a:solidFill>
                <a:latin typeface="黑体" panose="02010609060101010101" pitchFamily="49" charset="-122"/>
                <a:ea typeface="黑体" panose="02010609060101010101" pitchFamily="49" charset="-122"/>
              </a:rPr>
              <a:t>NIDS</a:t>
            </a: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设备包括：</a:t>
            </a:r>
            <a:endParaRPr lang="en-US" altLang="zh-CN" sz="2000" dirty="0">
              <a:solidFill>
                <a:schemeClr val="tx2">
                  <a:lumMod val="95000"/>
                  <a:lumOff val="5000"/>
                </a:schemeClr>
              </a:solidFill>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dirty="0">
                <a:solidFill>
                  <a:schemeClr val="tx2">
                    <a:lumMod val="95000"/>
                    <a:lumOff val="5000"/>
                  </a:schemeClr>
                </a:solidFill>
                <a:latin typeface="黑体" panose="02010609060101010101" pitchFamily="49" charset="-122"/>
                <a:ea typeface="黑体" panose="02010609060101010101" pitchFamily="49" charset="-122"/>
              </a:rPr>
              <a:t>大量传感器用来监控数据包流量；</a:t>
            </a:r>
            <a:endParaRPr lang="en-US" altLang="zh-CN" dirty="0">
              <a:solidFill>
                <a:schemeClr val="tx2">
                  <a:lumMod val="95000"/>
                  <a:lumOff val="5000"/>
                </a:schemeClr>
              </a:solidFill>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dirty="0">
                <a:solidFill>
                  <a:schemeClr val="tx2">
                    <a:lumMod val="95000"/>
                    <a:lumOff val="5000"/>
                  </a:schemeClr>
                </a:solidFill>
                <a:latin typeface="黑体" panose="02010609060101010101" pitchFamily="49" charset="-122"/>
                <a:ea typeface="黑体" panose="02010609060101010101" pitchFamily="49" charset="-122"/>
              </a:rPr>
              <a:t>一个或多个服务器负责</a:t>
            </a:r>
            <a:r>
              <a:rPr lang="en-US" altLang="zh-CN" dirty="0">
                <a:solidFill>
                  <a:schemeClr val="tx2">
                    <a:lumMod val="95000"/>
                    <a:lumOff val="5000"/>
                  </a:schemeClr>
                </a:solidFill>
                <a:latin typeface="黑体" panose="02010609060101010101" pitchFamily="49" charset="-122"/>
                <a:ea typeface="黑体" panose="02010609060101010101" pitchFamily="49" charset="-122"/>
              </a:rPr>
              <a:t>NIDS</a:t>
            </a:r>
            <a:r>
              <a:rPr lang="zh-CN" altLang="en-US" dirty="0">
                <a:solidFill>
                  <a:schemeClr val="tx2">
                    <a:lumMod val="95000"/>
                    <a:lumOff val="5000"/>
                  </a:schemeClr>
                </a:solidFill>
                <a:latin typeface="黑体" panose="02010609060101010101" pitchFamily="49" charset="-122"/>
                <a:ea typeface="黑体" panose="02010609060101010101" pitchFamily="49" charset="-122"/>
              </a:rPr>
              <a:t>管理功能；</a:t>
            </a:r>
            <a:endParaRPr lang="en-US" altLang="zh-CN" dirty="0">
              <a:solidFill>
                <a:schemeClr val="tx2">
                  <a:lumMod val="95000"/>
                  <a:lumOff val="5000"/>
                </a:schemeClr>
              </a:solidFill>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dirty="0">
                <a:solidFill>
                  <a:schemeClr val="tx2">
                    <a:lumMod val="95000"/>
                    <a:lumOff val="5000"/>
                  </a:schemeClr>
                </a:solidFill>
                <a:latin typeface="黑体" panose="02010609060101010101" pitchFamily="49" charset="-122"/>
                <a:ea typeface="黑体" panose="02010609060101010101" pitchFamily="49" charset="-122"/>
              </a:rPr>
              <a:t>一个或多个管理控制台提供人机交互的接口。</a:t>
            </a:r>
          </a:p>
        </p:txBody>
      </p:sp>
      <p:sp>
        <p:nvSpPr>
          <p:cNvPr id="10" name="矩形: 圆角 9">
            <a:extLst>
              <a:ext uri="{FF2B5EF4-FFF2-40B4-BE49-F238E27FC236}">
                <a16:creationId xmlns:a16="http://schemas.microsoft.com/office/drawing/2014/main" xmlns="" id="{A189492E-1359-4FC3-BA64-F7D23D28316A}"/>
              </a:ext>
            </a:extLst>
          </p:cNvPr>
          <p:cNvSpPr/>
          <p:nvPr/>
        </p:nvSpPr>
        <p:spPr>
          <a:xfrm>
            <a:off x="2133041" y="4632735"/>
            <a:ext cx="5768349" cy="1119998"/>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分析流量模式从而检测入侵的工作可以在传感器、管理服务器或在二者上组合完成。</a:t>
            </a:r>
            <a:endParaRPr lang="zh-CN" altLang="en-US" dirty="0">
              <a:solidFill>
                <a:schemeClr val="tx2">
                  <a:lumMod val="95000"/>
                  <a:lumOff val="5000"/>
                </a:schemeClr>
              </a:solidFill>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xmlns="" id="{15AFBD00-502E-4EB0-9082-6F8C09766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8" y="2676214"/>
            <a:ext cx="454726" cy="454726"/>
          </a:xfrm>
          <a:prstGeom prst="rect">
            <a:avLst/>
          </a:prstGeom>
        </p:spPr>
      </p:pic>
      <p:pic>
        <p:nvPicPr>
          <p:cNvPr id="7" name="图片 6">
            <a:extLst>
              <a:ext uri="{FF2B5EF4-FFF2-40B4-BE49-F238E27FC236}">
                <a16:creationId xmlns:a16="http://schemas.microsoft.com/office/drawing/2014/main" xmlns="" id="{010E6736-EFB0-4E64-BC9D-6140C45FFB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6659" y="3117954"/>
            <a:ext cx="438608" cy="438608"/>
          </a:xfrm>
          <a:prstGeom prst="rect">
            <a:avLst/>
          </a:prstGeom>
        </p:spPr>
      </p:pic>
      <p:pic>
        <p:nvPicPr>
          <p:cNvPr id="9" name="图片 8">
            <a:extLst>
              <a:ext uri="{FF2B5EF4-FFF2-40B4-BE49-F238E27FC236}">
                <a16:creationId xmlns:a16="http://schemas.microsoft.com/office/drawing/2014/main" xmlns="" id="{127442EC-B0F3-45B1-8EAE-21BF72773B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12160" y="3584986"/>
            <a:ext cx="385192" cy="385192"/>
          </a:xfrm>
          <a:prstGeom prst="rect">
            <a:avLst/>
          </a:prstGeom>
        </p:spPr>
      </p:pic>
      <p:pic>
        <p:nvPicPr>
          <p:cNvPr id="17" name="图片 16">
            <a:extLst>
              <a:ext uri="{FF2B5EF4-FFF2-40B4-BE49-F238E27FC236}">
                <a16:creationId xmlns:a16="http://schemas.microsoft.com/office/drawing/2014/main" xmlns="" id="{25EF078C-932D-41A8-9290-8F12A937412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5146" y="4611535"/>
            <a:ext cx="1080120" cy="1226351"/>
          </a:xfrm>
          <a:prstGeom prst="rect">
            <a:avLst/>
          </a:prstGeom>
        </p:spPr>
      </p:pic>
    </p:spTree>
    <p:extLst>
      <p:ext uri="{BB962C8B-B14F-4D97-AF65-F5344CB8AC3E}">
        <p14:creationId xmlns:p14="http://schemas.microsoft.com/office/powerpoint/2010/main" val="173691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11.2 </a:t>
            </a:r>
            <a:r>
              <a:rPr lang="zh-CN" altLang="en-US" dirty="0">
                <a:latin typeface="楷体" panose="02010609060101010101" pitchFamily="49" charset="-122"/>
                <a:ea typeface="楷体" panose="02010609060101010101" pitchFamily="49" charset="-122"/>
              </a:rPr>
              <a:t>入侵检测系统</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36</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基于网络的入侵检测系统</a:t>
            </a:r>
            <a:r>
              <a:rPr lang="en-US" altLang="zh-CN" sz="2800" b="1" dirty="0">
                <a:solidFill>
                  <a:schemeClr val="tx2"/>
                </a:solidFill>
                <a:latin typeface="黑体" panose="02010609060101010101" pitchFamily="49" charset="-122"/>
                <a:ea typeface="黑体" panose="02010609060101010101" pitchFamily="49" charset="-122"/>
              </a:rPr>
              <a:t>(NIDS)</a:t>
            </a:r>
            <a:endParaRPr lang="zh-CN" altLang="en-US" sz="2800" b="1" dirty="0">
              <a:solidFill>
                <a:schemeClr val="tx2"/>
              </a:solidFill>
              <a:latin typeface="黑体" panose="02010609060101010101" pitchFamily="49" charset="-122"/>
              <a:ea typeface="黑体" panose="02010609060101010101" pitchFamily="49" charset="-122"/>
            </a:endParaRPr>
          </a:p>
        </p:txBody>
      </p:sp>
      <p:grpSp>
        <p:nvGrpSpPr>
          <p:cNvPr id="13" name="Group 1641">
            <a:extLst>
              <a:ext uri="{FF2B5EF4-FFF2-40B4-BE49-F238E27FC236}">
                <a16:creationId xmlns:a16="http://schemas.microsoft.com/office/drawing/2014/main" xmlns="" id="{929FA29B-C6DF-4789-85E2-E7C86DED35B3}"/>
              </a:ext>
            </a:extLst>
          </p:cNvPr>
          <p:cNvGrpSpPr/>
          <p:nvPr/>
        </p:nvGrpSpPr>
        <p:grpSpPr>
          <a:xfrm>
            <a:off x="4697367" y="3877222"/>
            <a:ext cx="152401" cy="914401"/>
            <a:chOff x="0" y="0"/>
            <a:chExt cx="152400" cy="914400"/>
          </a:xfrm>
        </p:grpSpPr>
        <p:sp>
          <p:nvSpPr>
            <p:cNvPr id="14" name="Shape 1639">
              <a:extLst>
                <a:ext uri="{FF2B5EF4-FFF2-40B4-BE49-F238E27FC236}">
                  <a16:creationId xmlns:a16="http://schemas.microsoft.com/office/drawing/2014/main" xmlns="" id="{13A06758-0E7E-4E88-AA29-B7804F277499}"/>
                </a:ext>
              </a:extLst>
            </p:cNvPr>
            <p:cNvSpPr/>
            <p:nvPr/>
          </p:nvSpPr>
          <p:spPr>
            <a:xfrm>
              <a:off x="0" y="0"/>
              <a:ext cx="152401" cy="914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1518"/>
                    <a:pt x="0" y="3391"/>
                  </a:cubicBezTo>
                  <a:lnTo>
                    <a:pt x="0" y="18209"/>
                  </a:lnTo>
                  <a:cubicBezTo>
                    <a:pt x="0" y="20082"/>
                    <a:pt x="4835" y="21600"/>
                    <a:pt x="10800" y="21600"/>
                  </a:cubicBezTo>
                  <a:cubicBezTo>
                    <a:pt x="16765" y="21600"/>
                    <a:pt x="21600" y="20082"/>
                    <a:pt x="21600" y="18209"/>
                  </a:cubicBezTo>
                  <a:lnTo>
                    <a:pt x="21600" y="3391"/>
                  </a:lnTo>
                  <a:cubicBezTo>
                    <a:pt x="21600" y="1518"/>
                    <a:pt x="16765" y="0"/>
                    <a:pt x="10800" y="0"/>
                  </a:cubicBezTo>
                  <a:close/>
                </a:path>
              </a:pathLst>
            </a:custGeom>
            <a:solidFill>
              <a:srgbClr val="F9978F"/>
            </a:solidFill>
            <a:ln w="9525" cap="flat">
              <a:solidFill>
                <a:srgbClr val="007A77"/>
              </a:solidFill>
              <a:prstDash val="solid"/>
              <a:round/>
            </a:ln>
            <a:effectLst/>
          </p:spPr>
          <p:txBody>
            <a:bodyPr wrap="square" lIns="45719" tIns="45719" rIns="45719" bIns="45719" numCol="1" anchor="ctr">
              <a:noAutofit/>
            </a:bodyPr>
            <a:lstStyle/>
            <a:p>
              <a:endParaRPr/>
            </a:p>
          </p:txBody>
        </p:sp>
        <p:sp>
          <p:nvSpPr>
            <p:cNvPr id="15" name="Shape 1640">
              <a:extLst>
                <a:ext uri="{FF2B5EF4-FFF2-40B4-BE49-F238E27FC236}">
                  <a16:creationId xmlns:a16="http://schemas.microsoft.com/office/drawing/2014/main" xmlns="" id="{62B81930-0A39-4302-8CFA-655DD8A7B846}"/>
                </a:ext>
              </a:extLst>
            </p:cNvPr>
            <p:cNvSpPr/>
            <p:nvPr/>
          </p:nvSpPr>
          <p:spPr>
            <a:xfrm>
              <a:off x="0" y="143552"/>
              <a:ext cx="152401" cy="1435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1929"/>
                    <a:pt x="4835" y="21600"/>
                    <a:pt x="10800" y="21600"/>
                  </a:cubicBezTo>
                  <a:cubicBezTo>
                    <a:pt x="16765" y="21600"/>
                    <a:pt x="21600" y="11929"/>
                    <a:pt x="21600" y="0"/>
                  </a:cubicBezTo>
                </a:path>
              </a:pathLst>
            </a:custGeom>
            <a:noFill/>
            <a:ln w="9525" cap="flat">
              <a:solidFill>
                <a:srgbClr val="007A77"/>
              </a:solidFill>
              <a:prstDash val="solid"/>
              <a:round/>
            </a:ln>
            <a:effectLst/>
          </p:spPr>
          <p:txBody>
            <a:bodyPr wrap="square" lIns="45719" tIns="45719" rIns="45719" bIns="45719" numCol="1" anchor="ctr">
              <a:noAutofit/>
            </a:bodyPr>
            <a:lstStyle/>
            <a:p>
              <a:endParaRPr/>
            </a:p>
          </p:txBody>
        </p:sp>
      </p:grpSp>
      <p:sp>
        <p:nvSpPr>
          <p:cNvPr id="16" name="Shape 1642">
            <a:extLst>
              <a:ext uri="{FF2B5EF4-FFF2-40B4-BE49-F238E27FC236}">
                <a16:creationId xmlns:a16="http://schemas.microsoft.com/office/drawing/2014/main" xmlns="" id="{DF315895-497D-4DC0-8B8B-A14F6223686C}"/>
              </a:ext>
            </a:extLst>
          </p:cNvPr>
          <p:cNvSpPr/>
          <p:nvPr/>
        </p:nvSpPr>
        <p:spPr>
          <a:xfrm>
            <a:off x="6068967" y="1896022"/>
            <a:ext cx="2819400" cy="4343400"/>
          </a:xfrm>
          <a:prstGeom prst="rect">
            <a:avLst/>
          </a:prstGeom>
          <a:solidFill>
            <a:srgbClr val="00BEBA"/>
          </a:solidFill>
          <a:ln>
            <a:solidFill>
              <a:srgbClr val="007A77"/>
            </a:solidFill>
          </a:ln>
        </p:spPr>
        <p:txBody>
          <a:bodyPr lIns="45719" rIns="45719" anchor="ctr"/>
          <a:lstStyle/>
          <a:p>
            <a:pPr algn="ctr">
              <a:defRPr sz="2400">
                <a:latin typeface="Times"/>
                <a:ea typeface="Times"/>
                <a:cs typeface="Times"/>
                <a:sym typeface="Times"/>
              </a:defRPr>
            </a:pPr>
            <a:endParaRPr/>
          </a:p>
        </p:txBody>
      </p:sp>
      <p:sp>
        <p:nvSpPr>
          <p:cNvPr id="18" name="Shape 1643">
            <a:extLst>
              <a:ext uri="{FF2B5EF4-FFF2-40B4-BE49-F238E27FC236}">
                <a16:creationId xmlns:a16="http://schemas.microsoft.com/office/drawing/2014/main" xmlns="" id="{5FDEE251-4073-40F4-BFD9-F4F2F60CD64B}"/>
              </a:ext>
            </a:extLst>
          </p:cNvPr>
          <p:cNvSpPr/>
          <p:nvPr/>
        </p:nvSpPr>
        <p:spPr>
          <a:xfrm>
            <a:off x="1863679" y="4029622"/>
            <a:ext cx="2069729" cy="1393467"/>
          </a:xfrm>
          <a:custGeom>
            <a:avLst/>
            <a:gdLst/>
            <a:ahLst/>
            <a:cxnLst>
              <a:cxn ang="0">
                <a:pos x="wd2" y="hd2"/>
              </a:cxn>
              <a:cxn ang="5400000">
                <a:pos x="wd2" y="hd2"/>
              </a:cxn>
              <a:cxn ang="10800000">
                <a:pos x="wd2" y="hd2"/>
              </a:cxn>
              <a:cxn ang="16200000">
                <a:pos x="wd2" y="hd2"/>
              </a:cxn>
            </a:cxnLst>
            <a:rect l="0" t="0" r="r" b="b"/>
            <a:pathLst>
              <a:path w="21600" h="21600" extrusionOk="0">
                <a:moveTo>
                  <a:pt x="5911" y="1508"/>
                </a:moveTo>
                <a:lnTo>
                  <a:pt x="6382" y="754"/>
                </a:lnTo>
                <a:lnTo>
                  <a:pt x="7343" y="0"/>
                </a:lnTo>
                <a:lnTo>
                  <a:pt x="9000" y="0"/>
                </a:lnTo>
                <a:lnTo>
                  <a:pt x="9961" y="392"/>
                </a:lnTo>
                <a:lnTo>
                  <a:pt x="10432" y="754"/>
                </a:lnTo>
                <a:lnTo>
                  <a:pt x="11373" y="392"/>
                </a:lnTo>
                <a:lnTo>
                  <a:pt x="12089" y="0"/>
                </a:lnTo>
                <a:lnTo>
                  <a:pt x="12805" y="0"/>
                </a:lnTo>
                <a:lnTo>
                  <a:pt x="13991" y="392"/>
                </a:lnTo>
                <a:lnTo>
                  <a:pt x="14461" y="1146"/>
                </a:lnTo>
                <a:lnTo>
                  <a:pt x="14952" y="1901"/>
                </a:lnTo>
                <a:lnTo>
                  <a:pt x="15648" y="1508"/>
                </a:lnTo>
                <a:lnTo>
                  <a:pt x="16139" y="1508"/>
                </a:lnTo>
                <a:lnTo>
                  <a:pt x="17080" y="1901"/>
                </a:lnTo>
                <a:lnTo>
                  <a:pt x="17795" y="2293"/>
                </a:lnTo>
                <a:lnTo>
                  <a:pt x="18266" y="3379"/>
                </a:lnTo>
                <a:lnTo>
                  <a:pt x="18266" y="4495"/>
                </a:lnTo>
                <a:lnTo>
                  <a:pt x="18757" y="4495"/>
                </a:lnTo>
                <a:lnTo>
                  <a:pt x="19698" y="5279"/>
                </a:lnTo>
                <a:lnTo>
                  <a:pt x="20414" y="6034"/>
                </a:lnTo>
                <a:lnTo>
                  <a:pt x="20884" y="6788"/>
                </a:lnTo>
                <a:lnTo>
                  <a:pt x="21130" y="7934"/>
                </a:lnTo>
                <a:lnTo>
                  <a:pt x="21130" y="9442"/>
                </a:lnTo>
                <a:lnTo>
                  <a:pt x="20884" y="10589"/>
                </a:lnTo>
                <a:lnTo>
                  <a:pt x="20414" y="11343"/>
                </a:lnTo>
                <a:lnTo>
                  <a:pt x="21130" y="12489"/>
                </a:lnTo>
                <a:lnTo>
                  <a:pt x="21355" y="13636"/>
                </a:lnTo>
                <a:lnTo>
                  <a:pt x="21600" y="14752"/>
                </a:lnTo>
                <a:lnTo>
                  <a:pt x="21130" y="15898"/>
                </a:lnTo>
                <a:lnTo>
                  <a:pt x="20659" y="16653"/>
                </a:lnTo>
                <a:lnTo>
                  <a:pt x="20168" y="17045"/>
                </a:lnTo>
                <a:lnTo>
                  <a:pt x="19227" y="17799"/>
                </a:lnTo>
                <a:lnTo>
                  <a:pt x="18266" y="18191"/>
                </a:lnTo>
                <a:lnTo>
                  <a:pt x="17325" y="18191"/>
                </a:lnTo>
                <a:lnTo>
                  <a:pt x="16855" y="19307"/>
                </a:lnTo>
                <a:lnTo>
                  <a:pt x="16139" y="20454"/>
                </a:lnTo>
                <a:lnTo>
                  <a:pt x="14952" y="21208"/>
                </a:lnTo>
                <a:lnTo>
                  <a:pt x="12805" y="21208"/>
                </a:lnTo>
                <a:lnTo>
                  <a:pt x="11864" y="20454"/>
                </a:lnTo>
                <a:lnTo>
                  <a:pt x="11373" y="19699"/>
                </a:lnTo>
                <a:lnTo>
                  <a:pt x="10432" y="20846"/>
                </a:lnTo>
                <a:lnTo>
                  <a:pt x="9245" y="21208"/>
                </a:lnTo>
                <a:lnTo>
                  <a:pt x="7814" y="21600"/>
                </a:lnTo>
                <a:lnTo>
                  <a:pt x="6382" y="21208"/>
                </a:lnTo>
                <a:lnTo>
                  <a:pt x="5441" y="20454"/>
                </a:lnTo>
                <a:lnTo>
                  <a:pt x="4480" y="19699"/>
                </a:lnTo>
                <a:lnTo>
                  <a:pt x="4009" y="18945"/>
                </a:lnTo>
                <a:lnTo>
                  <a:pt x="3764" y="18191"/>
                </a:lnTo>
                <a:lnTo>
                  <a:pt x="3539" y="17045"/>
                </a:lnTo>
                <a:lnTo>
                  <a:pt x="2577" y="16653"/>
                </a:lnTo>
                <a:lnTo>
                  <a:pt x="1636" y="16291"/>
                </a:lnTo>
                <a:lnTo>
                  <a:pt x="941" y="15144"/>
                </a:lnTo>
                <a:lnTo>
                  <a:pt x="470" y="13998"/>
                </a:lnTo>
                <a:lnTo>
                  <a:pt x="245" y="12851"/>
                </a:lnTo>
                <a:lnTo>
                  <a:pt x="245" y="11735"/>
                </a:lnTo>
                <a:lnTo>
                  <a:pt x="716" y="10197"/>
                </a:lnTo>
                <a:lnTo>
                  <a:pt x="0" y="9080"/>
                </a:lnTo>
                <a:lnTo>
                  <a:pt x="0" y="7542"/>
                </a:lnTo>
                <a:lnTo>
                  <a:pt x="245" y="6396"/>
                </a:lnTo>
                <a:lnTo>
                  <a:pt x="716" y="5641"/>
                </a:lnTo>
                <a:lnTo>
                  <a:pt x="1391" y="5279"/>
                </a:lnTo>
                <a:lnTo>
                  <a:pt x="2107" y="4887"/>
                </a:lnTo>
                <a:lnTo>
                  <a:pt x="2352" y="3741"/>
                </a:lnTo>
                <a:lnTo>
                  <a:pt x="2823" y="2987"/>
                </a:lnTo>
                <a:lnTo>
                  <a:pt x="3068" y="2625"/>
                </a:lnTo>
                <a:lnTo>
                  <a:pt x="3764" y="2293"/>
                </a:lnTo>
                <a:lnTo>
                  <a:pt x="4255" y="1901"/>
                </a:lnTo>
                <a:lnTo>
                  <a:pt x="5195" y="1508"/>
                </a:lnTo>
                <a:lnTo>
                  <a:pt x="5911" y="1508"/>
                </a:lnTo>
              </a:path>
            </a:pathLst>
          </a:custGeom>
          <a:gradFill>
            <a:gsLst>
              <a:gs pos="0">
                <a:srgbClr val="5B6876"/>
              </a:gs>
              <a:gs pos="50000">
                <a:srgbClr val="C5E2FF"/>
              </a:gs>
              <a:gs pos="100000">
                <a:srgbClr val="5B6876"/>
              </a:gs>
            </a:gsLst>
            <a:lin ang="16200000"/>
          </a:gradFill>
          <a:ln w="12700">
            <a:miter lim="400000"/>
          </a:ln>
        </p:spPr>
        <p:txBody>
          <a:bodyPr lIns="45719" rIns="45719"/>
          <a:lstStyle/>
          <a:p>
            <a:endParaRPr/>
          </a:p>
        </p:txBody>
      </p:sp>
      <p:sp>
        <p:nvSpPr>
          <p:cNvPr id="19" name="Shape 1644">
            <a:extLst>
              <a:ext uri="{FF2B5EF4-FFF2-40B4-BE49-F238E27FC236}">
                <a16:creationId xmlns:a16="http://schemas.microsoft.com/office/drawing/2014/main" xmlns="" id="{0B110871-81FD-4E19-B4EE-47AC2699358E}"/>
              </a:ext>
            </a:extLst>
          </p:cNvPr>
          <p:cNvSpPr/>
          <p:nvPr/>
        </p:nvSpPr>
        <p:spPr>
          <a:xfrm>
            <a:off x="2280371" y="4105822"/>
            <a:ext cx="1230367" cy="445595"/>
          </a:xfrm>
          <a:prstGeom prst="rect">
            <a:avLst/>
          </a:prstGeom>
          <a:ln w="12700">
            <a:miter lim="400000"/>
          </a:ln>
          <a:extLst>
            <a:ext uri="{C572A759-6A51-4108-AA02-DFA0A04FC94B}">
              <ma14:wrappingTextBoxFlag xmlns="" xmlns:ma14="http://schemas.microsoft.com/office/mac/drawingml/2011/main" val="1"/>
            </a:ext>
          </a:extLst>
        </p:spPr>
        <p:txBody>
          <a:bodyPr wrap="none" lIns="49982" tIns="49982" rIns="49982" bIns="49982">
            <a:spAutoFit/>
          </a:bodyPr>
          <a:lstStyle>
            <a:lvl1pPr algn="ctr" defTabSz="992187">
              <a:defRPr sz="2400" b="1">
                <a:effectLst>
                  <a:outerShdw blurRad="12700" dist="25400" dir="2700000" rotWithShape="0">
                    <a:srgbClr val="000000"/>
                  </a:outerShdw>
                </a:effectLst>
              </a:defRPr>
            </a:lvl1pPr>
          </a:lstStyle>
          <a:p>
            <a:r>
              <a:t>Internet</a:t>
            </a:r>
          </a:p>
        </p:txBody>
      </p:sp>
      <p:grpSp>
        <p:nvGrpSpPr>
          <p:cNvPr id="20" name="Group 1655">
            <a:extLst>
              <a:ext uri="{FF2B5EF4-FFF2-40B4-BE49-F238E27FC236}">
                <a16:creationId xmlns:a16="http://schemas.microsoft.com/office/drawing/2014/main" xmlns="" id="{09BC3966-BE29-44CB-8111-A2BB7B884D9F}"/>
              </a:ext>
            </a:extLst>
          </p:cNvPr>
          <p:cNvGrpSpPr/>
          <p:nvPr/>
        </p:nvGrpSpPr>
        <p:grpSpPr>
          <a:xfrm>
            <a:off x="4163967" y="2200821"/>
            <a:ext cx="1524001" cy="2286001"/>
            <a:chOff x="0" y="0"/>
            <a:chExt cx="1524000" cy="2286000"/>
          </a:xfrm>
        </p:grpSpPr>
        <p:grpSp>
          <p:nvGrpSpPr>
            <p:cNvPr id="21" name="Group 1649">
              <a:extLst>
                <a:ext uri="{FF2B5EF4-FFF2-40B4-BE49-F238E27FC236}">
                  <a16:creationId xmlns:a16="http://schemas.microsoft.com/office/drawing/2014/main" xmlns="" id="{1DE2EA32-9822-4C75-B731-546864D311DB}"/>
                </a:ext>
              </a:extLst>
            </p:cNvPr>
            <p:cNvGrpSpPr/>
            <p:nvPr/>
          </p:nvGrpSpPr>
          <p:grpSpPr>
            <a:xfrm>
              <a:off x="0" y="-1"/>
              <a:ext cx="1524001" cy="2286002"/>
              <a:chOff x="0" y="0"/>
              <a:chExt cx="1524000" cy="2286000"/>
            </a:xfrm>
          </p:grpSpPr>
          <p:sp>
            <p:nvSpPr>
              <p:cNvPr id="27" name="Shape 1645">
                <a:extLst>
                  <a:ext uri="{FF2B5EF4-FFF2-40B4-BE49-F238E27FC236}">
                    <a16:creationId xmlns:a16="http://schemas.microsoft.com/office/drawing/2014/main" xmlns="" id="{C8AF1F89-A9F4-40BF-BBB1-43C21D5DD35A}"/>
                  </a:ext>
                </a:extLst>
              </p:cNvPr>
              <p:cNvSpPr/>
              <p:nvPr/>
            </p:nvSpPr>
            <p:spPr>
              <a:xfrm>
                <a:off x="0" y="0"/>
                <a:ext cx="1524001" cy="2286001"/>
              </a:xfrm>
              <a:custGeom>
                <a:avLst/>
                <a:gdLst/>
                <a:ahLst/>
                <a:cxnLst>
                  <a:cxn ang="0">
                    <a:pos x="wd2" y="hd2"/>
                  </a:cxn>
                  <a:cxn ang="5400000">
                    <a:pos x="wd2" y="hd2"/>
                  </a:cxn>
                  <a:cxn ang="10800000">
                    <a:pos x="wd2" y="hd2"/>
                  </a:cxn>
                  <a:cxn ang="16200000">
                    <a:pos x="wd2" y="hd2"/>
                  </a:cxn>
                </a:cxnLst>
                <a:rect l="0" t="0" r="r" b="b"/>
                <a:pathLst>
                  <a:path w="21600" h="21600" extrusionOk="0">
                    <a:moveTo>
                      <a:pt x="3848" y="0"/>
                    </a:moveTo>
                    <a:lnTo>
                      <a:pt x="0" y="2565"/>
                    </a:lnTo>
                    <a:lnTo>
                      <a:pt x="0" y="21600"/>
                    </a:lnTo>
                    <a:lnTo>
                      <a:pt x="17752" y="21600"/>
                    </a:lnTo>
                    <a:lnTo>
                      <a:pt x="21600" y="19035"/>
                    </a:lnTo>
                    <a:lnTo>
                      <a:pt x="21600" y="0"/>
                    </a:lnTo>
                    <a:close/>
                  </a:path>
                </a:pathLst>
              </a:custGeom>
              <a:solidFill>
                <a:srgbClr val="DDDDDD"/>
              </a:solidFill>
              <a:ln w="12700" cap="sq">
                <a:solidFill>
                  <a:srgbClr val="C0C0C0"/>
                </a:solidFill>
                <a:prstDash val="solid"/>
                <a:round/>
              </a:ln>
              <a:effectLst/>
            </p:spPr>
            <p:txBody>
              <a:bodyPr wrap="square" lIns="45719" tIns="45719" rIns="45719" bIns="45719" numCol="1" anchor="ctr">
                <a:noAutofit/>
              </a:bodyPr>
              <a:lstStyle/>
              <a:p>
                <a:endParaRPr/>
              </a:p>
            </p:txBody>
          </p:sp>
          <p:sp>
            <p:nvSpPr>
              <p:cNvPr id="28" name="Shape 1646">
                <a:extLst>
                  <a:ext uri="{FF2B5EF4-FFF2-40B4-BE49-F238E27FC236}">
                    <a16:creationId xmlns:a16="http://schemas.microsoft.com/office/drawing/2014/main" xmlns="" id="{DE0645D1-7EB6-4510-B300-56A8FD5E80BE}"/>
                  </a:ext>
                </a:extLst>
              </p:cNvPr>
              <p:cNvSpPr/>
              <p:nvPr/>
            </p:nvSpPr>
            <p:spPr>
              <a:xfrm>
                <a:off x="0" y="-1"/>
                <a:ext cx="1524001" cy="271499"/>
              </a:xfrm>
              <a:custGeom>
                <a:avLst/>
                <a:gdLst/>
                <a:ahLst/>
                <a:cxnLst>
                  <a:cxn ang="0">
                    <a:pos x="wd2" y="hd2"/>
                  </a:cxn>
                  <a:cxn ang="5400000">
                    <a:pos x="wd2" y="hd2"/>
                  </a:cxn>
                  <a:cxn ang="10800000">
                    <a:pos x="wd2" y="hd2"/>
                  </a:cxn>
                  <a:cxn ang="16200000">
                    <a:pos x="wd2" y="hd2"/>
                  </a:cxn>
                </a:cxnLst>
                <a:rect l="0" t="0" r="r" b="b"/>
                <a:pathLst>
                  <a:path w="21600" h="21600" extrusionOk="0">
                    <a:moveTo>
                      <a:pt x="3848" y="0"/>
                    </a:moveTo>
                    <a:lnTo>
                      <a:pt x="0" y="21600"/>
                    </a:lnTo>
                    <a:lnTo>
                      <a:pt x="17752" y="21600"/>
                    </a:lnTo>
                    <a:lnTo>
                      <a:pt x="21600" y="0"/>
                    </a:lnTo>
                    <a:close/>
                  </a:path>
                </a:pathLst>
              </a:custGeom>
              <a:solidFill>
                <a:srgbClr val="E4E4E4"/>
              </a:solidFill>
              <a:ln w="12700" cap="flat">
                <a:noFill/>
                <a:miter lim="400000"/>
              </a:ln>
              <a:effectLst/>
            </p:spPr>
            <p:txBody>
              <a:bodyPr wrap="square" lIns="45719" tIns="45719" rIns="45719" bIns="45719" numCol="1" anchor="ctr">
                <a:noAutofit/>
              </a:bodyPr>
              <a:lstStyle/>
              <a:p>
                <a:endParaRPr/>
              </a:p>
            </p:txBody>
          </p:sp>
          <p:sp>
            <p:nvSpPr>
              <p:cNvPr id="30" name="Shape 1647">
                <a:extLst>
                  <a:ext uri="{FF2B5EF4-FFF2-40B4-BE49-F238E27FC236}">
                    <a16:creationId xmlns:a16="http://schemas.microsoft.com/office/drawing/2014/main" xmlns="" id="{787EFE80-25CE-4254-9743-D8C5F532CBF2}"/>
                  </a:ext>
                </a:extLst>
              </p:cNvPr>
              <p:cNvSpPr/>
              <p:nvPr/>
            </p:nvSpPr>
            <p:spPr>
              <a:xfrm>
                <a:off x="1252502" y="0"/>
                <a:ext cx="271499" cy="2286001"/>
              </a:xfrm>
              <a:custGeom>
                <a:avLst/>
                <a:gdLst/>
                <a:ahLst/>
                <a:cxnLst>
                  <a:cxn ang="0">
                    <a:pos x="wd2" y="hd2"/>
                  </a:cxn>
                  <a:cxn ang="5400000">
                    <a:pos x="wd2" y="hd2"/>
                  </a:cxn>
                  <a:cxn ang="10800000">
                    <a:pos x="wd2" y="hd2"/>
                  </a:cxn>
                  <a:cxn ang="16200000">
                    <a:pos x="wd2" y="hd2"/>
                  </a:cxn>
                </a:cxnLst>
                <a:rect l="0" t="0" r="r" b="b"/>
                <a:pathLst>
                  <a:path w="21600" h="21600" extrusionOk="0">
                    <a:moveTo>
                      <a:pt x="0" y="2565"/>
                    </a:moveTo>
                    <a:lnTo>
                      <a:pt x="0" y="21600"/>
                    </a:lnTo>
                    <a:lnTo>
                      <a:pt x="21600" y="19035"/>
                    </a:lnTo>
                    <a:lnTo>
                      <a:pt x="21600" y="0"/>
                    </a:lnTo>
                    <a:close/>
                  </a:path>
                </a:pathLst>
              </a:custGeom>
              <a:solidFill>
                <a:srgbClr val="B1B1B1"/>
              </a:solidFill>
              <a:ln w="12700" cap="flat">
                <a:noFill/>
                <a:miter lim="400000"/>
              </a:ln>
              <a:effectLst/>
            </p:spPr>
            <p:txBody>
              <a:bodyPr wrap="square" lIns="45719" tIns="45719" rIns="45719" bIns="45719" numCol="1" anchor="ctr">
                <a:noAutofit/>
              </a:bodyPr>
              <a:lstStyle/>
              <a:p>
                <a:endParaRPr/>
              </a:p>
            </p:txBody>
          </p:sp>
          <p:sp>
            <p:nvSpPr>
              <p:cNvPr id="31" name="Shape 1648">
                <a:extLst>
                  <a:ext uri="{FF2B5EF4-FFF2-40B4-BE49-F238E27FC236}">
                    <a16:creationId xmlns:a16="http://schemas.microsoft.com/office/drawing/2014/main" xmlns="" id="{1CEB64F9-5EF1-4C72-9EA0-6507E981D5DE}"/>
                  </a:ext>
                </a:extLst>
              </p:cNvPr>
              <p:cNvSpPr/>
              <p:nvPr/>
            </p:nvSpPr>
            <p:spPr>
              <a:xfrm>
                <a:off x="0" y="0"/>
                <a:ext cx="1524001" cy="2286001"/>
              </a:xfrm>
              <a:custGeom>
                <a:avLst/>
                <a:gdLst/>
                <a:ahLst/>
                <a:cxnLst>
                  <a:cxn ang="0">
                    <a:pos x="wd2" y="hd2"/>
                  </a:cxn>
                  <a:cxn ang="5400000">
                    <a:pos x="wd2" y="hd2"/>
                  </a:cxn>
                  <a:cxn ang="10800000">
                    <a:pos x="wd2" y="hd2"/>
                  </a:cxn>
                  <a:cxn ang="16200000">
                    <a:pos x="wd2" y="hd2"/>
                  </a:cxn>
                </a:cxnLst>
                <a:rect l="0" t="0" r="r" b="b"/>
                <a:pathLst>
                  <a:path w="21600" h="21600" extrusionOk="0">
                    <a:moveTo>
                      <a:pt x="0" y="2565"/>
                    </a:moveTo>
                    <a:lnTo>
                      <a:pt x="17752" y="2565"/>
                    </a:lnTo>
                    <a:lnTo>
                      <a:pt x="21600" y="0"/>
                    </a:lnTo>
                    <a:moveTo>
                      <a:pt x="17752" y="2565"/>
                    </a:moveTo>
                    <a:lnTo>
                      <a:pt x="17752" y="21600"/>
                    </a:lnTo>
                  </a:path>
                </a:pathLst>
              </a:custGeom>
              <a:noFill/>
              <a:ln w="12700" cap="sq">
                <a:solidFill>
                  <a:srgbClr val="C0C0C0"/>
                </a:solidFill>
                <a:prstDash val="solid"/>
                <a:round/>
              </a:ln>
              <a:effectLst/>
            </p:spPr>
            <p:txBody>
              <a:bodyPr wrap="square" lIns="45719" tIns="45719" rIns="45719" bIns="45719" numCol="1" anchor="ctr">
                <a:noAutofit/>
              </a:bodyPr>
              <a:lstStyle/>
              <a:p>
                <a:endParaRPr/>
              </a:p>
            </p:txBody>
          </p:sp>
        </p:grpSp>
        <p:sp>
          <p:nvSpPr>
            <p:cNvPr id="22" name="Shape 1650">
              <a:extLst>
                <a:ext uri="{FF2B5EF4-FFF2-40B4-BE49-F238E27FC236}">
                  <a16:creationId xmlns:a16="http://schemas.microsoft.com/office/drawing/2014/main" xmlns="" id="{3F8146B6-0239-45CA-B82C-637E7175A998}"/>
                </a:ext>
              </a:extLst>
            </p:cNvPr>
            <p:cNvSpPr/>
            <p:nvPr/>
          </p:nvSpPr>
          <p:spPr>
            <a:xfrm>
              <a:off x="-1" y="628650"/>
              <a:ext cx="1251389" cy="0"/>
            </a:xfrm>
            <a:prstGeom prst="line">
              <a:avLst/>
            </a:prstGeom>
            <a:noFill/>
            <a:ln w="12700" cap="sq">
              <a:solidFill>
                <a:srgbClr val="C0C0C0"/>
              </a:solidFill>
              <a:prstDash val="solid"/>
              <a:round/>
            </a:ln>
            <a:effectLst/>
          </p:spPr>
          <p:txBody>
            <a:bodyPr wrap="square" lIns="45719" tIns="45719" rIns="45719" bIns="45719" numCol="1" anchor="t">
              <a:noAutofit/>
            </a:bodyPr>
            <a:lstStyle/>
            <a:p>
              <a:endParaRPr/>
            </a:p>
          </p:txBody>
        </p:sp>
        <p:sp>
          <p:nvSpPr>
            <p:cNvPr id="23" name="Shape 1651">
              <a:extLst>
                <a:ext uri="{FF2B5EF4-FFF2-40B4-BE49-F238E27FC236}">
                  <a16:creationId xmlns:a16="http://schemas.microsoft.com/office/drawing/2014/main" xmlns="" id="{8C25F947-6C3D-4C9B-B8D0-C105A41ABC6F}"/>
                </a:ext>
              </a:extLst>
            </p:cNvPr>
            <p:cNvSpPr/>
            <p:nvPr/>
          </p:nvSpPr>
          <p:spPr>
            <a:xfrm>
              <a:off x="-1" y="971550"/>
              <a:ext cx="1251389" cy="0"/>
            </a:xfrm>
            <a:prstGeom prst="line">
              <a:avLst/>
            </a:prstGeom>
            <a:noFill/>
            <a:ln w="12700" cap="sq">
              <a:solidFill>
                <a:srgbClr val="C0C0C0"/>
              </a:solidFill>
              <a:prstDash val="solid"/>
              <a:round/>
            </a:ln>
            <a:effectLst/>
          </p:spPr>
          <p:txBody>
            <a:bodyPr wrap="square" lIns="45719" tIns="45719" rIns="45719" bIns="45719" numCol="1" anchor="t">
              <a:noAutofit/>
            </a:bodyPr>
            <a:lstStyle/>
            <a:p>
              <a:endParaRPr/>
            </a:p>
          </p:txBody>
        </p:sp>
        <p:sp>
          <p:nvSpPr>
            <p:cNvPr id="24" name="Shape 1652">
              <a:extLst>
                <a:ext uri="{FF2B5EF4-FFF2-40B4-BE49-F238E27FC236}">
                  <a16:creationId xmlns:a16="http://schemas.microsoft.com/office/drawing/2014/main" xmlns="" id="{F1F0C730-6549-4AC4-BA5E-8901236A749C}"/>
                </a:ext>
              </a:extLst>
            </p:cNvPr>
            <p:cNvSpPr/>
            <p:nvPr/>
          </p:nvSpPr>
          <p:spPr>
            <a:xfrm>
              <a:off x="-1" y="1314450"/>
              <a:ext cx="1251389" cy="0"/>
            </a:xfrm>
            <a:prstGeom prst="line">
              <a:avLst/>
            </a:prstGeom>
            <a:noFill/>
            <a:ln w="12700" cap="sq">
              <a:solidFill>
                <a:srgbClr val="C0C0C0"/>
              </a:solidFill>
              <a:prstDash val="solid"/>
              <a:round/>
            </a:ln>
            <a:effectLst/>
          </p:spPr>
          <p:txBody>
            <a:bodyPr wrap="square" lIns="45719" tIns="45719" rIns="45719" bIns="45719" numCol="1" anchor="t">
              <a:noAutofit/>
            </a:bodyPr>
            <a:lstStyle/>
            <a:p>
              <a:endParaRPr/>
            </a:p>
          </p:txBody>
        </p:sp>
        <p:sp>
          <p:nvSpPr>
            <p:cNvPr id="25" name="Shape 1653">
              <a:extLst>
                <a:ext uri="{FF2B5EF4-FFF2-40B4-BE49-F238E27FC236}">
                  <a16:creationId xmlns:a16="http://schemas.microsoft.com/office/drawing/2014/main" xmlns="" id="{5678B8DA-C95C-4BE7-BBE4-2F67838A23E9}"/>
                </a:ext>
              </a:extLst>
            </p:cNvPr>
            <p:cNvSpPr/>
            <p:nvPr/>
          </p:nvSpPr>
          <p:spPr>
            <a:xfrm>
              <a:off x="-1" y="1657350"/>
              <a:ext cx="1251389" cy="0"/>
            </a:xfrm>
            <a:prstGeom prst="line">
              <a:avLst/>
            </a:prstGeom>
            <a:noFill/>
            <a:ln w="12700" cap="sq">
              <a:solidFill>
                <a:srgbClr val="C0C0C0"/>
              </a:solidFill>
              <a:prstDash val="solid"/>
              <a:round/>
            </a:ln>
            <a:effectLst/>
          </p:spPr>
          <p:txBody>
            <a:bodyPr wrap="square" lIns="45719" tIns="45719" rIns="45719" bIns="45719" numCol="1" anchor="t">
              <a:noAutofit/>
            </a:bodyPr>
            <a:lstStyle/>
            <a:p>
              <a:endParaRPr/>
            </a:p>
          </p:txBody>
        </p:sp>
        <p:sp>
          <p:nvSpPr>
            <p:cNvPr id="26" name="Shape 1654">
              <a:extLst>
                <a:ext uri="{FF2B5EF4-FFF2-40B4-BE49-F238E27FC236}">
                  <a16:creationId xmlns:a16="http://schemas.microsoft.com/office/drawing/2014/main" xmlns="" id="{95B427D1-BE2C-4BAE-8175-20B1266960D8}"/>
                </a:ext>
              </a:extLst>
            </p:cNvPr>
            <p:cNvSpPr/>
            <p:nvPr/>
          </p:nvSpPr>
          <p:spPr>
            <a:xfrm>
              <a:off x="-1" y="2000250"/>
              <a:ext cx="1251389" cy="0"/>
            </a:xfrm>
            <a:prstGeom prst="line">
              <a:avLst/>
            </a:prstGeom>
            <a:noFill/>
            <a:ln w="12700" cap="sq">
              <a:solidFill>
                <a:srgbClr val="C0C0C0"/>
              </a:solidFill>
              <a:prstDash val="solid"/>
              <a:round/>
            </a:ln>
            <a:effectLst/>
          </p:spPr>
          <p:txBody>
            <a:bodyPr wrap="square" lIns="45719" tIns="45719" rIns="45719" bIns="45719" numCol="1" anchor="t">
              <a:noAutofit/>
            </a:bodyPr>
            <a:lstStyle/>
            <a:p>
              <a:endParaRPr/>
            </a:p>
          </p:txBody>
        </p:sp>
      </p:grpSp>
      <p:pic>
        <p:nvPicPr>
          <p:cNvPr id="32" name="image.pdf">
            <a:extLst>
              <a:ext uri="{FF2B5EF4-FFF2-40B4-BE49-F238E27FC236}">
                <a16:creationId xmlns:a16="http://schemas.microsoft.com/office/drawing/2014/main" xmlns="" id="{6C6D9070-930D-4BEE-B3EE-559D725BDB53}"/>
              </a:ext>
            </a:extLst>
          </p:cNvPr>
          <p:cNvPicPr>
            <a:picLocks noChangeAspect="1"/>
          </p:cNvPicPr>
          <p:nvPr/>
        </p:nvPicPr>
        <p:blipFill>
          <a:blip r:embed="rId3"/>
          <a:stretch>
            <a:fillRect/>
          </a:stretch>
        </p:blipFill>
        <p:spPr>
          <a:xfrm>
            <a:off x="284117" y="4139159"/>
            <a:ext cx="1974850" cy="1566863"/>
          </a:xfrm>
          <a:prstGeom prst="rect">
            <a:avLst/>
          </a:prstGeom>
          <a:ln w="12700">
            <a:miter lim="400000"/>
          </a:ln>
        </p:spPr>
      </p:pic>
      <p:sp>
        <p:nvSpPr>
          <p:cNvPr id="33" name="Shape 1657">
            <a:extLst>
              <a:ext uri="{FF2B5EF4-FFF2-40B4-BE49-F238E27FC236}">
                <a16:creationId xmlns:a16="http://schemas.microsoft.com/office/drawing/2014/main" xmlns="" id="{CD39EC3B-B9B0-4998-B1E7-4017F64CB3F5}"/>
              </a:ext>
            </a:extLst>
          </p:cNvPr>
          <p:cNvSpPr/>
          <p:nvPr/>
        </p:nvSpPr>
        <p:spPr>
          <a:xfrm>
            <a:off x="4356942" y="2429422"/>
            <a:ext cx="953900" cy="5232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lnSpc>
                <a:spcPct val="75000"/>
              </a:lnSpc>
              <a:defRPr sz="2800" b="1">
                <a:solidFill>
                  <a:srgbClr val="FF0000"/>
                </a:solidFill>
                <a:effectLst>
                  <a:outerShdw blurRad="12700" dist="25400" dir="2700000" rotWithShape="0">
                    <a:srgbClr val="000000"/>
                  </a:outerShdw>
                </a:effectLst>
                <a:latin typeface="Times"/>
                <a:ea typeface="Times"/>
                <a:cs typeface="Times"/>
                <a:sym typeface="Times"/>
              </a:defRPr>
            </a:lvl1pPr>
          </a:lstStyle>
          <a:p>
            <a:r>
              <a:t>NIDS</a:t>
            </a:r>
          </a:p>
        </p:txBody>
      </p:sp>
      <p:pic>
        <p:nvPicPr>
          <p:cNvPr id="34" name="image.pdf">
            <a:extLst>
              <a:ext uri="{FF2B5EF4-FFF2-40B4-BE49-F238E27FC236}">
                <a16:creationId xmlns:a16="http://schemas.microsoft.com/office/drawing/2014/main" xmlns="" id="{C3347838-2BFC-47A8-98F7-50287FB7E04E}"/>
              </a:ext>
            </a:extLst>
          </p:cNvPr>
          <p:cNvPicPr>
            <a:picLocks noChangeAspect="1"/>
          </p:cNvPicPr>
          <p:nvPr/>
        </p:nvPicPr>
        <p:blipFill>
          <a:blip r:embed="rId3"/>
          <a:stretch>
            <a:fillRect/>
          </a:stretch>
        </p:blipFill>
        <p:spPr>
          <a:xfrm>
            <a:off x="6678567" y="2429422"/>
            <a:ext cx="1974850" cy="1566863"/>
          </a:xfrm>
          <a:prstGeom prst="rect">
            <a:avLst/>
          </a:prstGeom>
          <a:ln w="12700">
            <a:miter lim="400000"/>
          </a:ln>
        </p:spPr>
      </p:pic>
      <p:sp>
        <p:nvSpPr>
          <p:cNvPr id="35" name="Shape 1659">
            <a:extLst>
              <a:ext uri="{FF2B5EF4-FFF2-40B4-BE49-F238E27FC236}">
                <a16:creationId xmlns:a16="http://schemas.microsoft.com/office/drawing/2014/main" xmlns="" id="{8083D12C-6271-4052-9691-8B9F667AA8F2}"/>
              </a:ext>
            </a:extLst>
          </p:cNvPr>
          <p:cNvSpPr/>
          <p:nvPr/>
        </p:nvSpPr>
        <p:spPr>
          <a:xfrm>
            <a:off x="3859167" y="4867821"/>
            <a:ext cx="2743200" cy="1589"/>
          </a:xfrm>
          <a:prstGeom prst="line">
            <a:avLst/>
          </a:prstGeom>
          <a:ln w="38100">
            <a:solidFill>
              <a:srgbClr val="007A77"/>
            </a:solidFill>
          </a:ln>
        </p:spPr>
        <p:txBody>
          <a:bodyPr lIns="45719" rIns="45719"/>
          <a:lstStyle/>
          <a:p>
            <a:endParaRPr/>
          </a:p>
        </p:txBody>
      </p:sp>
      <p:sp>
        <p:nvSpPr>
          <p:cNvPr id="36" name="Shape 1660">
            <a:extLst>
              <a:ext uri="{FF2B5EF4-FFF2-40B4-BE49-F238E27FC236}">
                <a16:creationId xmlns:a16="http://schemas.microsoft.com/office/drawing/2014/main" xmlns="" id="{2C931100-E385-469D-9D3B-CEB013CDD7C3}"/>
              </a:ext>
            </a:extLst>
          </p:cNvPr>
          <p:cNvSpPr/>
          <p:nvPr/>
        </p:nvSpPr>
        <p:spPr>
          <a:xfrm>
            <a:off x="6602367" y="3343822"/>
            <a:ext cx="1588" cy="2819401"/>
          </a:xfrm>
          <a:prstGeom prst="line">
            <a:avLst/>
          </a:prstGeom>
          <a:ln w="38100">
            <a:solidFill>
              <a:srgbClr val="007A77"/>
            </a:solidFill>
          </a:ln>
        </p:spPr>
        <p:txBody>
          <a:bodyPr lIns="45719" rIns="45719"/>
          <a:lstStyle/>
          <a:p>
            <a:endParaRPr/>
          </a:p>
        </p:txBody>
      </p:sp>
      <p:sp>
        <p:nvSpPr>
          <p:cNvPr id="37" name="Shape 1661">
            <a:extLst>
              <a:ext uri="{FF2B5EF4-FFF2-40B4-BE49-F238E27FC236}">
                <a16:creationId xmlns:a16="http://schemas.microsoft.com/office/drawing/2014/main" xmlns="" id="{2C8ADB9F-85E3-4D3F-9537-545021CB3344}"/>
              </a:ext>
            </a:extLst>
          </p:cNvPr>
          <p:cNvSpPr/>
          <p:nvPr/>
        </p:nvSpPr>
        <p:spPr>
          <a:xfrm>
            <a:off x="6602367" y="6163222"/>
            <a:ext cx="533401" cy="1588"/>
          </a:xfrm>
          <a:prstGeom prst="line">
            <a:avLst/>
          </a:prstGeom>
          <a:ln w="38100">
            <a:solidFill>
              <a:srgbClr val="007A77"/>
            </a:solidFill>
          </a:ln>
        </p:spPr>
        <p:txBody>
          <a:bodyPr lIns="45719" rIns="45719"/>
          <a:lstStyle/>
          <a:p>
            <a:endParaRPr/>
          </a:p>
        </p:txBody>
      </p:sp>
      <p:sp>
        <p:nvSpPr>
          <p:cNvPr id="38" name="Shape 1662">
            <a:extLst>
              <a:ext uri="{FF2B5EF4-FFF2-40B4-BE49-F238E27FC236}">
                <a16:creationId xmlns:a16="http://schemas.microsoft.com/office/drawing/2014/main" xmlns="" id="{03A6729D-216D-47FA-B409-A6732E8CEA19}"/>
              </a:ext>
            </a:extLst>
          </p:cNvPr>
          <p:cNvSpPr/>
          <p:nvPr/>
        </p:nvSpPr>
        <p:spPr>
          <a:xfrm>
            <a:off x="6602367" y="5477422"/>
            <a:ext cx="533401" cy="1588"/>
          </a:xfrm>
          <a:prstGeom prst="line">
            <a:avLst/>
          </a:prstGeom>
          <a:ln w="38100">
            <a:solidFill>
              <a:srgbClr val="007A77"/>
            </a:solidFill>
          </a:ln>
        </p:spPr>
        <p:txBody>
          <a:bodyPr lIns="45719" rIns="45719"/>
          <a:lstStyle/>
          <a:p>
            <a:endParaRPr/>
          </a:p>
        </p:txBody>
      </p:sp>
      <p:sp>
        <p:nvSpPr>
          <p:cNvPr id="39" name="Shape 1663">
            <a:extLst>
              <a:ext uri="{FF2B5EF4-FFF2-40B4-BE49-F238E27FC236}">
                <a16:creationId xmlns:a16="http://schemas.microsoft.com/office/drawing/2014/main" xmlns="" id="{2906600A-277C-4885-88C5-E037A03C34A9}"/>
              </a:ext>
            </a:extLst>
          </p:cNvPr>
          <p:cNvSpPr/>
          <p:nvPr/>
        </p:nvSpPr>
        <p:spPr>
          <a:xfrm>
            <a:off x="6602367" y="4334422"/>
            <a:ext cx="533401" cy="1588"/>
          </a:xfrm>
          <a:prstGeom prst="line">
            <a:avLst/>
          </a:prstGeom>
          <a:ln w="38100">
            <a:solidFill>
              <a:srgbClr val="007A77"/>
            </a:solidFill>
          </a:ln>
        </p:spPr>
        <p:txBody>
          <a:bodyPr lIns="45719" rIns="45719"/>
          <a:lstStyle/>
          <a:p>
            <a:endParaRPr/>
          </a:p>
        </p:txBody>
      </p:sp>
      <p:sp>
        <p:nvSpPr>
          <p:cNvPr id="40" name="Shape 1664">
            <a:extLst>
              <a:ext uri="{FF2B5EF4-FFF2-40B4-BE49-F238E27FC236}">
                <a16:creationId xmlns:a16="http://schemas.microsoft.com/office/drawing/2014/main" xmlns="" id="{E6C1539C-8956-4C96-B550-257C1F326DF4}"/>
              </a:ext>
            </a:extLst>
          </p:cNvPr>
          <p:cNvSpPr/>
          <p:nvPr/>
        </p:nvSpPr>
        <p:spPr>
          <a:xfrm>
            <a:off x="6602367" y="3343822"/>
            <a:ext cx="533401" cy="1588"/>
          </a:xfrm>
          <a:prstGeom prst="line">
            <a:avLst/>
          </a:prstGeom>
          <a:ln w="38100">
            <a:solidFill>
              <a:srgbClr val="007A77"/>
            </a:solidFill>
          </a:ln>
        </p:spPr>
        <p:txBody>
          <a:bodyPr lIns="45719" rIns="45719"/>
          <a:lstStyle/>
          <a:p>
            <a:endParaRPr/>
          </a:p>
        </p:txBody>
      </p:sp>
      <p:pic>
        <p:nvPicPr>
          <p:cNvPr id="41" name="image.pdf">
            <a:extLst>
              <a:ext uri="{FF2B5EF4-FFF2-40B4-BE49-F238E27FC236}">
                <a16:creationId xmlns:a16="http://schemas.microsoft.com/office/drawing/2014/main" xmlns="" id="{CD8E5320-5BFE-4779-B668-0557DEEFD215}"/>
              </a:ext>
            </a:extLst>
          </p:cNvPr>
          <p:cNvPicPr>
            <a:picLocks noChangeAspect="1"/>
          </p:cNvPicPr>
          <p:nvPr/>
        </p:nvPicPr>
        <p:blipFill>
          <a:blip r:embed="rId4"/>
          <a:stretch>
            <a:fillRect/>
          </a:stretch>
        </p:blipFill>
        <p:spPr>
          <a:xfrm>
            <a:off x="2258967" y="4715422"/>
            <a:ext cx="384175" cy="295275"/>
          </a:xfrm>
          <a:prstGeom prst="rect">
            <a:avLst/>
          </a:prstGeom>
          <a:ln w="12700">
            <a:miter lim="400000"/>
          </a:ln>
        </p:spPr>
      </p:pic>
      <p:pic>
        <p:nvPicPr>
          <p:cNvPr id="42" name="image.pdf">
            <a:extLst>
              <a:ext uri="{FF2B5EF4-FFF2-40B4-BE49-F238E27FC236}">
                <a16:creationId xmlns:a16="http://schemas.microsoft.com/office/drawing/2014/main" xmlns="" id="{7DFA2226-199E-4EB9-8255-27B307AFB79F}"/>
              </a:ext>
            </a:extLst>
          </p:cNvPr>
          <p:cNvPicPr>
            <a:picLocks noChangeAspect="1"/>
          </p:cNvPicPr>
          <p:nvPr/>
        </p:nvPicPr>
        <p:blipFill>
          <a:blip r:embed="rId4"/>
          <a:stretch>
            <a:fillRect/>
          </a:stretch>
        </p:blipFill>
        <p:spPr>
          <a:xfrm>
            <a:off x="1068342" y="4334422"/>
            <a:ext cx="1266825" cy="971550"/>
          </a:xfrm>
          <a:prstGeom prst="rect">
            <a:avLst/>
          </a:prstGeom>
          <a:ln w="12700">
            <a:miter lim="400000"/>
          </a:ln>
        </p:spPr>
      </p:pic>
      <p:pic>
        <p:nvPicPr>
          <p:cNvPr id="43" name="image.pdf">
            <a:extLst>
              <a:ext uri="{FF2B5EF4-FFF2-40B4-BE49-F238E27FC236}">
                <a16:creationId xmlns:a16="http://schemas.microsoft.com/office/drawing/2014/main" xmlns="" id="{16E26FAD-3765-4167-B249-2C0CE1C0BA08}"/>
              </a:ext>
            </a:extLst>
          </p:cNvPr>
          <p:cNvPicPr>
            <a:picLocks noChangeAspect="1"/>
          </p:cNvPicPr>
          <p:nvPr/>
        </p:nvPicPr>
        <p:blipFill>
          <a:blip r:embed="rId4"/>
          <a:stretch>
            <a:fillRect/>
          </a:stretch>
        </p:blipFill>
        <p:spPr>
          <a:xfrm>
            <a:off x="2563767" y="4715422"/>
            <a:ext cx="384175" cy="295275"/>
          </a:xfrm>
          <a:prstGeom prst="rect">
            <a:avLst/>
          </a:prstGeom>
          <a:ln w="12700">
            <a:miter lim="400000"/>
          </a:ln>
        </p:spPr>
      </p:pic>
      <p:pic>
        <p:nvPicPr>
          <p:cNvPr id="44" name="image.pdf">
            <a:extLst>
              <a:ext uri="{FF2B5EF4-FFF2-40B4-BE49-F238E27FC236}">
                <a16:creationId xmlns:a16="http://schemas.microsoft.com/office/drawing/2014/main" xmlns="" id="{F892221F-BC26-4FF2-BBCC-C5F4D9632D54}"/>
              </a:ext>
            </a:extLst>
          </p:cNvPr>
          <p:cNvPicPr>
            <a:picLocks noChangeAspect="1"/>
          </p:cNvPicPr>
          <p:nvPr/>
        </p:nvPicPr>
        <p:blipFill>
          <a:blip r:embed="rId4"/>
          <a:stretch>
            <a:fillRect/>
          </a:stretch>
        </p:blipFill>
        <p:spPr>
          <a:xfrm>
            <a:off x="2868567" y="4715422"/>
            <a:ext cx="384175" cy="295275"/>
          </a:xfrm>
          <a:prstGeom prst="rect">
            <a:avLst/>
          </a:prstGeom>
          <a:ln w="12700">
            <a:miter lim="400000"/>
          </a:ln>
        </p:spPr>
      </p:pic>
      <p:pic>
        <p:nvPicPr>
          <p:cNvPr id="45" name="image.pdf">
            <a:extLst>
              <a:ext uri="{FF2B5EF4-FFF2-40B4-BE49-F238E27FC236}">
                <a16:creationId xmlns:a16="http://schemas.microsoft.com/office/drawing/2014/main" xmlns="" id="{FA2DCC62-3BD0-4539-AA03-D9EF01B9A06C}"/>
              </a:ext>
            </a:extLst>
          </p:cNvPr>
          <p:cNvPicPr>
            <a:picLocks noChangeAspect="1"/>
          </p:cNvPicPr>
          <p:nvPr/>
        </p:nvPicPr>
        <p:blipFill>
          <a:blip r:embed="rId4"/>
          <a:stretch>
            <a:fillRect/>
          </a:stretch>
        </p:blipFill>
        <p:spPr>
          <a:xfrm>
            <a:off x="3173367" y="4715422"/>
            <a:ext cx="384175" cy="295275"/>
          </a:xfrm>
          <a:prstGeom prst="rect">
            <a:avLst/>
          </a:prstGeom>
          <a:ln w="12700">
            <a:miter lim="400000"/>
          </a:ln>
        </p:spPr>
      </p:pic>
      <p:pic>
        <p:nvPicPr>
          <p:cNvPr id="46" name="image.pdf">
            <a:extLst>
              <a:ext uri="{FF2B5EF4-FFF2-40B4-BE49-F238E27FC236}">
                <a16:creationId xmlns:a16="http://schemas.microsoft.com/office/drawing/2014/main" xmlns="" id="{23116DA9-01D2-4B3B-8F58-61ACDD761AEB}"/>
              </a:ext>
            </a:extLst>
          </p:cNvPr>
          <p:cNvPicPr>
            <a:picLocks noChangeAspect="1"/>
          </p:cNvPicPr>
          <p:nvPr/>
        </p:nvPicPr>
        <p:blipFill>
          <a:blip r:embed="rId4"/>
          <a:stretch>
            <a:fillRect/>
          </a:stretch>
        </p:blipFill>
        <p:spPr>
          <a:xfrm>
            <a:off x="4216354" y="2896147"/>
            <a:ext cx="1266826" cy="971550"/>
          </a:xfrm>
          <a:prstGeom prst="rect">
            <a:avLst/>
          </a:prstGeom>
          <a:ln w="12700">
            <a:miter lim="400000"/>
          </a:ln>
        </p:spPr>
      </p:pic>
      <p:grpSp>
        <p:nvGrpSpPr>
          <p:cNvPr id="47" name="Group 1673">
            <a:extLst>
              <a:ext uri="{FF2B5EF4-FFF2-40B4-BE49-F238E27FC236}">
                <a16:creationId xmlns:a16="http://schemas.microsoft.com/office/drawing/2014/main" xmlns="" id="{7CAF8EB1-9E5D-4B07-8B8F-1292B862D3FA}"/>
              </a:ext>
            </a:extLst>
          </p:cNvPr>
          <p:cNvGrpSpPr/>
          <p:nvPr/>
        </p:nvGrpSpPr>
        <p:grpSpPr>
          <a:xfrm>
            <a:off x="4216354" y="2896147"/>
            <a:ext cx="1266826" cy="971550"/>
            <a:chOff x="0" y="0"/>
            <a:chExt cx="1266825" cy="971550"/>
          </a:xfrm>
        </p:grpSpPr>
        <p:pic>
          <p:nvPicPr>
            <p:cNvPr id="48" name="image.pdf">
              <a:extLst>
                <a:ext uri="{FF2B5EF4-FFF2-40B4-BE49-F238E27FC236}">
                  <a16:creationId xmlns:a16="http://schemas.microsoft.com/office/drawing/2014/main" xmlns="" id="{8F207A19-79B3-40A5-AC06-C70788566C37}"/>
                </a:ext>
              </a:extLst>
            </p:cNvPr>
            <p:cNvPicPr>
              <a:picLocks noChangeAspect="1"/>
            </p:cNvPicPr>
            <p:nvPr/>
          </p:nvPicPr>
          <p:blipFill>
            <a:blip r:embed="rId5"/>
            <a:stretch>
              <a:fillRect/>
            </a:stretch>
          </p:blipFill>
          <p:spPr>
            <a:xfrm>
              <a:off x="228600" y="57150"/>
              <a:ext cx="722313" cy="758825"/>
            </a:xfrm>
            <a:prstGeom prst="rect">
              <a:avLst/>
            </a:prstGeom>
            <a:ln w="12700" cap="flat">
              <a:noFill/>
              <a:miter lim="400000"/>
            </a:ln>
            <a:effectLst/>
          </p:spPr>
        </p:pic>
        <p:pic>
          <p:nvPicPr>
            <p:cNvPr id="49" name="image.pdf">
              <a:extLst>
                <a:ext uri="{FF2B5EF4-FFF2-40B4-BE49-F238E27FC236}">
                  <a16:creationId xmlns:a16="http://schemas.microsoft.com/office/drawing/2014/main" xmlns="" id="{6E5AB8FF-4A09-4DD9-BA09-D9609C2F9BCF}"/>
                </a:ext>
              </a:extLst>
            </p:cNvPr>
            <p:cNvPicPr>
              <a:picLocks noChangeAspect="1"/>
            </p:cNvPicPr>
            <p:nvPr/>
          </p:nvPicPr>
          <p:blipFill>
            <a:blip r:embed="rId4"/>
            <a:stretch>
              <a:fillRect/>
            </a:stretch>
          </p:blipFill>
          <p:spPr>
            <a:xfrm>
              <a:off x="0" y="0"/>
              <a:ext cx="1266825" cy="971550"/>
            </a:xfrm>
            <a:prstGeom prst="rect">
              <a:avLst/>
            </a:prstGeom>
            <a:ln w="12700" cap="flat">
              <a:noFill/>
              <a:miter lim="400000"/>
            </a:ln>
            <a:effectLst/>
          </p:spPr>
        </p:pic>
      </p:grpSp>
      <p:grpSp>
        <p:nvGrpSpPr>
          <p:cNvPr id="50" name="Group 1680">
            <a:extLst>
              <a:ext uri="{FF2B5EF4-FFF2-40B4-BE49-F238E27FC236}">
                <a16:creationId xmlns:a16="http://schemas.microsoft.com/office/drawing/2014/main" xmlns="" id="{6EBCFB14-73D5-4484-8306-B15E7F750B48}"/>
              </a:ext>
            </a:extLst>
          </p:cNvPr>
          <p:cNvGrpSpPr/>
          <p:nvPr/>
        </p:nvGrpSpPr>
        <p:grpSpPr>
          <a:xfrm>
            <a:off x="4216354" y="2882519"/>
            <a:ext cx="1266826" cy="985178"/>
            <a:chOff x="0" y="0"/>
            <a:chExt cx="1266825" cy="985177"/>
          </a:xfrm>
        </p:grpSpPr>
        <p:grpSp>
          <p:nvGrpSpPr>
            <p:cNvPr id="51" name="Group 1678">
              <a:extLst>
                <a:ext uri="{FF2B5EF4-FFF2-40B4-BE49-F238E27FC236}">
                  <a16:creationId xmlns:a16="http://schemas.microsoft.com/office/drawing/2014/main" xmlns="" id="{DDDF4B07-D013-4E6E-BB57-0A2379E9A9BD}"/>
                </a:ext>
              </a:extLst>
            </p:cNvPr>
            <p:cNvGrpSpPr/>
            <p:nvPr/>
          </p:nvGrpSpPr>
          <p:grpSpPr>
            <a:xfrm>
              <a:off x="72362" y="0"/>
              <a:ext cx="892550" cy="880680"/>
              <a:chOff x="0" y="0"/>
              <a:chExt cx="892549" cy="880679"/>
            </a:xfrm>
          </p:grpSpPr>
          <p:sp>
            <p:nvSpPr>
              <p:cNvPr id="53" name="Shape 1674">
                <a:extLst>
                  <a:ext uri="{FF2B5EF4-FFF2-40B4-BE49-F238E27FC236}">
                    <a16:creationId xmlns:a16="http://schemas.microsoft.com/office/drawing/2014/main" xmlns="" id="{70E87D15-D13F-4A7B-BDAC-422E5922A775}"/>
                  </a:ext>
                </a:extLst>
              </p:cNvPr>
              <p:cNvSpPr/>
              <p:nvPr/>
            </p:nvSpPr>
            <p:spPr>
              <a:xfrm rot="15247054">
                <a:off x="112789" y="73140"/>
                <a:ext cx="465139" cy="585788"/>
              </a:xfrm>
              <a:custGeom>
                <a:avLst/>
                <a:gdLst/>
                <a:ahLst/>
                <a:cxnLst>
                  <a:cxn ang="0">
                    <a:pos x="wd2" y="hd2"/>
                  </a:cxn>
                  <a:cxn ang="5400000">
                    <a:pos x="wd2" y="hd2"/>
                  </a:cxn>
                  <a:cxn ang="10800000">
                    <a:pos x="wd2" y="hd2"/>
                  </a:cxn>
                  <a:cxn ang="16200000">
                    <a:pos x="wd2" y="hd2"/>
                  </a:cxn>
                </a:cxnLst>
                <a:rect l="0" t="0" r="r" b="b"/>
                <a:pathLst>
                  <a:path w="21600" h="21600" extrusionOk="0">
                    <a:moveTo>
                      <a:pt x="8233" y="2839"/>
                    </a:moveTo>
                    <a:lnTo>
                      <a:pt x="8528" y="2874"/>
                    </a:lnTo>
                    <a:lnTo>
                      <a:pt x="8911" y="2920"/>
                    </a:lnTo>
                    <a:lnTo>
                      <a:pt x="9310" y="3002"/>
                    </a:lnTo>
                    <a:lnTo>
                      <a:pt x="9590" y="3061"/>
                    </a:lnTo>
                    <a:lnTo>
                      <a:pt x="9915" y="3119"/>
                    </a:lnTo>
                    <a:lnTo>
                      <a:pt x="10225" y="3201"/>
                    </a:lnTo>
                    <a:lnTo>
                      <a:pt x="10564" y="3283"/>
                    </a:lnTo>
                    <a:lnTo>
                      <a:pt x="10859" y="3341"/>
                    </a:lnTo>
                    <a:lnTo>
                      <a:pt x="11198" y="3446"/>
                    </a:lnTo>
                    <a:lnTo>
                      <a:pt x="11597" y="3575"/>
                    </a:lnTo>
                    <a:lnTo>
                      <a:pt x="11936" y="3680"/>
                    </a:lnTo>
                    <a:lnTo>
                      <a:pt x="12261" y="3797"/>
                    </a:lnTo>
                    <a:lnTo>
                      <a:pt x="12644" y="3937"/>
                    </a:lnTo>
                    <a:lnTo>
                      <a:pt x="13013" y="4077"/>
                    </a:lnTo>
                    <a:lnTo>
                      <a:pt x="13338" y="4206"/>
                    </a:lnTo>
                    <a:lnTo>
                      <a:pt x="13648" y="4357"/>
                    </a:lnTo>
                    <a:lnTo>
                      <a:pt x="13928" y="4498"/>
                    </a:lnTo>
                    <a:lnTo>
                      <a:pt x="14208" y="4649"/>
                    </a:lnTo>
                    <a:lnTo>
                      <a:pt x="14518" y="4790"/>
                    </a:lnTo>
                    <a:lnTo>
                      <a:pt x="14857" y="4988"/>
                    </a:lnTo>
                    <a:lnTo>
                      <a:pt x="15182" y="5175"/>
                    </a:lnTo>
                    <a:lnTo>
                      <a:pt x="15477" y="5362"/>
                    </a:lnTo>
                    <a:lnTo>
                      <a:pt x="15743" y="5514"/>
                    </a:lnTo>
                    <a:lnTo>
                      <a:pt x="16200" y="5818"/>
                    </a:lnTo>
                    <a:lnTo>
                      <a:pt x="16657" y="6156"/>
                    </a:lnTo>
                    <a:lnTo>
                      <a:pt x="17011" y="6413"/>
                    </a:lnTo>
                    <a:lnTo>
                      <a:pt x="17439" y="6799"/>
                    </a:lnTo>
                    <a:lnTo>
                      <a:pt x="17734" y="7068"/>
                    </a:lnTo>
                    <a:lnTo>
                      <a:pt x="18059" y="7383"/>
                    </a:lnTo>
                    <a:lnTo>
                      <a:pt x="18428" y="7733"/>
                    </a:lnTo>
                    <a:lnTo>
                      <a:pt x="18723" y="8072"/>
                    </a:lnTo>
                    <a:lnTo>
                      <a:pt x="19018" y="8458"/>
                    </a:lnTo>
                    <a:lnTo>
                      <a:pt x="19328" y="8820"/>
                    </a:lnTo>
                    <a:lnTo>
                      <a:pt x="19593" y="9217"/>
                    </a:lnTo>
                    <a:lnTo>
                      <a:pt x="19859" y="9556"/>
                    </a:lnTo>
                    <a:lnTo>
                      <a:pt x="20331" y="10374"/>
                    </a:lnTo>
                    <a:lnTo>
                      <a:pt x="20523" y="10794"/>
                    </a:lnTo>
                    <a:lnTo>
                      <a:pt x="20730" y="11250"/>
                    </a:lnTo>
                    <a:lnTo>
                      <a:pt x="20966" y="11810"/>
                    </a:lnTo>
                    <a:lnTo>
                      <a:pt x="21143" y="12336"/>
                    </a:lnTo>
                    <a:lnTo>
                      <a:pt x="21305" y="12874"/>
                    </a:lnTo>
                    <a:lnTo>
                      <a:pt x="21379" y="13399"/>
                    </a:lnTo>
                    <a:lnTo>
                      <a:pt x="21497" y="14007"/>
                    </a:lnTo>
                    <a:lnTo>
                      <a:pt x="21585" y="14778"/>
                    </a:lnTo>
                    <a:lnTo>
                      <a:pt x="21600" y="15373"/>
                    </a:lnTo>
                    <a:lnTo>
                      <a:pt x="21585" y="15958"/>
                    </a:lnTo>
                    <a:lnTo>
                      <a:pt x="21511" y="16507"/>
                    </a:lnTo>
                    <a:lnTo>
                      <a:pt x="21438" y="17032"/>
                    </a:lnTo>
                    <a:lnTo>
                      <a:pt x="21349" y="17581"/>
                    </a:lnTo>
                    <a:lnTo>
                      <a:pt x="21202" y="18142"/>
                    </a:lnTo>
                    <a:lnTo>
                      <a:pt x="21010" y="18738"/>
                    </a:lnTo>
                    <a:lnTo>
                      <a:pt x="20759" y="19369"/>
                    </a:lnTo>
                    <a:lnTo>
                      <a:pt x="20508" y="19941"/>
                    </a:lnTo>
                    <a:lnTo>
                      <a:pt x="20228" y="20502"/>
                    </a:lnTo>
                    <a:lnTo>
                      <a:pt x="19815" y="21051"/>
                    </a:lnTo>
                    <a:lnTo>
                      <a:pt x="19416" y="21600"/>
                    </a:lnTo>
                    <a:lnTo>
                      <a:pt x="13057" y="18680"/>
                    </a:lnTo>
                    <a:lnTo>
                      <a:pt x="13397" y="18130"/>
                    </a:lnTo>
                    <a:lnTo>
                      <a:pt x="13633" y="17710"/>
                    </a:lnTo>
                    <a:lnTo>
                      <a:pt x="13795" y="17254"/>
                    </a:lnTo>
                    <a:lnTo>
                      <a:pt x="13943" y="16810"/>
                    </a:lnTo>
                    <a:lnTo>
                      <a:pt x="14046" y="16402"/>
                    </a:lnTo>
                    <a:lnTo>
                      <a:pt x="14075" y="15993"/>
                    </a:lnTo>
                    <a:lnTo>
                      <a:pt x="14120" y="15607"/>
                    </a:lnTo>
                    <a:lnTo>
                      <a:pt x="14120" y="15187"/>
                    </a:lnTo>
                    <a:lnTo>
                      <a:pt x="14090" y="14708"/>
                    </a:lnTo>
                    <a:lnTo>
                      <a:pt x="14002" y="14229"/>
                    </a:lnTo>
                    <a:lnTo>
                      <a:pt x="13898" y="13715"/>
                    </a:lnTo>
                    <a:lnTo>
                      <a:pt x="13751" y="13294"/>
                    </a:lnTo>
                    <a:lnTo>
                      <a:pt x="13515" y="12815"/>
                    </a:lnTo>
                    <a:lnTo>
                      <a:pt x="13308" y="12418"/>
                    </a:lnTo>
                    <a:lnTo>
                      <a:pt x="13043" y="12021"/>
                    </a:lnTo>
                    <a:lnTo>
                      <a:pt x="12807" y="11717"/>
                    </a:lnTo>
                    <a:lnTo>
                      <a:pt x="12585" y="11472"/>
                    </a:lnTo>
                    <a:lnTo>
                      <a:pt x="12349" y="11226"/>
                    </a:lnTo>
                    <a:lnTo>
                      <a:pt x="12084" y="10981"/>
                    </a:lnTo>
                    <a:lnTo>
                      <a:pt x="11789" y="10712"/>
                    </a:lnTo>
                    <a:lnTo>
                      <a:pt x="11552" y="10537"/>
                    </a:lnTo>
                    <a:lnTo>
                      <a:pt x="11272" y="10315"/>
                    </a:lnTo>
                    <a:lnTo>
                      <a:pt x="10992" y="10117"/>
                    </a:lnTo>
                    <a:lnTo>
                      <a:pt x="10652" y="9918"/>
                    </a:lnTo>
                    <a:lnTo>
                      <a:pt x="10269" y="9719"/>
                    </a:lnTo>
                    <a:lnTo>
                      <a:pt x="9930" y="9544"/>
                    </a:lnTo>
                    <a:lnTo>
                      <a:pt x="9664" y="9416"/>
                    </a:lnTo>
                    <a:lnTo>
                      <a:pt x="9251" y="9229"/>
                    </a:lnTo>
                    <a:lnTo>
                      <a:pt x="8882" y="9124"/>
                    </a:lnTo>
                    <a:lnTo>
                      <a:pt x="8572" y="9030"/>
                    </a:lnTo>
                    <a:lnTo>
                      <a:pt x="8248" y="8937"/>
                    </a:lnTo>
                    <a:lnTo>
                      <a:pt x="7746" y="8843"/>
                    </a:lnTo>
                    <a:lnTo>
                      <a:pt x="7289" y="8785"/>
                    </a:lnTo>
                    <a:lnTo>
                      <a:pt x="6816" y="8738"/>
                    </a:lnTo>
                    <a:lnTo>
                      <a:pt x="6344" y="8715"/>
                    </a:lnTo>
                    <a:lnTo>
                      <a:pt x="6079" y="8703"/>
                    </a:lnTo>
                    <a:lnTo>
                      <a:pt x="6079" y="11857"/>
                    </a:lnTo>
                    <a:lnTo>
                      <a:pt x="0" y="6005"/>
                    </a:lnTo>
                    <a:lnTo>
                      <a:pt x="6064" y="0"/>
                    </a:lnTo>
                    <a:lnTo>
                      <a:pt x="6064" y="2699"/>
                    </a:lnTo>
                    <a:lnTo>
                      <a:pt x="6389" y="2710"/>
                    </a:lnTo>
                    <a:lnTo>
                      <a:pt x="6861" y="2734"/>
                    </a:lnTo>
                    <a:lnTo>
                      <a:pt x="7362" y="2757"/>
                    </a:lnTo>
                    <a:lnTo>
                      <a:pt x="7834" y="2792"/>
                    </a:lnTo>
                    <a:lnTo>
                      <a:pt x="8233" y="2839"/>
                    </a:lnTo>
                    <a:close/>
                  </a:path>
                </a:pathLst>
              </a:custGeom>
              <a:solidFill>
                <a:srgbClr val="FF0000"/>
              </a:solidFill>
              <a:ln w="12700" cap="flat">
                <a:noFill/>
                <a:miter lim="400000"/>
              </a:ln>
              <a:effectLst/>
            </p:spPr>
            <p:txBody>
              <a:bodyPr wrap="square" lIns="45719" tIns="45719" rIns="45719" bIns="45719" numCol="1" anchor="t">
                <a:noAutofit/>
              </a:bodyPr>
              <a:lstStyle/>
              <a:p>
                <a:endParaRPr/>
              </a:p>
            </p:txBody>
          </p:sp>
          <p:sp>
            <p:nvSpPr>
              <p:cNvPr id="54" name="Shape 1675">
                <a:extLst>
                  <a:ext uri="{FF2B5EF4-FFF2-40B4-BE49-F238E27FC236}">
                    <a16:creationId xmlns:a16="http://schemas.microsoft.com/office/drawing/2014/main" xmlns="" id="{AB2ADEBD-FCE3-42F4-A08F-D9A5D5AF782F}"/>
                  </a:ext>
                </a:extLst>
              </p:cNvPr>
              <p:cNvSpPr/>
              <p:nvPr/>
            </p:nvSpPr>
            <p:spPr>
              <a:xfrm rot="15247054">
                <a:off x="343785" y="178029"/>
                <a:ext cx="615951" cy="325439"/>
              </a:xfrm>
              <a:custGeom>
                <a:avLst/>
                <a:gdLst/>
                <a:ahLst/>
                <a:cxnLst>
                  <a:cxn ang="0">
                    <a:pos x="wd2" y="hd2"/>
                  </a:cxn>
                  <a:cxn ang="5400000">
                    <a:pos x="wd2" y="hd2"/>
                  </a:cxn>
                  <a:cxn ang="10800000">
                    <a:pos x="wd2" y="hd2"/>
                  </a:cxn>
                  <a:cxn ang="16200000">
                    <a:pos x="wd2" y="hd2"/>
                  </a:cxn>
                </a:cxnLst>
                <a:rect l="0" t="0" r="r" b="b"/>
                <a:pathLst>
                  <a:path w="21600" h="21600" extrusionOk="0">
                    <a:moveTo>
                      <a:pt x="10856" y="21327"/>
                    </a:moveTo>
                    <a:lnTo>
                      <a:pt x="11078" y="21264"/>
                    </a:lnTo>
                    <a:lnTo>
                      <a:pt x="11378" y="21159"/>
                    </a:lnTo>
                    <a:lnTo>
                      <a:pt x="11668" y="21054"/>
                    </a:lnTo>
                    <a:lnTo>
                      <a:pt x="11879" y="20949"/>
                    </a:lnTo>
                    <a:lnTo>
                      <a:pt x="12135" y="20844"/>
                    </a:lnTo>
                    <a:lnTo>
                      <a:pt x="12379" y="20696"/>
                    </a:lnTo>
                    <a:lnTo>
                      <a:pt x="12624" y="20570"/>
                    </a:lnTo>
                    <a:lnTo>
                      <a:pt x="12847" y="20444"/>
                    </a:lnTo>
                    <a:lnTo>
                      <a:pt x="13091" y="20255"/>
                    </a:lnTo>
                    <a:lnTo>
                      <a:pt x="13403" y="20045"/>
                    </a:lnTo>
                    <a:lnTo>
                      <a:pt x="13670" y="19835"/>
                    </a:lnTo>
                    <a:lnTo>
                      <a:pt x="13914" y="19625"/>
                    </a:lnTo>
                    <a:lnTo>
                      <a:pt x="14204" y="19373"/>
                    </a:lnTo>
                    <a:lnTo>
                      <a:pt x="14715" y="18889"/>
                    </a:lnTo>
                    <a:lnTo>
                      <a:pt x="14938" y="18595"/>
                    </a:lnTo>
                    <a:lnTo>
                      <a:pt x="15149" y="18364"/>
                    </a:lnTo>
                    <a:lnTo>
                      <a:pt x="15360" y="18091"/>
                    </a:lnTo>
                    <a:lnTo>
                      <a:pt x="15594" y="17818"/>
                    </a:lnTo>
                    <a:lnTo>
                      <a:pt x="15861" y="17503"/>
                    </a:lnTo>
                    <a:lnTo>
                      <a:pt x="16094" y="17167"/>
                    </a:lnTo>
                    <a:lnTo>
                      <a:pt x="16317" y="16851"/>
                    </a:lnTo>
                    <a:lnTo>
                      <a:pt x="16517" y="16557"/>
                    </a:lnTo>
                    <a:lnTo>
                      <a:pt x="16862" y="16032"/>
                    </a:lnTo>
                    <a:lnTo>
                      <a:pt x="17173" y="15528"/>
                    </a:lnTo>
                    <a:lnTo>
                      <a:pt x="17474" y="14939"/>
                    </a:lnTo>
                    <a:lnTo>
                      <a:pt x="17796" y="14246"/>
                    </a:lnTo>
                    <a:lnTo>
                      <a:pt x="18019" y="13763"/>
                    </a:lnTo>
                    <a:lnTo>
                      <a:pt x="18274" y="13195"/>
                    </a:lnTo>
                    <a:lnTo>
                      <a:pt x="18541" y="12586"/>
                    </a:lnTo>
                    <a:lnTo>
                      <a:pt x="18775" y="11977"/>
                    </a:lnTo>
                    <a:lnTo>
                      <a:pt x="18997" y="11325"/>
                    </a:lnTo>
                    <a:lnTo>
                      <a:pt x="19275" y="10569"/>
                    </a:lnTo>
                    <a:lnTo>
                      <a:pt x="21600" y="13153"/>
                    </a:lnTo>
                    <a:lnTo>
                      <a:pt x="19320" y="0"/>
                    </a:lnTo>
                    <a:lnTo>
                      <a:pt x="11935" y="2500"/>
                    </a:lnTo>
                    <a:lnTo>
                      <a:pt x="14426" y="5190"/>
                    </a:lnTo>
                    <a:lnTo>
                      <a:pt x="14215" y="5736"/>
                    </a:lnTo>
                    <a:lnTo>
                      <a:pt x="13992" y="6240"/>
                    </a:lnTo>
                    <a:lnTo>
                      <a:pt x="13547" y="7207"/>
                    </a:lnTo>
                    <a:lnTo>
                      <a:pt x="13358" y="7564"/>
                    </a:lnTo>
                    <a:lnTo>
                      <a:pt x="13158" y="7963"/>
                    </a:lnTo>
                    <a:lnTo>
                      <a:pt x="12936" y="8279"/>
                    </a:lnTo>
                    <a:lnTo>
                      <a:pt x="12691" y="8636"/>
                    </a:lnTo>
                    <a:lnTo>
                      <a:pt x="12391" y="9014"/>
                    </a:lnTo>
                    <a:lnTo>
                      <a:pt x="12146" y="9308"/>
                    </a:lnTo>
                    <a:lnTo>
                      <a:pt x="11935" y="9560"/>
                    </a:lnTo>
                    <a:lnTo>
                      <a:pt x="11623" y="9875"/>
                    </a:lnTo>
                    <a:lnTo>
                      <a:pt x="11356" y="10086"/>
                    </a:lnTo>
                    <a:lnTo>
                      <a:pt x="11111" y="10233"/>
                    </a:lnTo>
                    <a:lnTo>
                      <a:pt x="10867" y="10401"/>
                    </a:lnTo>
                    <a:lnTo>
                      <a:pt x="10511" y="10590"/>
                    </a:lnTo>
                    <a:lnTo>
                      <a:pt x="10155" y="10674"/>
                    </a:lnTo>
                    <a:lnTo>
                      <a:pt x="9788" y="10758"/>
                    </a:lnTo>
                    <a:lnTo>
                      <a:pt x="9254" y="10800"/>
                    </a:lnTo>
                    <a:lnTo>
                      <a:pt x="8564" y="10821"/>
                    </a:lnTo>
                    <a:lnTo>
                      <a:pt x="8030" y="10674"/>
                    </a:lnTo>
                    <a:lnTo>
                      <a:pt x="7552" y="10464"/>
                    </a:lnTo>
                    <a:lnTo>
                      <a:pt x="6996" y="10170"/>
                    </a:lnTo>
                    <a:lnTo>
                      <a:pt x="6496" y="9770"/>
                    </a:lnTo>
                    <a:lnTo>
                      <a:pt x="6006" y="9287"/>
                    </a:lnTo>
                    <a:lnTo>
                      <a:pt x="5561" y="8762"/>
                    </a:lnTo>
                    <a:lnTo>
                      <a:pt x="5127" y="8026"/>
                    </a:lnTo>
                    <a:lnTo>
                      <a:pt x="0" y="13637"/>
                    </a:lnTo>
                    <a:lnTo>
                      <a:pt x="211" y="14120"/>
                    </a:lnTo>
                    <a:lnTo>
                      <a:pt x="512" y="14645"/>
                    </a:lnTo>
                    <a:lnTo>
                      <a:pt x="756" y="15128"/>
                    </a:lnTo>
                    <a:lnTo>
                      <a:pt x="1246" y="16011"/>
                    </a:lnTo>
                    <a:lnTo>
                      <a:pt x="1546" y="16494"/>
                    </a:lnTo>
                    <a:lnTo>
                      <a:pt x="1824" y="16893"/>
                    </a:lnTo>
                    <a:lnTo>
                      <a:pt x="2091" y="17272"/>
                    </a:lnTo>
                    <a:lnTo>
                      <a:pt x="2402" y="17650"/>
                    </a:lnTo>
                    <a:lnTo>
                      <a:pt x="2703" y="18049"/>
                    </a:lnTo>
                    <a:lnTo>
                      <a:pt x="3003" y="18406"/>
                    </a:lnTo>
                    <a:lnTo>
                      <a:pt x="3581" y="19037"/>
                    </a:lnTo>
                    <a:lnTo>
                      <a:pt x="3848" y="19289"/>
                    </a:lnTo>
                    <a:lnTo>
                      <a:pt x="4215" y="19625"/>
                    </a:lnTo>
                    <a:lnTo>
                      <a:pt x="4571" y="19898"/>
                    </a:lnTo>
                    <a:lnTo>
                      <a:pt x="4961" y="20171"/>
                    </a:lnTo>
                    <a:lnTo>
                      <a:pt x="5261" y="20381"/>
                    </a:lnTo>
                    <a:lnTo>
                      <a:pt x="5550" y="20612"/>
                    </a:lnTo>
                    <a:lnTo>
                      <a:pt x="5884" y="20781"/>
                    </a:lnTo>
                    <a:lnTo>
                      <a:pt x="6206" y="20949"/>
                    </a:lnTo>
                    <a:lnTo>
                      <a:pt x="6518" y="21096"/>
                    </a:lnTo>
                    <a:lnTo>
                      <a:pt x="6896" y="21243"/>
                    </a:lnTo>
                    <a:lnTo>
                      <a:pt x="7263" y="21348"/>
                    </a:lnTo>
                    <a:lnTo>
                      <a:pt x="7652" y="21453"/>
                    </a:lnTo>
                    <a:lnTo>
                      <a:pt x="8042" y="21516"/>
                    </a:lnTo>
                    <a:lnTo>
                      <a:pt x="8342" y="21537"/>
                    </a:lnTo>
                    <a:lnTo>
                      <a:pt x="8753" y="21600"/>
                    </a:lnTo>
                    <a:lnTo>
                      <a:pt x="9165" y="21600"/>
                    </a:lnTo>
                    <a:lnTo>
                      <a:pt x="9476" y="21558"/>
                    </a:lnTo>
                    <a:lnTo>
                      <a:pt x="9832" y="21537"/>
                    </a:lnTo>
                    <a:lnTo>
                      <a:pt x="10211" y="21495"/>
                    </a:lnTo>
                    <a:lnTo>
                      <a:pt x="10555" y="21411"/>
                    </a:lnTo>
                    <a:lnTo>
                      <a:pt x="10856" y="21327"/>
                    </a:lnTo>
                    <a:close/>
                  </a:path>
                </a:pathLst>
              </a:custGeom>
              <a:solidFill>
                <a:srgbClr val="0000FF"/>
              </a:solidFill>
              <a:ln w="12700" cap="flat">
                <a:noFill/>
                <a:miter lim="400000"/>
              </a:ln>
              <a:effectLst/>
            </p:spPr>
            <p:txBody>
              <a:bodyPr wrap="square" lIns="45719" tIns="45719" rIns="45719" bIns="45719" numCol="1" anchor="t">
                <a:noAutofit/>
              </a:bodyPr>
              <a:lstStyle/>
              <a:p>
                <a:endParaRPr/>
              </a:p>
            </p:txBody>
          </p:sp>
          <p:sp>
            <p:nvSpPr>
              <p:cNvPr id="55" name="Shape 1676">
                <a:extLst>
                  <a:ext uri="{FF2B5EF4-FFF2-40B4-BE49-F238E27FC236}">
                    <a16:creationId xmlns:a16="http://schemas.microsoft.com/office/drawing/2014/main" xmlns="" id="{C7361B57-DF15-4E7F-9F12-B98AB919417C}"/>
                  </a:ext>
                </a:extLst>
              </p:cNvPr>
              <p:cNvSpPr/>
              <p:nvPr/>
            </p:nvSpPr>
            <p:spPr>
              <a:xfrm rot="15247054">
                <a:off x="349169" y="359253"/>
                <a:ext cx="312738" cy="5826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139" y="47"/>
                    </a:lnTo>
                    <a:lnTo>
                      <a:pt x="20679" y="83"/>
                    </a:lnTo>
                    <a:lnTo>
                      <a:pt x="20043" y="165"/>
                    </a:lnTo>
                    <a:lnTo>
                      <a:pt x="19583" y="212"/>
                    </a:lnTo>
                    <a:lnTo>
                      <a:pt x="19078" y="295"/>
                    </a:lnTo>
                    <a:lnTo>
                      <a:pt x="18618" y="366"/>
                    </a:lnTo>
                    <a:lnTo>
                      <a:pt x="18135" y="436"/>
                    </a:lnTo>
                    <a:lnTo>
                      <a:pt x="17675" y="519"/>
                    </a:lnTo>
                    <a:lnTo>
                      <a:pt x="17170" y="625"/>
                    </a:lnTo>
                    <a:lnTo>
                      <a:pt x="16600" y="743"/>
                    </a:lnTo>
                    <a:lnTo>
                      <a:pt x="15591" y="979"/>
                    </a:lnTo>
                    <a:lnTo>
                      <a:pt x="15065" y="1108"/>
                    </a:lnTo>
                    <a:lnTo>
                      <a:pt x="14517" y="1250"/>
                    </a:lnTo>
                    <a:lnTo>
                      <a:pt x="14035" y="1391"/>
                    </a:lnTo>
                    <a:lnTo>
                      <a:pt x="13574" y="1545"/>
                    </a:lnTo>
                    <a:lnTo>
                      <a:pt x="13157" y="1674"/>
                    </a:lnTo>
                    <a:lnTo>
                      <a:pt x="12741" y="1839"/>
                    </a:lnTo>
                    <a:lnTo>
                      <a:pt x="12280" y="1981"/>
                    </a:lnTo>
                    <a:lnTo>
                      <a:pt x="11754" y="2169"/>
                    </a:lnTo>
                    <a:lnTo>
                      <a:pt x="11293" y="2358"/>
                    </a:lnTo>
                    <a:lnTo>
                      <a:pt x="10855" y="2547"/>
                    </a:lnTo>
                    <a:lnTo>
                      <a:pt x="10438" y="2712"/>
                    </a:lnTo>
                    <a:lnTo>
                      <a:pt x="9758" y="3007"/>
                    </a:lnTo>
                    <a:lnTo>
                      <a:pt x="9079" y="3360"/>
                    </a:lnTo>
                    <a:lnTo>
                      <a:pt x="8530" y="3631"/>
                    </a:lnTo>
                    <a:lnTo>
                      <a:pt x="7456" y="4292"/>
                    </a:lnTo>
                    <a:lnTo>
                      <a:pt x="6973" y="4610"/>
                    </a:lnTo>
                    <a:lnTo>
                      <a:pt x="6447" y="4964"/>
                    </a:lnTo>
                    <a:lnTo>
                      <a:pt x="6009" y="5294"/>
                    </a:lnTo>
                    <a:lnTo>
                      <a:pt x="5131" y="6048"/>
                    </a:lnTo>
                    <a:lnTo>
                      <a:pt x="4693" y="6438"/>
                    </a:lnTo>
                    <a:lnTo>
                      <a:pt x="4320" y="6779"/>
                    </a:lnTo>
                    <a:lnTo>
                      <a:pt x="3969" y="7204"/>
                    </a:lnTo>
                    <a:lnTo>
                      <a:pt x="3640" y="7617"/>
                    </a:lnTo>
                    <a:lnTo>
                      <a:pt x="3333" y="8041"/>
                    </a:lnTo>
                    <a:lnTo>
                      <a:pt x="3048" y="8501"/>
                    </a:lnTo>
                    <a:lnTo>
                      <a:pt x="2675" y="9067"/>
                    </a:lnTo>
                    <a:lnTo>
                      <a:pt x="2193" y="10128"/>
                    </a:lnTo>
                    <a:lnTo>
                      <a:pt x="2061" y="10659"/>
                    </a:lnTo>
                    <a:lnTo>
                      <a:pt x="1908" y="11283"/>
                    </a:lnTo>
                    <a:lnTo>
                      <a:pt x="1776" y="12050"/>
                    </a:lnTo>
                    <a:lnTo>
                      <a:pt x="1754" y="12651"/>
                    </a:lnTo>
                    <a:lnTo>
                      <a:pt x="1776" y="13252"/>
                    </a:lnTo>
                    <a:lnTo>
                      <a:pt x="1886" y="13818"/>
                    </a:lnTo>
                    <a:lnTo>
                      <a:pt x="1996" y="14337"/>
                    </a:lnTo>
                    <a:lnTo>
                      <a:pt x="2127" y="14891"/>
                    </a:lnTo>
                    <a:lnTo>
                      <a:pt x="2346" y="15469"/>
                    </a:lnTo>
                    <a:lnTo>
                      <a:pt x="2631" y="16070"/>
                    </a:lnTo>
                    <a:lnTo>
                      <a:pt x="3004" y="16695"/>
                    </a:lnTo>
                    <a:lnTo>
                      <a:pt x="3355" y="17273"/>
                    </a:lnTo>
                    <a:lnTo>
                      <a:pt x="3772" y="17839"/>
                    </a:lnTo>
                    <a:lnTo>
                      <a:pt x="4276" y="18393"/>
                    </a:lnTo>
                    <a:lnTo>
                      <a:pt x="4846" y="18924"/>
                    </a:lnTo>
                    <a:lnTo>
                      <a:pt x="0" y="20409"/>
                    </a:lnTo>
                    <a:lnTo>
                      <a:pt x="14802" y="21600"/>
                    </a:lnTo>
                    <a:lnTo>
                      <a:pt x="20262" y="14231"/>
                    </a:lnTo>
                    <a:lnTo>
                      <a:pt x="14561" y="15882"/>
                    </a:lnTo>
                    <a:lnTo>
                      <a:pt x="14013" y="15410"/>
                    </a:lnTo>
                    <a:lnTo>
                      <a:pt x="13662" y="14986"/>
                    </a:lnTo>
                    <a:lnTo>
                      <a:pt x="13355" y="14549"/>
                    </a:lnTo>
                    <a:lnTo>
                      <a:pt x="13135" y="14113"/>
                    </a:lnTo>
                    <a:lnTo>
                      <a:pt x="12982" y="13700"/>
                    </a:lnTo>
                    <a:lnTo>
                      <a:pt x="12938" y="13288"/>
                    </a:lnTo>
                    <a:lnTo>
                      <a:pt x="12850" y="12875"/>
                    </a:lnTo>
                    <a:lnTo>
                      <a:pt x="12850" y="12474"/>
                    </a:lnTo>
                    <a:lnTo>
                      <a:pt x="12916" y="11979"/>
                    </a:lnTo>
                    <a:lnTo>
                      <a:pt x="13004" y="11507"/>
                    </a:lnTo>
                    <a:lnTo>
                      <a:pt x="13201" y="10977"/>
                    </a:lnTo>
                    <a:lnTo>
                      <a:pt x="13421" y="10552"/>
                    </a:lnTo>
                    <a:lnTo>
                      <a:pt x="13771" y="10081"/>
                    </a:lnTo>
                    <a:lnTo>
                      <a:pt x="14056" y="9668"/>
                    </a:lnTo>
                    <a:lnTo>
                      <a:pt x="14473" y="9279"/>
                    </a:lnTo>
                    <a:lnTo>
                      <a:pt x="14802" y="8972"/>
                    </a:lnTo>
                    <a:lnTo>
                      <a:pt x="15504" y="8477"/>
                    </a:lnTo>
                    <a:lnTo>
                      <a:pt x="15877" y="8218"/>
                    </a:lnTo>
                    <a:lnTo>
                      <a:pt x="16293" y="7959"/>
                    </a:lnTo>
                    <a:lnTo>
                      <a:pt x="16666" y="7770"/>
                    </a:lnTo>
                    <a:lnTo>
                      <a:pt x="17083" y="7534"/>
                    </a:lnTo>
                    <a:lnTo>
                      <a:pt x="17499" y="7345"/>
                    </a:lnTo>
                    <a:lnTo>
                      <a:pt x="17982" y="7157"/>
                    </a:lnTo>
                    <a:lnTo>
                      <a:pt x="18574" y="6945"/>
                    </a:lnTo>
                    <a:lnTo>
                      <a:pt x="19056" y="6768"/>
                    </a:lnTo>
                    <a:lnTo>
                      <a:pt x="19473" y="6638"/>
                    </a:lnTo>
                    <a:lnTo>
                      <a:pt x="20087" y="6449"/>
                    </a:lnTo>
                    <a:lnTo>
                      <a:pt x="20679" y="6320"/>
                    </a:lnTo>
                    <a:lnTo>
                      <a:pt x="21600" y="6178"/>
                    </a:lnTo>
                    <a:lnTo>
                      <a:pt x="21600" y="0"/>
                    </a:lnTo>
                    <a:close/>
                  </a:path>
                </a:pathLst>
              </a:custGeom>
              <a:solidFill>
                <a:srgbClr val="008000"/>
              </a:solidFill>
              <a:ln w="12700" cap="flat">
                <a:noFill/>
                <a:miter lim="400000"/>
              </a:ln>
              <a:effectLst/>
            </p:spPr>
            <p:txBody>
              <a:bodyPr wrap="square" lIns="45719" tIns="45719" rIns="45719" bIns="45719" numCol="1" anchor="t">
                <a:noAutofit/>
              </a:bodyPr>
              <a:lstStyle/>
              <a:p>
                <a:endParaRPr/>
              </a:p>
            </p:txBody>
          </p:sp>
          <p:sp>
            <p:nvSpPr>
              <p:cNvPr id="56" name="Shape 1677">
                <a:extLst>
                  <a:ext uri="{FF2B5EF4-FFF2-40B4-BE49-F238E27FC236}">
                    <a16:creationId xmlns:a16="http://schemas.microsoft.com/office/drawing/2014/main" xmlns="" id="{F05B78D0-D793-404F-A65D-4B99BDABC871}"/>
                  </a:ext>
                </a:extLst>
              </p:cNvPr>
              <p:cNvSpPr/>
              <p:nvPr/>
            </p:nvSpPr>
            <p:spPr>
              <a:xfrm rot="15247054">
                <a:off x="83778" y="111556"/>
                <a:ext cx="465139" cy="525464"/>
              </a:xfrm>
              <a:custGeom>
                <a:avLst/>
                <a:gdLst/>
                <a:ahLst/>
                <a:cxnLst>
                  <a:cxn ang="0">
                    <a:pos x="wd2" y="hd2"/>
                  </a:cxn>
                  <a:cxn ang="5400000">
                    <a:pos x="wd2" y="hd2"/>
                  </a:cxn>
                  <a:cxn ang="10800000">
                    <a:pos x="wd2" y="hd2"/>
                  </a:cxn>
                  <a:cxn ang="16200000">
                    <a:pos x="wd2" y="hd2"/>
                  </a:cxn>
                </a:cxnLst>
                <a:rect l="0" t="0" r="r" b="b"/>
                <a:pathLst>
                  <a:path w="21600" h="21600" extrusionOk="0">
                    <a:moveTo>
                      <a:pt x="8233" y="3166"/>
                    </a:moveTo>
                    <a:lnTo>
                      <a:pt x="8528" y="3205"/>
                    </a:lnTo>
                    <a:lnTo>
                      <a:pt x="8911" y="3257"/>
                    </a:lnTo>
                    <a:lnTo>
                      <a:pt x="9310" y="3348"/>
                    </a:lnTo>
                    <a:lnTo>
                      <a:pt x="9590" y="3413"/>
                    </a:lnTo>
                    <a:lnTo>
                      <a:pt x="9915" y="3478"/>
                    </a:lnTo>
                    <a:lnTo>
                      <a:pt x="10225" y="3570"/>
                    </a:lnTo>
                    <a:lnTo>
                      <a:pt x="10564" y="3661"/>
                    </a:lnTo>
                    <a:lnTo>
                      <a:pt x="10859" y="3726"/>
                    </a:lnTo>
                    <a:lnTo>
                      <a:pt x="11198" y="3843"/>
                    </a:lnTo>
                    <a:lnTo>
                      <a:pt x="11597" y="3986"/>
                    </a:lnTo>
                    <a:lnTo>
                      <a:pt x="11936" y="4104"/>
                    </a:lnTo>
                    <a:lnTo>
                      <a:pt x="12261" y="4234"/>
                    </a:lnTo>
                    <a:lnTo>
                      <a:pt x="12644" y="4390"/>
                    </a:lnTo>
                    <a:lnTo>
                      <a:pt x="13013" y="4547"/>
                    </a:lnTo>
                    <a:lnTo>
                      <a:pt x="13338" y="4690"/>
                    </a:lnTo>
                    <a:lnTo>
                      <a:pt x="13648" y="4859"/>
                    </a:lnTo>
                    <a:lnTo>
                      <a:pt x="13928" y="5016"/>
                    </a:lnTo>
                    <a:lnTo>
                      <a:pt x="14208" y="5185"/>
                    </a:lnTo>
                    <a:lnTo>
                      <a:pt x="14518" y="5341"/>
                    </a:lnTo>
                    <a:lnTo>
                      <a:pt x="14857" y="5550"/>
                    </a:lnTo>
                    <a:lnTo>
                      <a:pt x="15182" y="5758"/>
                    </a:lnTo>
                    <a:lnTo>
                      <a:pt x="15477" y="5954"/>
                    </a:lnTo>
                    <a:lnTo>
                      <a:pt x="15743" y="6149"/>
                    </a:lnTo>
                    <a:lnTo>
                      <a:pt x="16200" y="6488"/>
                    </a:lnTo>
                    <a:lnTo>
                      <a:pt x="16657" y="6866"/>
                    </a:lnTo>
                    <a:lnTo>
                      <a:pt x="17011" y="7152"/>
                    </a:lnTo>
                    <a:lnTo>
                      <a:pt x="17439" y="7582"/>
                    </a:lnTo>
                    <a:lnTo>
                      <a:pt x="17734" y="7882"/>
                    </a:lnTo>
                    <a:lnTo>
                      <a:pt x="18059" y="8234"/>
                    </a:lnTo>
                    <a:lnTo>
                      <a:pt x="18428" y="8624"/>
                    </a:lnTo>
                    <a:lnTo>
                      <a:pt x="18723" y="9002"/>
                    </a:lnTo>
                    <a:lnTo>
                      <a:pt x="19018" y="9432"/>
                    </a:lnTo>
                    <a:lnTo>
                      <a:pt x="19328" y="9836"/>
                    </a:lnTo>
                    <a:lnTo>
                      <a:pt x="19593" y="10279"/>
                    </a:lnTo>
                    <a:lnTo>
                      <a:pt x="19859" y="10657"/>
                    </a:lnTo>
                    <a:lnTo>
                      <a:pt x="20331" y="11569"/>
                    </a:lnTo>
                    <a:lnTo>
                      <a:pt x="20523" y="12038"/>
                    </a:lnTo>
                    <a:lnTo>
                      <a:pt x="20730" y="12546"/>
                    </a:lnTo>
                    <a:lnTo>
                      <a:pt x="20966" y="13171"/>
                    </a:lnTo>
                    <a:lnTo>
                      <a:pt x="21143" y="13757"/>
                    </a:lnTo>
                    <a:lnTo>
                      <a:pt x="21305" y="14357"/>
                    </a:lnTo>
                    <a:lnTo>
                      <a:pt x="21379" y="14943"/>
                    </a:lnTo>
                    <a:lnTo>
                      <a:pt x="21497" y="15620"/>
                    </a:lnTo>
                    <a:lnTo>
                      <a:pt x="21585" y="16467"/>
                    </a:lnTo>
                    <a:lnTo>
                      <a:pt x="21600" y="17118"/>
                    </a:lnTo>
                    <a:lnTo>
                      <a:pt x="21585" y="17783"/>
                    </a:lnTo>
                    <a:lnTo>
                      <a:pt x="21511" y="18408"/>
                    </a:lnTo>
                    <a:lnTo>
                      <a:pt x="21438" y="18994"/>
                    </a:lnTo>
                    <a:lnTo>
                      <a:pt x="21349" y="19607"/>
                    </a:lnTo>
                    <a:lnTo>
                      <a:pt x="21202" y="20232"/>
                    </a:lnTo>
                    <a:lnTo>
                      <a:pt x="21010" y="20897"/>
                    </a:lnTo>
                    <a:lnTo>
                      <a:pt x="20759" y="21600"/>
                    </a:lnTo>
                    <a:lnTo>
                      <a:pt x="19343" y="17692"/>
                    </a:lnTo>
                    <a:lnTo>
                      <a:pt x="13957" y="18512"/>
                    </a:lnTo>
                    <a:lnTo>
                      <a:pt x="14075" y="17822"/>
                    </a:lnTo>
                    <a:lnTo>
                      <a:pt x="14120" y="17392"/>
                    </a:lnTo>
                    <a:lnTo>
                      <a:pt x="14120" y="16923"/>
                    </a:lnTo>
                    <a:lnTo>
                      <a:pt x="14090" y="16376"/>
                    </a:lnTo>
                    <a:lnTo>
                      <a:pt x="14002" y="15868"/>
                    </a:lnTo>
                    <a:lnTo>
                      <a:pt x="13898" y="15295"/>
                    </a:lnTo>
                    <a:lnTo>
                      <a:pt x="13751" y="14826"/>
                    </a:lnTo>
                    <a:lnTo>
                      <a:pt x="13515" y="14291"/>
                    </a:lnTo>
                    <a:lnTo>
                      <a:pt x="13308" y="13848"/>
                    </a:lnTo>
                    <a:lnTo>
                      <a:pt x="13043" y="13406"/>
                    </a:lnTo>
                    <a:lnTo>
                      <a:pt x="12807" y="13067"/>
                    </a:lnTo>
                    <a:lnTo>
                      <a:pt x="12585" y="12793"/>
                    </a:lnTo>
                    <a:lnTo>
                      <a:pt x="12349" y="12520"/>
                    </a:lnTo>
                    <a:lnTo>
                      <a:pt x="12084" y="12246"/>
                    </a:lnTo>
                    <a:lnTo>
                      <a:pt x="11789" y="11946"/>
                    </a:lnTo>
                    <a:lnTo>
                      <a:pt x="11552" y="11751"/>
                    </a:lnTo>
                    <a:lnTo>
                      <a:pt x="11272" y="11503"/>
                    </a:lnTo>
                    <a:lnTo>
                      <a:pt x="10992" y="11282"/>
                    </a:lnTo>
                    <a:lnTo>
                      <a:pt x="10652" y="11061"/>
                    </a:lnTo>
                    <a:lnTo>
                      <a:pt x="10269" y="10839"/>
                    </a:lnTo>
                    <a:lnTo>
                      <a:pt x="9930" y="10644"/>
                    </a:lnTo>
                    <a:lnTo>
                      <a:pt x="9664" y="10500"/>
                    </a:lnTo>
                    <a:lnTo>
                      <a:pt x="9251" y="10292"/>
                    </a:lnTo>
                    <a:lnTo>
                      <a:pt x="8882" y="10175"/>
                    </a:lnTo>
                    <a:lnTo>
                      <a:pt x="8572" y="10070"/>
                    </a:lnTo>
                    <a:lnTo>
                      <a:pt x="8248" y="9966"/>
                    </a:lnTo>
                    <a:lnTo>
                      <a:pt x="7746" y="9862"/>
                    </a:lnTo>
                    <a:lnTo>
                      <a:pt x="7289" y="9797"/>
                    </a:lnTo>
                    <a:lnTo>
                      <a:pt x="6816" y="9745"/>
                    </a:lnTo>
                    <a:lnTo>
                      <a:pt x="6344" y="9719"/>
                    </a:lnTo>
                    <a:lnTo>
                      <a:pt x="6079" y="9706"/>
                    </a:lnTo>
                    <a:lnTo>
                      <a:pt x="6079" y="13223"/>
                    </a:lnTo>
                    <a:lnTo>
                      <a:pt x="0" y="6696"/>
                    </a:lnTo>
                    <a:lnTo>
                      <a:pt x="6064" y="0"/>
                    </a:lnTo>
                    <a:lnTo>
                      <a:pt x="6064" y="3009"/>
                    </a:lnTo>
                    <a:lnTo>
                      <a:pt x="6389" y="3022"/>
                    </a:lnTo>
                    <a:lnTo>
                      <a:pt x="6861" y="3048"/>
                    </a:lnTo>
                    <a:lnTo>
                      <a:pt x="7362" y="3075"/>
                    </a:lnTo>
                    <a:lnTo>
                      <a:pt x="7834" y="3114"/>
                    </a:lnTo>
                    <a:lnTo>
                      <a:pt x="8233" y="3166"/>
                    </a:lnTo>
                    <a:close/>
                  </a:path>
                </a:pathLst>
              </a:custGeom>
              <a:solidFill>
                <a:srgbClr val="FF0000"/>
              </a:solidFill>
              <a:ln w="12700" cap="flat">
                <a:noFill/>
                <a:miter lim="400000"/>
              </a:ln>
              <a:effectLst/>
            </p:spPr>
            <p:txBody>
              <a:bodyPr wrap="square" lIns="45719" tIns="45719" rIns="45719" bIns="45719" numCol="1" anchor="t">
                <a:noAutofit/>
              </a:bodyPr>
              <a:lstStyle/>
              <a:p>
                <a:endParaRPr/>
              </a:p>
            </p:txBody>
          </p:sp>
        </p:grpSp>
        <p:pic>
          <p:nvPicPr>
            <p:cNvPr id="52" name="image.pdf">
              <a:extLst>
                <a:ext uri="{FF2B5EF4-FFF2-40B4-BE49-F238E27FC236}">
                  <a16:creationId xmlns:a16="http://schemas.microsoft.com/office/drawing/2014/main" xmlns="" id="{8AFE9C1E-AD98-4C42-B892-FB38DE0AADC3}"/>
                </a:ext>
              </a:extLst>
            </p:cNvPr>
            <p:cNvPicPr>
              <a:picLocks noChangeAspect="1"/>
            </p:cNvPicPr>
            <p:nvPr/>
          </p:nvPicPr>
          <p:blipFill>
            <a:blip r:embed="rId4"/>
            <a:stretch>
              <a:fillRect/>
            </a:stretch>
          </p:blipFill>
          <p:spPr>
            <a:xfrm>
              <a:off x="0" y="13627"/>
              <a:ext cx="1266825" cy="971551"/>
            </a:xfrm>
            <a:prstGeom prst="rect">
              <a:avLst/>
            </a:prstGeom>
            <a:ln w="12700" cap="flat">
              <a:noFill/>
              <a:miter lim="400000"/>
            </a:ln>
            <a:effectLst/>
          </p:spPr>
        </p:pic>
      </p:grpSp>
      <p:grpSp>
        <p:nvGrpSpPr>
          <p:cNvPr id="57" name="Group 1687">
            <a:extLst>
              <a:ext uri="{FF2B5EF4-FFF2-40B4-BE49-F238E27FC236}">
                <a16:creationId xmlns:a16="http://schemas.microsoft.com/office/drawing/2014/main" xmlns="" id="{EA7EC559-6378-441D-A8B4-776C9C04C28B}"/>
              </a:ext>
            </a:extLst>
          </p:cNvPr>
          <p:cNvGrpSpPr/>
          <p:nvPr/>
        </p:nvGrpSpPr>
        <p:grpSpPr>
          <a:xfrm>
            <a:off x="4240167" y="2885643"/>
            <a:ext cx="1266825" cy="972529"/>
            <a:chOff x="0" y="0"/>
            <a:chExt cx="1266825" cy="972528"/>
          </a:xfrm>
        </p:grpSpPr>
        <p:grpSp>
          <p:nvGrpSpPr>
            <p:cNvPr id="58" name="Group 1685">
              <a:extLst>
                <a:ext uri="{FF2B5EF4-FFF2-40B4-BE49-F238E27FC236}">
                  <a16:creationId xmlns:a16="http://schemas.microsoft.com/office/drawing/2014/main" xmlns="" id="{1A149331-D2D7-4FC0-8ECC-D48957232420}"/>
                </a:ext>
              </a:extLst>
            </p:cNvPr>
            <p:cNvGrpSpPr/>
            <p:nvPr/>
          </p:nvGrpSpPr>
          <p:grpSpPr>
            <a:xfrm>
              <a:off x="90184" y="-1"/>
              <a:ext cx="970203" cy="957017"/>
              <a:chOff x="0" y="0"/>
              <a:chExt cx="970201" cy="957015"/>
            </a:xfrm>
          </p:grpSpPr>
          <p:sp>
            <p:nvSpPr>
              <p:cNvPr id="60" name="Shape 1681">
                <a:extLst>
                  <a:ext uri="{FF2B5EF4-FFF2-40B4-BE49-F238E27FC236}">
                    <a16:creationId xmlns:a16="http://schemas.microsoft.com/office/drawing/2014/main" xmlns="" id="{93AD7BD9-8D6F-40BD-B1B7-56C2694A6120}"/>
                  </a:ext>
                </a:extLst>
              </p:cNvPr>
              <p:cNvSpPr/>
              <p:nvPr/>
            </p:nvSpPr>
            <p:spPr>
              <a:xfrm rot="7488645">
                <a:off x="290505" y="305969"/>
                <a:ext cx="465139" cy="585789"/>
              </a:xfrm>
              <a:custGeom>
                <a:avLst/>
                <a:gdLst/>
                <a:ahLst/>
                <a:cxnLst>
                  <a:cxn ang="0">
                    <a:pos x="wd2" y="hd2"/>
                  </a:cxn>
                  <a:cxn ang="5400000">
                    <a:pos x="wd2" y="hd2"/>
                  </a:cxn>
                  <a:cxn ang="10800000">
                    <a:pos x="wd2" y="hd2"/>
                  </a:cxn>
                  <a:cxn ang="16200000">
                    <a:pos x="wd2" y="hd2"/>
                  </a:cxn>
                </a:cxnLst>
                <a:rect l="0" t="0" r="r" b="b"/>
                <a:pathLst>
                  <a:path w="21600" h="21600" extrusionOk="0">
                    <a:moveTo>
                      <a:pt x="8233" y="2839"/>
                    </a:moveTo>
                    <a:lnTo>
                      <a:pt x="8528" y="2874"/>
                    </a:lnTo>
                    <a:lnTo>
                      <a:pt x="8911" y="2920"/>
                    </a:lnTo>
                    <a:lnTo>
                      <a:pt x="9310" y="3002"/>
                    </a:lnTo>
                    <a:lnTo>
                      <a:pt x="9590" y="3061"/>
                    </a:lnTo>
                    <a:lnTo>
                      <a:pt x="9915" y="3119"/>
                    </a:lnTo>
                    <a:lnTo>
                      <a:pt x="10225" y="3201"/>
                    </a:lnTo>
                    <a:lnTo>
                      <a:pt x="10564" y="3283"/>
                    </a:lnTo>
                    <a:lnTo>
                      <a:pt x="10859" y="3341"/>
                    </a:lnTo>
                    <a:lnTo>
                      <a:pt x="11198" y="3446"/>
                    </a:lnTo>
                    <a:lnTo>
                      <a:pt x="11597" y="3575"/>
                    </a:lnTo>
                    <a:lnTo>
                      <a:pt x="11936" y="3680"/>
                    </a:lnTo>
                    <a:lnTo>
                      <a:pt x="12261" y="3797"/>
                    </a:lnTo>
                    <a:lnTo>
                      <a:pt x="12644" y="3937"/>
                    </a:lnTo>
                    <a:lnTo>
                      <a:pt x="13013" y="4077"/>
                    </a:lnTo>
                    <a:lnTo>
                      <a:pt x="13338" y="4206"/>
                    </a:lnTo>
                    <a:lnTo>
                      <a:pt x="13648" y="4357"/>
                    </a:lnTo>
                    <a:lnTo>
                      <a:pt x="13928" y="4498"/>
                    </a:lnTo>
                    <a:lnTo>
                      <a:pt x="14208" y="4649"/>
                    </a:lnTo>
                    <a:lnTo>
                      <a:pt x="14518" y="4790"/>
                    </a:lnTo>
                    <a:lnTo>
                      <a:pt x="14857" y="4988"/>
                    </a:lnTo>
                    <a:lnTo>
                      <a:pt x="15182" y="5175"/>
                    </a:lnTo>
                    <a:lnTo>
                      <a:pt x="15477" y="5362"/>
                    </a:lnTo>
                    <a:lnTo>
                      <a:pt x="15743" y="5514"/>
                    </a:lnTo>
                    <a:lnTo>
                      <a:pt x="16200" y="5818"/>
                    </a:lnTo>
                    <a:lnTo>
                      <a:pt x="16657" y="6156"/>
                    </a:lnTo>
                    <a:lnTo>
                      <a:pt x="17011" y="6413"/>
                    </a:lnTo>
                    <a:lnTo>
                      <a:pt x="17439" y="6799"/>
                    </a:lnTo>
                    <a:lnTo>
                      <a:pt x="17734" y="7068"/>
                    </a:lnTo>
                    <a:lnTo>
                      <a:pt x="18059" y="7383"/>
                    </a:lnTo>
                    <a:lnTo>
                      <a:pt x="18428" y="7733"/>
                    </a:lnTo>
                    <a:lnTo>
                      <a:pt x="18723" y="8072"/>
                    </a:lnTo>
                    <a:lnTo>
                      <a:pt x="19018" y="8458"/>
                    </a:lnTo>
                    <a:lnTo>
                      <a:pt x="19328" y="8820"/>
                    </a:lnTo>
                    <a:lnTo>
                      <a:pt x="19593" y="9217"/>
                    </a:lnTo>
                    <a:lnTo>
                      <a:pt x="19859" y="9556"/>
                    </a:lnTo>
                    <a:lnTo>
                      <a:pt x="20331" y="10374"/>
                    </a:lnTo>
                    <a:lnTo>
                      <a:pt x="20523" y="10794"/>
                    </a:lnTo>
                    <a:lnTo>
                      <a:pt x="20730" y="11250"/>
                    </a:lnTo>
                    <a:lnTo>
                      <a:pt x="20966" y="11810"/>
                    </a:lnTo>
                    <a:lnTo>
                      <a:pt x="21143" y="12336"/>
                    </a:lnTo>
                    <a:lnTo>
                      <a:pt x="21305" y="12874"/>
                    </a:lnTo>
                    <a:lnTo>
                      <a:pt x="21379" y="13399"/>
                    </a:lnTo>
                    <a:lnTo>
                      <a:pt x="21497" y="14007"/>
                    </a:lnTo>
                    <a:lnTo>
                      <a:pt x="21585" y="14778"/>
                    </a:lnTo>
                    <a:lnTo>
                      <a:pt x="21600" y="15373"/>
                    </a:lnTo>
                    <a:lnTo>
                      <a:pt x="21585" y="15958"/>
                    </a:lnTo>
                    <a:lnTo>
                      <a:pt x="21511" y="16507"/>
                    </a:lnTo>
                    <a:lnTo>
                      <a:pt x="21438" y="17032"/>
                    </a:lnTo>
                    <a:lnTo>
                      <a:pt x="21349" y="17581"/>
                    </a:lnTo>
                    <a:lnTo>
                      <a:pt x="21202" y="18142"/>
                    </a:lnTo>
                    <a:lnTo>
                      <a:pt x="21010" y="18738"/>
                    </a:lnTo>
                    <a:lnTo>
                      <a:pt x="20759" y="19369"/>
                    </a:lnTo>
                    <a:lnTo>
                      <a:pt x="20508" y="19941"/>
                    </a:lnTo>
                    <a:lnTo>
                      <a:pt x="20228" y="20502"/>
                    </a:lnTo>
                    <a:lnTo>
                      <a:pt x="19815" y="21051"/>
                    </a:lnTo>
                    <a:lnTo>
                      <a:pt x="19416" y="21600"/>
                    </a:lnTo>
                    <a:lnTo>
                      <a:pt x="13057" y="18680"/>
                    </a:lnTo>
                    <a:lnTo>
                      <a:pt x="13397" y="18130"/>
                    </a:lnTo>
                    <a:lnTo>
                      <a:pt x="13633" y="17710"/>
                    </a:lnTo>
                    <a:lnTo>
                      <a:pt x="13795" y="17254"/>
                    </a:lnTo>
                    <a:lnTo>
                      <a:pt x="13943" y="16810"/>
                    </a:lnTo>
                    <a:lnTo>
                      <a:pt x="14046" y="16402"/>
                    </a:lnTo>
                    <a:lnTo>
                      <a:pt x="14075" y="15993"/>
                    </a:lnTo>
                    <a:lnTo>
                      <a:pt x="14120" y="15607"/>
                    </a:lnTo>
                    <a:lnTo>
                      <a:pt x="14120" y="15187"/>
                    </a:lnTo>
                    <a:lnTo>
                      <a:pt x="14090" y="14708"/>
                    </a:lnTo>
                    <a:lnTo>
                      <a:pt x="14002" y="14229"/>
                    </a:lnTo>
                    <a:lnTo>
                      <a:pt x="13898" y="13715"/>
                    </a:lnTo>
                    <a:lnTo>
                      <a:pt x="13751" y="13294"/>
                    </a:lnTo>
                    <a:lnTo>
                      <a:pt x="13515" y="12815"/>
                    </a:lnTo>
                    <a:lnTo>
                      <a:pt x="13308" y="12418"/>
                    </a:lnTo>
                    <a:lnTo>
                      <a:pt x="13043" y="12021"/>
                    </a:lnTo>
                    <a:lnTo>
                      <a:pt x="12807" y="11717"/>
                    </a:lnTo>
                    <a:lnTo>
                      <a:pt x="12585" y="11472"/>
                    </a:lnTo>
                    <a:lnTo>
                      <a:pt x="12349" y="11226"/>
                    </a:lnTo>
                    <a:lnTo>
                      <a:pt x="12084" y="10981"/>
                    </a:lnTo>
                    <a:lnTo>
                      <a:pt x="11789" y="10712"/>
                    </a:lnTo>
                    <a:lnTo>
                      <a:pt x="11552" y="10537"/>
                    </a:lnTo>
                    <a:lnTo>
                      <a:pt x="11272" y="10315"/>
                    </a:lnTo>
                    <a:lnTo>
                      <a:pt x="10992" y="10117"/>
                    </a:lnTo>
                    <a:lnTo>
                      <a:pt x="10652" y="9918"/>
                    </a:lnTo>
                    <a:lnTo>
                      <a:pt x="10269" y="9719"/>
                    </a:lnTo>
                    <a:lnTo>
                      <a:pt x="9930" y="9544"/>
                    </a:lnTo>
                    <a:lnTo>
                      <a:pt x="9664" y="9416"/>
                    </a:lnTo>
                    <a:lnTo>
                      <a:pt x="9251" y="9229"/>
                    </a:lnTo>
                    <a:lnTo>
                      <a:pt x="8882" y="9124"/>
                    </a:lnTo>
                    <a:lnTo>
                      <a:pt x="8572" y="9030"/>
                    </a:lnTo>
                    <a:lnTo>
                      <a:pt x="8248" y="8937"/>
                    </a:lnTo>
                    <a:lnTo>
                      <a:pt x="7746" y="8843"/>
                    </a:lnTo>
                    <a:lnTo>
                      <a:pt x="7289" y="8785"/>
                    </a:lnTo>
                    <a:lnTo>
                      <a:pt x="6816" y="8738"/>
                    </a:lnTo>
                    <a:lnTo>
                      <a:pt x="6344" y="8715"/>
                    </a:lnTo>
                    <a:lnTo>
                      <a:pt x="6079" y="8703"/>
                    </a:lnTo>
                    <a:lnTo>
                      <a:pt x="6079" y="11857"/>
                    </a:lnTo>
                    <a:lnTo>
                      <a:pt x="0" y="6005"/>
                    </a:lnTo>
                    <a:lnTo>
                      <a:pt x="6064" y="0"/>
                    </a:lnTo>
                    <a:lnTo>
                      <a:pt x="6064" y="2699"/>
                    </a:lnTo>
                    <a:lnTo>
                      <a:pt x="6389" y="2710"/>
                    </a:lnTo>
                    <a:lnTo>
                      <a:pt x="6861" y="2734"/>
                    </a:lnTo>
                    <a:lnTo>
                      <a:pt x="7362" y="2757"/>
                    </a:lnTo>
                    <a:lnTo>
                      <a:pt x="7834" y="2792"/>
                    </a:lnTo>
                    <a:lnTo>
                      <a:pt x="8233" y="2839"/>
                    </a:lnTo>
                    <a:close/>
                  </a:path>
                </a:pathLst>
              </a:custGeom>
              <a:solidFill>
                <a:srgbClr val="FF0000"/>
              </a:solidFill>
              <a:ln w="12700" cap="flat">
                <a:noFill/>
                <a:miter lim="400000"/>
              </a:ln>
              <a:effectLst/>
            </p:spPr>
            <p:txBody>
              <a:bodyPr wrap="square" lIns="45719" tIns="45719" rIns="45719" bIns="45719" numCol="1" anchor="t">
                <a:noAutofit/>
              </a:bodyPr>
              <a:lstStyle/>
              <a:p>
                <a:endParaRPr/>
              </a:p>
            </p:txBody>
          </p:sp>
          <p:sp>
            <p:nvSpPr>
              <p:cNvPr id="61" name="Shape 1682">
                <a:extLst>
                  <a:ext uri="{FF2B5EF4-FFF2-40B4-BE49-F238E27FC236}">
                    <a16:creationId xmlns:a16="http://schemas.microsoft.com/office/drawing/2014/main" xmlns="" id="{0FE66C3B-C3D9-428E-B0E7-FDC864ED523D}"/>
                  </a:ext>
                </a:extLst>
              </p:cNvPr>
              <p:cNvSpPr/>
              <p:nvPr/>
            </p:nvSpPr>
            <p:spPr>
              <a:xfrm rot="7488645">
                <a:off x="1436" y="215079"/>
                <a:ext cx="615951" cy="325438"/>
              </a:xfrm>
              <a:custGeom>
                <a:avLst/>
                <a:gdLst/>
                <a:ahLst/>
                <a:cxnLst>
                  <a:cxn ang="0">
                    <a:pos x="wd2" y="hd2"/>
                  </a:cxn>
                  <a:cxn ang="5400000">
                    <a:pos x="wd2" y="hd2"/>
                  </a:cxn>
                  <a:cxn ang="10800000">
                    <a:pos x="wd2" y="hd2"/>
                  </a:cxn>
                  <a:cxn ang="16200000">
                    <a:pos x="wd2" y="hd2"/>
                  </a:cxn>
                </a:cxnLst>
                <a:rect l="0" t="0" r="r" b="b"/>
                <a:pathLst>
                  <a:path w="21600" h="21600" extrusionOk="0">
                    <a:moveTo>
                      <a:pt x="10856" y="21327"/>
                    </a:moveTo>
                    <a:lnTo>
                      <a:pt x="11078" y="21264"/>
                    </a:lnTo>
                    <a:lnTo>
                      <a:pt x="11378" y="21159"/>
                    </a:lnTo>
                    <a:lnTo>
                      <a:pt x="11668" y="21054"/>
                    </a:lnTo>
                    <a:lnTo>
                      <a:pt x="11879" y="20949"/>
                    </a:lnTo>
                    <a:lnTo>
                      <a:pt x="12135" y="20844"/>
                    </a:lnTo>
                    <a:lnTo>
                      <a:pt x="12379" y="20696"/>
                    </a:lnTo>
                    <a:lnTo>
                      <a:pt x="12624" y="20570"/>
                    </a:lnTo>
                    <a:lnTo>
                      <a:pt x="12847" y="20444"/>
                    </a:lnTo>
                    <a:lnTo>
                      <a:pt x="13091" y="20255"/>
                    </a:lnTo>
                    <a:lnTo>
                      <a:pt x="13403" y="20045"/>
                    </a:lnTo>
                    <a:lnTo>
                      <a:pt x="13670" y="19835"/>
                    </a:lnTo>
                    <a:lnTo>
                      <a:pt x="13914" y="19625"/>
                    </a:lnTo>
                    <a:lnTo>
                      <a:pt x="14204" y="19373"/>
                    </a:lnTo>
                    <a:lnTo>
                      <a:pt x="14715" y="18889"/>
                    </a:lnTo>
                    <a:lnTo>
                      <a:pt x="14938" y="18595"/>
                    </a:lnTo>
                    <a:lnTo>
                      <a:pt x="15149" y="18364"/>
                    </a:lnTo>
                    <a:lnTo>
                      <a:pt x="15360" y="18091"/>
                    </a:lnTo>
                    <a:lnTo>
                      <a:pt x="15594" y="17818"/>
                    </a:lnTo>
                    <a:lnTo>
                      <a:pt x="15861" y="17503"/>
                    </a:lnTo>
                    <a:lnTo>
                      <a:pt x="16094" y="17167"/>
                    </a:lnTo>
                    <a:lnTo>
                      <a:pt x="16317" y="16851"/>
                    </a:lnTo>
                    <a:lnTo>
                      <a:pt x="16517" y="16557"/>
                    </a:lnTo>
                    <a:lnTo>
                      <a:pt x="16862" y="16032"/>
                    </a:lnTo>
                    <a:lnTo>
                      <a:pt x="17173" y="15528"/>
                    </a:lnTo>
                    <a:lnTo>
                      <a:pt x="17474" y="14939"/>
                    </a:lnTo>
                    <a:lnTo>
                      <a:pt x="17796" y="14246"/>
                    </a:lnTo>
                    <a:lnTo>
                      <a:pt x="18019" y="13763"/>
                    </a:lnTo>
                    <a:lnTo>
                      <a:pt x="18274" y="13195"/>
                    </a:lnTo>
                    <a:lnTo>
                      <a:pt x="18541" y="12586"/>
                    </a:lnTo>
                    <a:lnTo>
                      <a:pt x="18775" y="11977"/>
                    </a:lnTo>
                    <a:lnTo>
                      <a:pt x="18997" y="11325"/>
                    </a:lnTo>
                    <a:lnTo>
                      <a:pt x="19275" y="10569"/>
                    </a:lnTo>
                    <a:lnTo>
                      <a:pt x="21600" y="13153"/>
                    </a:lnTo>
                    <a:lnTo>
                      <a:pt x="19320" y="0"/>
                    </a:lnTo>
                    <a:lnTo>
                      <a:pt x="11935" y="2500"/>
                    </a:lnTo>
                    <a:lnTo>
                      <a:pt x="14426" y="5190"/>
                    </a:lnTo>
                    <a:lnTo>
                      <a:pt x="14215" y="5736"/>
                    </a:lnTo>
                    <a:lnTo>
                      <a:pt x="13992" y="6240"/>
                    </a:lnTo>
                    <a:lnTo>
                      <a:pt x="13547" y="7207"/>
                    </a:lnTo>
                    <a:lnTo>
                      <a:pt x="13358" y="7564"/>
                    </a:lnTo>
                    <a:lnTo>
                      <a:pt x="13158" y="7963"/>
                    </a:lnTo>
                    <a:lnTo>
                      <a:pt x="12936" y="8279"/>
                    </a:lnTo>
                    <a:lnTo>
                      <a:pt x="12691" y="8636"/>
                    </a:lnTo>
                    <a:lnTo>
                      <a:pt x="12391" y="9014"/>
                    </a:lnTo>
                    <a:lnTo>
                      <a:pt x="12146" y="9308"/>
                    </a:lnTo>
                    <a:lnTo>
                      <a:pt x="11935" y="9560"/>
                    </a:lnTo>
                    <a:lnTo>
                      <a:pt x="11623" y="9875"/>
                    </a:lnTo>
                    <a:lnTo>
                      <a:pt x="11356" y="10086"/>
                    </a:lnTo>
                    <a:lnTo>
                      <a:pt x="11111" y="10233"/>
                    </a:lnTo>
                    <a:lnTo>
                      <a:pt x="10867" y="10401"/>
                    </a:lnTo>
                    <a:lnTo>
                      <a:pt x="10511" y="10590"/>
                    </a:lnTo>
                    <a:lnTo>
                      <a:pt x="10155" y="10674"/>
                    </a:lnTo>
                    <a:lnTo>
                      <a:pt x="9788" y="10758"/>
                    </a:lnTo>
                    <a:lnTo>
                      <a:pt x="9254" y="10800"/>
                    </a:lnTo>
                    <a:lnTo>
                      <a:pt x="8564" y="10821"/>
                    </a:lnTo>
                    <a:lnTo>
                      <a:pt x="8030" y="10674"/>
                    </a:lnTo>
                    <a:lnTo>
                      <a:pt x="7552" y="10464"/>
                    </a:lnTo>
                    <a:lnTo>
                      <a:pt x="6996" y="10170"/>
                    </a:lnTo>
                    <a:lnTo>
                      <a:pt x="6496" y="9770"/>
                    </a:lnTo>
                    <a:lnTo>
                      <a:pt x="6006" y="9287"/>
                    </a:lnTo>
                    <a:lnTo>
                      <a:pt x="5561" y="8762"/>
                    </a:lnTo>
                    <a:lnTo>
                      <a:pt x="5127" y="8026"/>
                    </a:lnTo>
                    <a:lnTo>
                      <a:pt x="0" y="13637"/>
                    </a:lnTo>
                    <a:lnTo>
                      <a:pt x="211" y="14120"/>
                    </a:lnTo>
                    <a:lnTo>
                      <a:pt x="512" y="14645"/>
                    </a:lnTo>
                    <a:lnTo>
                      <a:pt x="756" y="15128"/>
                    </a:lnTo>
                    <a:lnTo>
                      <a:pt x="1246" y="16011"/>
                    </a:lnTo>
                    <a:lnTo>
                      <a:pt x="1546" y="16494"/>
                    </a:lnTo>
                    <a:lnTo>
                      <a:pt x="1824" y="16893"/>
                    </a:lnTo>
                    <a:lnTo>
                      <a:pt x="2091" y="17272"/>
                    </a:lnTo>
                    <a:lnTo>
                      <a:pt x="2402" y="17650"/>
                    </a:lnTo>
                    <a:lnTo>
                      <a:pt x="2703" y="18049"/>
                    </a:lnTo>
                    <a:lnTo>
                      <a:pt x="3003" y="18406"/>
                    </a:lnTo>
                    <a:lnTo>
                      <a:pt x="3581" y="19037"/>
                    </a:lnTo>
                    <a:lnTo>
                      <a:pt x="3848" y="19289"/>
                    </a:lnTo>
                    <a:lnTo>
                      <a:pt x="4215" y="19625"/>
                    </a:lnTo>
                    <a:lnTo>
                      <a:pt x="4571" y="19898"/>
                    </a:lnTo>
                    <a:lnTo>
                      <a:pt x="4961" y="20171"/>
                    </a:lnTo>
                    <a:lnTo>
                      <a:pt x="5261" y="20381"/>
                    </a:lnTo>
                    <a:lnTo>
                      <a:pt x="5550" y="20612"/>
                    </a:lnTo>
                    <a:lnTo>
                      <a:pt x="5884" y="20781"/>
                    </a:lnTo>
                    <a:lnTo>
                      <a:pt x="6206" y="20949"/>
                    </a:lnTo>
                    <a:lnTo>
                      <a:pt x="6518" y="21096"/>
                    </a:lnTo>
                    <a:lnTo>
                      <a:pt x="6896" y="21243"/>
                    </a:lnTo>
                    <a:lnTo>
                      <a:pt x="7263" y="21348"/>
                    </a:lnTo>
                    <a:lnTo>
                      <a:pt x="7652" y="21453"/>
                    </a:lnTo>
                    <a:lnTo>
                      <a:pt x="8042" y="21516"/>
                    </a:lnTo>
                    <a:lnTo>
                      <a:pt x="8342" y="21537"/>
                    </a:lnTo>
                    <a:lnTo>
                      <a:pt x="8753" y="21600"/>
                    </a:lnTo>
                    <a:lnTo>
                      <a:pt x="9165" y="21600"/>
                    </a:lnTo>
                    <a:lnTo>
                      <a:pt x="9476" y="21558"/>
                    </a:lnTo>
                    <a:lnTo>
                      <a:pt x="9832" y="21537"/>
                    </a:lnTo>
                    <a:lnTo>
                      <a:pt x="10211" y="21495"/>
                    </a:lnTo>
                    <a:lnTo>
                      <a:pt x="10555" y="21411"/>
                    </a:lnTo>
                    <a:lnTo>
                      <a:pt x="10856" y="21327"/>
                    </a:lnTo>
                    <a:close/>
                  </a:path>
                </a:pathLst>
              </a:custGeom>
              <a:solidFill>
                <a:srgbClr val="0000FF"/>
              </a:solidFill>
              <a:ln w="12700" cap="flat">
                <a:noFill/>
                <a:miter lim="400000"/>
              </a:ln>
              <a:effectLst/>
            </p:spPr>
            <p:txBody>
              <a:bodyPr wrap="square" lIns="45719" tIns="45719" rIns="45719" bIns="45719" numCol="1" anchor="t">
                <a:noAutofit/>
              </a:bodyPr>
              <a:lstStyle/>
              <a:p>
                <a:endParaRPr/>
              </a:p>
            </p:txBody>
          </p:sp>
          <p:sp>
            <p:nvSpPr>
              <p:cNvPr id="62" name="Shape 1683">
                <a:extLst>
                  <a:ext uri="{FF2B5EF4-FFF2-40B4-BE49-F238E27FC236}">
                    <a16:creationId xmlns:a16="http://schemas.microsoft.com/office/drawing/2014/main" xmlns="" id="{CF8645D5-A5B3-4BCE-8E2C-9AD05EBE8277}"/>
                  </a:ext>
                </a:extLst>
              </p:cNvPr>
              <p:cNvSpPr/>
              <p:nvPr/>
            </p:nvSpPr>
            <p:spPr>
              <a:xfrm rot="7488645">
                <a:off x="485392" y="3376"/>
                <a:ext cx="312739" cy="5826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139" y="47"/>
                    </a:lnTo>
                    <a:lnTo>
                      <a:pt x="20679" y="83"/>
                    </a:lnTo>
                    <a:lnTo>
                      <a:pt x="20043" y="165"/>
                    </a:lnTo>
                    <a:lnTo>
                      <a:pt x="19583" y="212"/>
                    </a:lnTo>
                    <a:lnTo>
                      <a:pt x="19078" y="295"/>
                    </a:lnTo>
                    <a:lnTo>
                      <a:pt x="18618" y="366"/>
                    </a:lnTo>
                    <a:lnTo>
                      <a:pt x="18135" y="436"/>
                    </a:lnTo>
                    <a:lnTo>
                      <a:pt x="17675" y="519"/>
                    </a:lnTo>
                    <a:lnTo>
                      <a:pt x="17170" y="625"/>
                    </a:lnTo>
                    <a:lnTo>
                      <a:pt x="16600" y="743"/>
                    </a:lnTo>
                    <a:lnTo>
                      <a:pt x="15591" y="979"/>
                    </a:lnTo>
                    <a:lnTo>
                      <a:pt x="15065" y="1108"/>
                    </a:lnTo>
                    <a:lnTo>
                      <a:pt x="14517" y="1250"/>
                    </a:lnTo>
                    <a:lnTo>
                      <a:pt x="14035" y="1391"/>
                    </a:lnTo>
                    <a:lnTo>
                      <a:pt x="13574" y="1545"/>
                    </a:lnTo>
                    <a:lnTo>
                      <a:pt x="13157" y="1674"/>
                    </a:lnTo>
                    <a:lnTo>
                      <a:pt x="12741" y="1839"/>
                    </a:lnTo>
                    <a:lnTo>
                      <a:pt x="12280" y="1981"/>
                    </a:lnTo>
                    <a:lnTo>
                      <a:pt x="11754" y="2169"/>
                    </a:lnTo>
                    <a:lnTo>
                      <a:pt x="11293" y="2358"/>
                    </a:lnTo>
                    <a:lnTo>
                      <a:pt x="10855" y="2547"/>
                    </a:lnTo>
                    <a:lnTo>
                      <a:pt x="10438" y="2712"/>
                    </a:lnTo>
                    <a:lnTo>
                      <a:pt x="9758" y="3007"/>
                    </a:lnTo>
                    <a:lnTo>
                      <a:pt x="9079" y="3360"/>
                    </a:lnTo>
                    <a:lnTo>
                      <a:pt x="8530" y="3631"/>
                    </a:lnTo>
                    <a:lnTo>
                      <a:pt x="7456" y="4292"/>
                    </a:lnTo>
                    <a:lnTo>
                      <a:pt x="6973" y="4610"/>
                    </a:lnTo>
                    <a:lnTo>
                      <a:pt x="6447" y="4964"/>
                    </a:lnTo>
                    <a:lnTo>
                      <a:pt x="6009" y="5294"/>
                    </a:lnTo>
                    <a:lnTo>
                      <a:pt x="5131" y="6048"/>
                    </a:lnTo>
                    <a:lnTo>
                      <a:pt x="4693" y="6438"/>
                    </a:lnTo>
                    <a:lnTo>
                      <a:pt x="4320" y="6779"/>
                    </a:lnTo>
                    <a:lnTo>
                      <a:pt x="3969" y="7204"/>
                    </a:lnTo>
                    <a:lnTo>
                      <a:pt x="3640" y="7617"/>
                    </a:lnTo>
                    <a:lnTo>
                      <a:pt x="3333" y="8041"/>
                    </a:lnTo>
                    <a:lnTo>
                      <a:pt x="3048" y="8501"/>
                    </a:lnTo>
                    <a:lnTo>
                      <a:pt x="2675" y="9067"/>
                    </a:lnTo>
                    <a:lnTo>
                      <a:pt x="2193" y="10128"/>
                    </a:lnTo>
                    <a:lnTo>
                      <a:pt x="2061" y="10659"/>
                    </a:lnTo>
                    <a:lnTo>
                      <a:pt x="1908" y="11283"/>
                    </a:lnTo>
                    <a:lnTo>
                      <a:pt x="1776" y="12050"/>
                    </a:lnTo>
                    <a:lnTo>
                      <a:pt x="1754" y="12651"/>
                    </a:lnTo>
                    <a:lnTo>
                      <a:pt x="1776" y="13252"/>
                    </a:lnTo>
                    <a:lnTo>
                      <a:pt x="1886" y="13818"/>
                    </a:lnTo>
                    <a:lnTo>
                      <a:pt x="1996" y="14337"/>
                    </a:lnTo>
                    <a:lnTo>
                      <a:pt x="2127" y="14891"/>
                    </a:lnTo>
                    <a:lnTo>
                      <a:pt x="2346" y="15469"/>
                    </a:lnTo>
                    <a:lnTo>
                      <a:pt x="2631" y="16070"/>
                    </a:lnTo>
                    <a:lnTo>
                      <a:pt x="3004" y="16695"/>
                    </a:lnTo>
                    <a:lnTo>
                      <a:pt x="3355" y="17273"/>
                    </a:lnTo>
                    <a:lnTo>
                      <a:pt x="3772" y="17839"/>
                    </a:lnTo>
                    <a:lnTo>
                      <a:pt x="4276" y="18393"/>
                    </a:lnTo>
                    <a:lnTo>
                      <a:pt x="4846" y="18924"/>
                    </a:lnTo>
                    <a:lnTo>
                      <a:pt x="0" y="20409"/>
                    </a:lnTo>
                    <a:lnTo>
                      <a:pt x="14802" y="21600"/>
                    </a:lnTo>
                    <a:lnTo>
                      <a:pt x="20262" y="14231"/>
                    </a:lnTo>
                    <a:lnTo>
                      <a:pt x="14561" y="15882"/>
                    </a:lnTo>
                    <a:lnTo>
                      <a:pt x="14013" y="15410"/>
                    </a:lnTo>
                    <a:lnTo>
                      <a:pt x="13662" y="14986"/>
                    </a:lnTo>
                    <a:lnTo>
                      <a:pt x="13355" y="14549"/>
                    </a:lnTo>
                    <a:lnTo>
                      <a:pt x="13135" y="14113"/>
                    </a:lnTo>
                    <a:lnTo>
                      <a:pt x="12982" y="13700"/>
                    </a:lnTo>
                    <a:lnTo>
                      <a:pt x="12938" y="13288"/>
                    </a:lnTo>
                    <a:lnTo>
                      <a:pt x="12850" y="12875"/>
                    </a:lnTo>
                    <a:lnTo>
                      <a:pt x="12850" y="12474"/>
                    </a:lnTo>
                    <a:lnTo>
                      <a:pt x="12916" y="11979"/>
                    </a:lnTo>
                    <a:lnTo>
                      <a:pt x="13004" y="11507"/>
                    </a:lnTo>
                    <a:lnTo>
                      <a:pt x="13201" y="10977"/>
                    </a:lnTo>
                    <a:lnTo>
                      <a:pt x="13421" y="10552"/>
                    </a:lnTo>
                    <a:lnTo>
                      <a:pt x="13771" y="10081"/>
                    </a:lnTo>
                    <a:lnTo>
                      <a:pt x="14056" y="9668"/>
                    </a:lnTo>
                    <a:lnTo>
                      <a:pt x="14473" y="9279"/>
                    </a:lnTo>
                    <a:lnTo>
                      <a:pt x="14802" y="8972"/>
                    </a:lnTo>
                    <a:lnTo>
                      <a:pt x="15504" y="8477"/>
                    </a:lnTo>
                    <a:lnTo>
                      <a:pt x="15877" y="8218"/>
                    </a:lnTo>
                    <a:lnTo>
                      <a:pt x="16293" y="7959"/>
                    </a:lnTo>
                    <a:lnTo>
                      <a:pt x="16666" y="7770"/>
                    </a:lnTo>
                    <a:lnTo>
                      <a:pt x="17083" y="7534"/>
                    </a:lnTo>
                    <a:lnTo>
                      <a:pt x="17499" y="7345"/>
                    </a:lnTo>
                    <a:lnTo>
                      <a:pt x="17982" y="7157"/>
                    </a:lnTo>
                    <a:lnTo>
                      <a:pt x="18574" y="6945"/>
                    </a:lnTo>
                    <a:lnTo>
                      <a:pt x="19056" y="6768"/>
                    </a:lnTo>
                    <a:lnTo>
                      <a:pt x="19473" y="6638"/>
                    </a:lnTo>
                    <a:lnTo>
                      <a:pt x="20087" y="6449"/>
                    </a:lnTo>
                    <a:lnTo>
                      <a:pt x="20679" y="6320"/>
                    </a:lnTo>
                    <a:lnTo>
                      <a:pt x="21600" y="6178"/>
                    </a:lnTo>
                    <a:lnTo>
                      <a:pt x="21600" y="0"/>
                    </a:lnTo>
                    <a:close/>
                  </a:path>
                </a:pathLst>
              </a:custGeom>
              <a:solidFill>
                <a:srgbClr val="008000"/>
              </a:solidFill>
              <a:ln w="12700" cap="flat">
                <a:noFill/>
                <a:miter lim="400000"/>
              </a:ln>
              <a:effectLst/>
            </p:spPr>
            <p:txBody>
              <a:bodyPr wrap="square" lIns="45719" tIns="45719" rIns="45719" bIns="45719" numCol="1" anchor="t">
                <a:noAutofit/>
              </a:bodyPr>
              <a:lstStyle/>
              <a:p>
                <a:endParaRPr/>
              </a:p>
            </p:txBody>
          </p:sp>
          <p:sp>
            <p:nvSpPr>
              <p:cNvPr id="63" name="Shape 1684">
                <a:extLst>
                  <a:ext uri="{FF2B5EF4-FFF2-40B4-BE49-F238E27FC236}">
                    <a16:creationId xmlns:a16="http://schemas.microsoft.com/office/drawing/2014/main" xmlns="" id="{ABBECA55-DA13-4001-9D44-E252C6E80F93}"/>
                  </a:ext>
                </a:extLst>
              </p:cNvPr>
              <p:cNvSpPr/>
              <p:nvPr/>
            </p:nvSpPr>
            <p:spPr>
              <a:xfrm rot="7488645">
                <a:off x="315270" y="353351"/>
                <a:ext cx="465138" cy="525463"/>
              </a:xfrm>
              <a:custGeom>
                <a:avLst/>
                <a:gdLst/>
                <a:ahLst/>
                <a:cxnLst>
                  <a:cxn ang="0">
                    <a:pos x="wd2" y="hd2"/>
                  </a:cxn>
                  <a:cxn ang="5400000">
                    <a:pos x="wd2" y="hd2"/>
                  </a:cxn>
                  <a:cxn ang="10800000">
                    <a:pos x="wd2" y="hd2"/>
                  </a:cxn>
                  <a:cxn ang="16200000">
                    <a:pos x="wd2" y="hd2"/>
                  </a:cxn>
                </a:cxnLst>
                <a:rect l="0" t="0" r="r" b="b"/>
                <a:pathLst>
                  <a:path w="21600" h="21600" extrusionOk="0">
                    <a:moveTo>
                      <a:pt x="8233" y="3166"/>
                    </a:moveTo>
                    <a:lnTo>
                      <a:pt x="8528" y="3205"/>
                    </a:lnTo>
                    <a:lnTo>
                      <a:pt x="8911" y="3257"/>
                    </a:lnTo>
                    <a:lnTo>
                      <a:pt x="9310" y="3348"/>
                    </a:lnTo>
                    <a:lnTo>
                      <a:pt x="9590" y="3413"/>
                    </a:lnTo>
                    <a:lnTo>
                      <a:pt x="9915" y="3478"/>
                    </a:lnTo>
                    <a:lnTo>
                      <a:pt x="10225" y="3570"/>
                    </a:lnTo>
                    <a:lnTo>
                      <a:pt x="10564" y="3661"/>
                    </a:lnTo>
                    <a:lnTo>
                      <a:pt x="10859" y="3726"/>
                    </a:lnTo>
                    <a:lnTo>
                      <a:pt x="11198" y="3843"/>
                    </a:lnTo>
                    <a:lnTo>
                      <a:pt x="11597" y="3986"/>
                    </a:lnTo>
                    <a:lnTo>
                      <a:pt x="11936" y="4104"/>
                    </a:lnTo>
                    <a:lnTo>
                      <a:pt x="12261" y="4234"/>
                    </a:lnTo>
                    <a:lnTo>
                      <a:pt x="12644" y="4390"/>
                    </a:lnTo>
                    <a:lnTo>
                      <a:pt x="13013" y="4547"/>
                    </a:lnTo>
                    <a:lnTo>
                      <a:pt x="13338" y="4690"/>
                    </a:lnTo>
                    <a:lnTo>
                      <a:pt x="13648" y="4859"/>
                    </a:lnTo>
                    <a:lnTo>
                      <a:pt x="13928" y="5016"/>
                    </a:lnTo>
                    <a:lnTo>
                      <a:pt x="14208" y="5185"/>
                    </a:lnTo>
                    <a:lnTo>
                      <a:pt x="14518" y="5341"/>
                    </a:lnTo>
                    <a:lnTo>
                      <a:pt x="14857" y="5550"/>
                    </a:lnTo>
                    <a:lnTo>
                      <a:pt x="15182" y="5758"/>
                    </a:lnTo>
                    <a:lnTo>
                      <a:pt x="15477" y="5954"/>
                    </a:lnTo>
                    <a:lnTo>
                      <a:pt x="15743" y="6149"/>
                    </a:lnTo>
                    <a:lnTo>
                      <a:pt x="16200" y="6488"/>
                    </a:lnTo>
                    <a:lnTo>
                      <a:pt x="16657" y="6866"/>
                    </a:lnTo>
                    <a:lnTo>
                      <a:pt x="17011" y="7152"/>
                    </a:lnTo>
                    <a:lnTo>
                      <a:pt x="17439" y="7582"/>
                    </a:lnTo>
                    <a:lnTo>
                      <a:pt x="17734" y="7882"/>
                    </a:lnTo>
                    <a:lnTo>
                      <a:pt x="18059" y="8234"/>
                    </a:lnTo>
                    <a:lnTo>
                      <a:pt x="18428" y="8624"/>
                    </a:lnTo>
                    <a:lnTo>
                      <a:pt x="18723" y="9002"/>
                    </a:lnTo>
                    <a:lnTo>
                      <a:pt x="19018" y="9432"/>
                    </a:lnTo>
                    <a:lnTo>
                      <a:pt x="19328" y="9836"/>
                    </a:lnTo>
                    <a:lnTo>
                      <a:pt x="19593" y="10279"/>
                    </a:lnTo>
                    <a:lnTo>
                      <a:pt x="19859" y="10657"/>
                    </a:lnTo>
                    <a:lnTo>
                      <a:pt x="20331" y="11569"/>
                    </a:lnTo>
                    <a:lnTo>
                      <a:pt x="20523" y="12038"/>
                    </a:lnTo>
                    <a:lnTo>
                      <a:pt x="20730" y="12546"/>
                    </a:lnTo>
                    <a:lnTo>
                      <a:pt x="20966" y="13171"/>
                    </a:lnTo>
                    <a:lnTo>
                      <a:pt x="21143" y="13757"/>
                    </a:lnTo>
                    <a:lnTo>
                      <a:pt x="21305" y="14357"/>
                    </a:lnTo>
                    <a:lnTo>
                      <a:pt x="21379" y="14943"/>
                    </a:lnTo>
                    <a:lnTo>
                      <a:pt x="21497" y="15620"/>
                    </a:lnTo>
                    <a:lnTo>
                      <a:pt x="21585" y="16467"/>
                    </a:lnTo>
                    <a:lnTo>
                      <a:pt x="21600" y="17118"/>
                    </a:lnTo>
                    <a:lnTo>
                      <a:pt x="21585" y="17783"/>
                    </a:lnTo>
                    <a:lnTo>
                      <a:pt x="21511" y="18408"/>
                    </a:lnTo>
                    <a:lnTo>
                      <a:pt x="21438" y="18994"/>
                    </a:lnTo>
                    <a:lnTo>
                      <a:pt x="21349" y="19607"/>
                    </a:lnTo>
                    <a:lnTo>
                      <a:pt x="21202" y="20232"/>
                    </a:lnTo>
                    <a:lnTo>
                      <a:pt x="21010" y="20897"/>
                    </a:lnTo>
                    <a:lnTo>
                      <a:pt x="20759" y="21600"/>
                    </a:lnTo>
                    <a:lnTo>
                      <a:pt x="19343" y="17692"/>
                    </a:lnTo>
                    <a:lnTo>
                      <a:pt x="13957" y="18512"/>
                    </a:lnTo>
                    <a:lnTo>
                      <a:pt x="14075" y="17822"/>
                    </a:lnTo>
                    <a:lnTo>
                      <a:pt x="14120" y="17392"/>
                    </a:lnTo>
                    <a:lnTo>
                      <a:pt x="14120" y="16923"/>
                    </a:lnTo>
                    <a:lnTo>
                      <a:pt x="14090" y="16376"/>
                    </a:lnTo>
                    <a:lnTo>
                      <a:pt x="14002" y="15868"/>
                    </a:lnTo>
                    <a:lnTo>
                      <a:pt x="13898" y="15295"/>
                    </a:lnTo>
                    <a:lnTo>
                      <a:pt x="13751" y="14826"/>
                    </a:lnTo>
                    <a:lnTo>
                      <a:pt x="13515" y="14291"/>
                    </a:lnTo>
                    <a:lnTo>
                      <a:pt x="13308" y="13848"/>
                    </a:lnTo>
                    <a:lnTo>
                      <a:pt x="13043" y="13406"/>
                    </a:lnTo>
                    <a:lnTo>
                      <a:pt x="12807" y="13067"/>
                    </a:lnTo>
                    <a:lnTo>
                      <a:pt x="12585" y="12793"/>
                    </a:lnTo>
                    <a:lnTo>
                      <a:pt x="12349" y="12520"/>
                    </a:lnTo>
                    <a:lnTo>
                      <a:pt x="12084" y="12246"/>
                    </a:lnTo>
                    <a:lnTo>
                      <a:pt x="11789" y="11946"/>
                    </a:lnTo>
                    <a:lnTo>
                      <a:pt x="11552" y="11751"/>
                    </a:lnTo>
                    <a:lnTo>
                      <a:pt x="11272" y="11503"/>
                    </a:lnTo>
                    <a:lnTo>
                      <a:pt x="10992" y="11282"/>
                    </a:lnTo>
                    <a:lnTo>
                      <a:pt x="10652" y="11061"/>
                    </a:lnTo>
                    <a:lnTo>
                      <a:pt x="10269" y="10839"/>
                    </a:lnTo>
                    <a:lnTo>
                      <a:pt x="9930" y="10644"/>
                    </a:lnTo>
                    <a:lnTo>
                      <a:pt x="9664" y="10500"/>
                    </a:lnTo>
                    <a:lnTo>
                      <a:pt x="9251" y="10292"/>
                    </a:lnTo>
                    <a:lnTo>
                      <a:pt x="8882" y="10175"/>
                    </a:lnTo>
                    <a:lnTo>
                      <a:pt x="8572" y="10070"/>
                    </a:lnTo>
                    <a:lnTo>
                      <a:pt x="8248" y="9966"/>
                    </a:lnTo>
                    <a:lnTo>
                      <a:pt x="7746" y="9862"/>
                    </a:lnTo>
                    <a:lnTo>
                      <a:pt x="7289" y="9797"/>
                    </a:lnTo>
                    <a:lnTo>
                      <a:pt x="6816" y="9745"/>
                    </a:lnTo>
                    <a:lnTo>
                      <a:pt x="6344" y="9719"/>
                    </a:lnTo>
                    <a:lnTo>
                      <a:pt x="6079" y="9706"/>
                    </a:lnTo>
                    <a:lnTo>
                      <a:pt x="6079" y="13223"/>
                    </a:lnTo>
                    <a:lnTo>
                      <a:pt x="0" y="6696"/>
                    </a:lnTo>
                    <a:lnTo>
                      <a:pt x="6064" y="0"/>
                    </a:lnTo>
                    <a:lnTo>
                      <a:pt x="6064" y="3009"/>
                    </a:lnTo>
                    <a:lnTo>
                      <a:pt x="6389" y="3022"/>
                    </a:lnTo>
                    <a:lnTo>
                      <a:pt x="6861" y="3048"/>
                    </a:lnTo>
                    <a:lnTo>
                      <a:pt x="7362" y="3075"/>
                    </a:lnTo>
                    <a:lnTo>
                      <a:pt x="7834" y="3114"/>
                    </a:lnTo>
                    <a:lnTo>
                      <a:pt x="8233" y="3166"/>
                    </a:lnTo>
                    <a:close/>
                  </a:path>
                </a:pathLst>
              </a:custGeom>
              <a:solidFill>
                <a:srgbClr val="FF0000"/>
              </a:solidFill>
              <a:ln w="12700" cap="flat">
                <a:noFill/>
                <a:miter lim="400000"/>
              </a:ln>
              <a:effectLst/>
            </p:spPr>
            <p:txBody>
              <a:bodyPr wrap="square" lIns="45719" tIns="45719" rIns="45719" bIns="45719" numCol="1" anchor="t">
                <a:noAutofit/>
              </a:bodyPr>
              <a:lstStyle/>
              <a:p>
                <a:endParaRPr/>
              </a:p>
            </p:txBody>
          </p:sp>
        </p:grpSp>
        <p:pic>
          <p:nvPicPr>
            <p:cNvPr id="59" name="image.pdf">
              <a:extLst>
                <a:ext uri="{FF2B5EF4-FFF2-40B4-BE49-F238E27FC236}">
                  <a16:creationId xmlns:a16="http://schemas.microsoft.com/office/drawing/2014/main" xmlns="" id="{E31AE03F-86C9-4368-A4D8-B78F3226288F}"/>
                </a:ext>
              </a:extLst>
            </p:cNvPr>
            <p:cNvPicPr>
              <a:picLocks noChangeAspect="1"/>
            </p:cNvPicPr>
            <p:nvPr/>
          </p:nvPicPr>
          <p:blipFill>
            <a:blip r:embed="rId4"/>
            <a:stretch>
              <a:fillRect/>
            </a:stretch>
          </p:blipFill>
          <p:spPr>
            <a:xfrm>
              <a:off x="0" y="978"/>
              <a:ext cx="1266825" cy="971551"/>
            </a:xfrm>
            <a:prstGeom prst="rect">
              <a:avLst/>
            </a:prstGeom>
            <a:ln w="12700" cap="flat">
              <a:noFill/>
              <a:miter lim="400000"/>
            </a:ln>
            <a:effectLst/>
          </p:spPr>
        </p:pic>
      </p:grpSp>
      <p:pic>
        <p:nvPicPr>
          <p:cNvPr id="64" name="image.pdf">
            <a:extLst>
              <a:ext uri="{FF2B5EF4-FFF2-40B4-BE49-F238E27FC236}">
                <a16:creationId xmlns:a16="http://schemas.microsoft.com/office/drawing/2014/main" xmlns="" id="{06C4A277-EC0D-4AAA-8FB6-30B008A953C1}"/>
              </a:ext>
            </a:extLst>
          </p:cNvPr>
          <p:cNvPicPr>
            <a:picLocks noChangeAspect="1"/>
          </p:cNvPicPr>
          <p:nvPr/>
        </p:nvPicPr>
        <p:blipFill>
          <a:blip r:embed="rId4"/>
          <a:stretch>
            <a:fillRect/>
          </a:stretch>
        </p:blipFill>
        <p:spPr>
          <a:xfrm>
            <a:off x="1652542" y="4590009"/>
            <a:ext cx="758825" cy="582613"/>
          </a:xfrm>
          <a:prstGeom prst="rect">
            <a:avLst/>
          </a:prstGeom>
          <a:ln w="12700">
            <a:miter lim="400000"/>
          </a:ln>
        </p:spPr>
      </p:pic>
      <p:pic>
        <p:nvPicPr>
          <p:cNvPr id="65" name="image.pdf">
            <a:extLst>
              <a:ext uri="{FF2B5EF4-FFF2-40B4-BE49-F238E27FC236}">
                <a16:creationId xmlns:a16="http://schemas.microsoft.com/office/drawing/2014/main" xmlns="" id="{AFCC855A-5B50-47CC-BEDD-F6104E34BE6D}"/>
              </a:ext>
            </a:extLst>
          </p:cNvPr>
          <p:cNvPicPr>
            <a:picLocks noChangeAspect="1"/>
          </p:cNvPicPr>
          <p:nvPr/>
        </p:nvPicPr>
        <p:blipFill>
          <a:blip r:embed="rId4"/>
          <a:stretch>
            <a:fillRect/>
          </a:stretch>
        </p:blipFill>
        <p:spPr>
          <a:xfrm>
            <a:off x="3474992" y="4715422"/>
            <a:ext cx="384175" cy="295275"/>
          </a:xfrm>
          <a:prstGeom prst="rect">
            <a:avLst/>
          </a:prstGeom>
          <a:ln w="12700">
            <a:miter lim="400000"/>
          </a:ln>
        </p:spPr>
      </p:pic>
      <p:sp>
        <p:nvSpPr>
          <p:cNvPr id="66" name="Shape 1691">
            <a:extLst>
              <a:ext uri="{FF2B5EF4-FFF2-40B4-BE49-F238E27FC236}">
                <a16:creationId xmlns:a16="http://schemas.microsoft.com/office/drawing/2014/main" xmlns="" id="{30272AA0-C252-4C40-985A-B8E0D9235CA7}"/>
              </a:ext>
            </a:extLst>
          </p:cNvPr>
          <p:cNvSpPr/>
          <p:nvPr/>
        </p:nvSpPr>
        <p:spPr>
          <a:xfrm>
            <a:off x="6983367" y="1989684"/>
            <a:ext cx="1780540" cy="5105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sz="2400" b="1">
                <a:latin typeface="Times"/>
                <a:ea typeface="Times"/>
                <a:cs typeface="Times"/>
                <a:sym typeface="Times"/>
              </a:defRPr>
            </a:pPr>
            <a:r>
              <a:rPr b="0">
                <a:latin typeface="宋体"/>
                <a:ea typeface="宋体"/>
                <a:cs typeface="宋体"/>
                <a:sym typeface="宋体"/>
              </a:rPr>
              <a:t>网络服务器</a:t>
            </a:r>
            <a:r>
              <a:t>1</a:t>
            </a:r>
          </a:p>
        </p:txBody>
      </p:sp>
      <p:pic>
        <p:nvPicPr>
          <p:cNvPr id="67" name="image.pdf">
            <a:extLst>
              <a:ext uri="{FF2B5EF4-FFF2-40B4-BE49-F238E27FC236}">
                <a16:creationId xmlns:a16="http://schemas.microsoft.com/office/drawing/2014/main" xmlns="" id="{0DCEF9FD-0F1F-451A-B736-197E1E1480C2}"/>
              </a:ext>
            </a:extLst>
          </p:cNvPr>
          <p:cNvPicPr>
            <a:picLocks noChangeAspect="1"/>
          </p:cNvPicPr>
          <p:nvPr/>
        </p:nvPicPr>
        <p:blipFill>
          <a:blip r:embed="rId3"/>
          <a:stretch>
            <a:fillRect/>
          </a:stretch>
        </p:blipFill>
        <p:spPr>
          <a:xfrm>
            <a:off x="6684917" y="4639222"/>
            <a:ext cx="1974850" cy="1566863"/>
          </a:xfrm>
          <a:prstGeom prst="rect">
            <a:avLst/>
          </a:prstGeom>
          <a:ln w="12700">
            <a:miter lim="400000"/>
          </a:ln>
        </p:spPr>
      </p:pic>
      <p:grpSp>
        <p:nvGrpSpPr>
          <p:cNvPr id="68" name="Group 1696">
            <a:extLst>
              <a:ext uri="{FF2B5EF4-FFF2-40B4-BE49-F238E27FC236}">
                <a16:creationId xmlns:a16="http://schemas.microsoft.com/office/drawing/2014/main" xmlns="" id="{CCDBB3D6-5B3F-484D-80DC-3DB6013499BB}"/>
              </a:ext>
            </a:extLst>
          </p:cNvPr>
          <p:cNvGrpSpPr/>
          <p:nvPr/>
        </p:nvGrpSpPr>
        <p:grpSpPr>
          <a:xfrm>
            <a:off x="2182766" y="4639221"/>
            <a:ext cx="4419602" cy="457202"/>
            <a:chOff x="0" y="0"/>
            <a:chExt cx="4419600" cy="457200"/>
          </a:xfrm>
        </p:grpSpPr>
        <p:sp>
          <p:nvSpPr>
            <p:cNvPr id="69" name="Shape 1693">
              <a:extLst>
                <a:ext uri="{FF2B5EF4-FFF2-40B4-BE49-F238E27FC236}">
                  <a16:creationId xmlns:a16="http://schemas.microsoft.com/office/drawing/2014/main" xmlns="" id="{B444155A-2A72-49D8-8938-B915534B2578}"/>
                </a:ext>
              </a:extLst>
            </p:cNvPr>
            <p:cNvSpPr/>
            <p:nvPr/>
          </p:nvSpPr>
          <p:spPr>
            <a:xfrm rot="16200000">
              <a:off x="1981200" y="-1981201"/>
              <a:ext cx="457201" cy="441960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71"/>
                    <a:pt x="0" y="1051"/>
                  </a:cubicBezTo>
                  <a:lnTo>
                    <a:pt x="0" y="20549"/>
                  </a:lnTo>
                  <a:cubicBezTo>
                    <a:pt x="0" y="21129"/>
                    <a:pt x="4835" y="21600"/>
                    <a:pt x="10800" y="21600"/>
                  </a:cubicBezTo>
                  <a:cubicBezTo>
                    <a:pt x="16765" y="21600"/>
                    <a:pt x="21600" y="21129"/>
                    <a:pt x="21600" y="20549"/>
                  </a:cubicBezTo>
                  <a:lnTo>
                    <a:pt x="21600" y="1051"/>
                  </a:lnTo>
                  <a:cubicBezTo>
                    <a:pt x="21600" y="471"/>
                    <a:pt x="16765" y="0"/>
                    <a:pt x="10800" y="0"/>
                  </a:cubicBezTo>
                  <a:close/>
                </a:path>
              </a:pathLst>
            </a:custGeom>
            <a:solidFill>
              <a:srgbClr val="7979A5">
                <a:alpha val="50000"/>
              </a:srgbClr>
            </a:solidFill>
            <a:ln w="9525" cap="flat">
              <a:solidFill>
                <a:srgbClr val="C0C0C0"/>
              </a:solidFill>
              <a:prstDash val="solid"/>
              <a:round/>
            </a:ln>
            <a:effectLst/>
          </p:spPr>
          <p:txBody>
            <a:bodyPr wrap="square" lIns="45719" tIns="45719" rIns="45719" bIns="45719" numCol="1" anchor="ctr">
              <a:noAutofit/>
            </a:bodyPr>
            <a:lstStyle/>
            <a:p>
              <a:endParaRPr/>
            </a:p>
          </p:txBody>
        </p:sp>
        <p:sp>
          <p:nvSpPr>
            <p:cNvPr id="70" name="Shape 1694">
              <a:extLst>
                <a:ext uri="{FF2B5EF4-FFF2-40B4-BE49-F238E27FC236}">
                  <a16:creationId xmlns:a16="http://schemas.microsoft.com/office/drawing/2014/main" xmlns="" id="{2A0237E8-6123-44F6-B413-17FA30E0E1AB}"/>
                </a:ext>
              </a:extLst>
            </p:cNvPr>
            <p:cNvSpPr/>
            <p:nvPr/>
          </p:nvSpPr>
          <p:spPr>
            <a:xfrm rot="16200000">
              <a:off x="-13554" y="13553"/>
              <a:ext cx="457201" cy="430094"/>
            </a:xfrm>
            <a:prstGeom prst="ellipse">
              <a:avLst/>
            </a:prstGeom>
            <a:solidFill>
              <a:srgbClr val="9494B7">
                <a:alpha val="50000"/>
              </a:srgbClr>
            </a:solidFill>
            <a:ln w="12700" cap="flat">
              <a:noFill/>
              <a:miter lim="400000"/>
            </a:ln>
            <a:effectLst/>
          </p:spPr>
          <p:txBody>
            <a:bodyPr wrap="square" lIns="45719" tIns="45719" rIns="45719" bIns="45719" numCol="1" anchor="ctr">
              <a:noAutofit/>
            </a:bodyPr>
            <a:lstStyle/>
            <a:p>
              <a:endParaRPr/>
            </a:p>
          </p:txBody>
        </p:sp>
        <p:sp>
          <p:nvSpPr>
            <p:cNvPr id="71" name="Shape 1695">
              <a:extLst>
                <a:ext uri="{FF2B5EF4-FFF2-40B4-BE49-F238E27FC236}">
                  <a16:creationId xmlns:a16="http://schemas.microsoft.com/office/drawing/2014/main" xmlns="" id="{038ECAFF-9AF7-4E19-B62D-A19E6A6FDB17}"/>
                </a:ext>
              </a:extLst>
            </p:cNvPr>
            <p:cNvSpPr/>
            <p:nvPr/>
          </p:nvSpPr>
          <p:spPr>
            <a:xfrm rot="16200000">
              <a:off x="93969" y="121076"/>
              <a:ext cx="457201" cy="2150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1929"/>
                    <a:pt x="4835" y="21600"/>
                    <a:pt x="10800" y="21600"/>
                  </a:cubicBezTo>
                  <a:cubicBezTo>
                    <a:pt x="16765" y="21600"/>
                    <a:pt x="21600" y="11929"/>
                    <a:pt x="21600" y="0"/>
                  </a:cubicBezTo>
                </a:path>
              </a:pathLst>
            </a:custGeom>
            <a:noFill/>
            <a:ln w="9525" cap="flat">
              <a:solidFill>
                <a:srgbClr val="C0C0C0"/>
              </a:solidFill>
              <a:prstDash val="solid"/>
              <a:round/>
            </a:ln>
            <a:effectLst/>
          </p:spPr>
          <p:txBody>
            <a:bodyPr wrap="square" lIns="45719" tIns="45719" rIns="45719" bIns="45719" numCol="1" anchor="ctr">
              <a:noAutofit/>
            </a:bodyPr>
            <a:lstStyle/>
            <a:p>
              <a:endParaRPr/>
            </a:p>
          </p:txBody>
        </p:sp>
      </p:grpSp>
      <p:sp>
        <p:nvSpPr>
          <p:cNvPr id="72" name="Shape 1697">
            <a:extLst>
              <a:ext uri="{FF2B5EF4-FFF2-40B4-BE49-F238E27FC236}">
                <a16:creationId xmlns:a16="http://schemas.microsoft.com/office/drawing/2014/main" xmlns="" id="{F0E81661-C666-4148-BB0A-1FE9EB0A8B18}"/>
              </a:ext>
            </a:extLst>
          </p:cNvPr>
          <p:cNvSpPr/>
          <p:nvPr/>
        </p:nvSpPr>
        <p:spPr>
          <a:xfrm>
            <a:off x="94352" y="5915158"/>
            <a:ext cx="4876800" cy="914400"/>
          </a:xfrm>
          <a:prstGeom prst="rect">
            <a:avLst/>
          </a:prstGeom>
          <a:solidFill>
            <a:srgbClr val="C0C0C0"/>
          </a:solidFill>
          <a:ln w="12700">
            <a:miter lim="400000"/>
          </a:ln>
        </p:spPr>
        <p:txBody>
          <a:bodyPr lIns="45719" rIns="45719" anchor="ctr"/>
          <a:lstStyle/>
          <a:p>
            <a:endParaRPr/>
          </a:p>
        </p:txBody>
      </p:sp>
      <p:sp>
        <p:nvSpPr>
          <p:cNvPr id="73" name="Shape 1698">
            <a:extLst>
              <a:ext uri="{FF2B5EF4-FFF2-40B4-BE49-F238E27FC236}">
                <a16:creationId xmlns:a16="http://schemas.microsoft.com/office/drawing/2014/main" xmlns="" id="{DE0F3B92-CFC0-4C68-94D4-4F8C16346DB8}"/>
              </a:ext>
            </a:extLst>
          </p:cNvPr>
          <p:cNvSpPr/>
          <p:nvPr/>
        </p:nvSpPr>
        <p:spPr>
          <a:xfrm>
            <a:off x="96951" y="5883129"/>
            <a:ext cx="4776742" cy="880515"/>
          </a:xfrm>
          <a:prstGeom prst="rect">
            <a:avLst/>
          </a:prstGeom>
          <a:solidFill>
            <a:srgbClr val="FFFF00"/>
          </a:solidFill>
          <a:ln w="12700">
            <a:miter lim="400000"/>
          </a:ln>
        </p:spPr>
        <p:txBody>
          <a:bodyPr lIns="45719" rIns="45719" anchor="ctr"/>
          <a:lstStyle/>
          <a:p>
            <a:endParaRPr/>
          </a:p>
        </p:txBody>
      </p:sp>
      <p:pic>
        <p:nvPicPr>
          <p:cNvPr id="74" name="image.pdf">
            <a:extLst>
              <a:ext uri="{FF2B5EF4-FFF2-40B4-BE49-F238E27FC236}">
                <a16:creationId xmlns:a16="http://schemas.microsoft.com/office/drawing/2014/main" xmlns="" id="{C02074AA-BDA0-4506-84BB-A39C270E095A}"/>
              </a:ext>
            </a:extLst>
          </p:cNvPr>
          <p:cNvPicPr>
            <a:picLocks noChangeAspect="1"/>
          </p:cNvPicPr>
          <p:nvPr/>
        </p:nvPicPr>
        <p:blipFill>
          <a:blip r:embed="rId4"/>
          <a:stretch>
            <a:fillRect/>
          </a:stretch>
        </p:blipFill>
        <p:spPr>
          <a:xfrm>
            <a:off x="125526" y="5944495"/>
            <a:ext cx="1014413" cy="777875"/>
          </a:xfrm>
          <a:prstGeom prst="rect">
            <a:avLst/>
          </a:prstGeom>
          <a:ln w="12700">
            <a:miter lim="400000"/>
          </a:ln>
        </p:spPr>
      </p:pic>
      <p:sp>
        <p:nvSpPr>
          <p:cNvPr id="75" name="Shape 1700">
            <a:extLst>
              <a:ext uri="{FF2B5EF4-FFF2-40B4-BE49-F238E27FC236}">
                <a16:creationId xmlns:a16="http://schemas.microsoft.com/office/drawing/2014/main" xmlns="" id="{7C8C8A84-250A-413B-B587-E171EED3EF4B}"/>
              </a:ext>
            </a:extLst>
          </p:cNvPr>
          <p:cNvSpPr/>
          <p:nvPr/>
        </p:nvSpPr>
        <p:spPr>
          <a:xfrm>
            <a:off x="1087551" y="6077845"/>
            <a:ext cx="3571538" cy="5105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sz="2400">
                <a:latin typeface="黑体"/>
                <a:ea typeface="黑体"/>
                <a:cs typeface="黑体"/>
                <a:sym typeface="黑体"/>
              </a:defRPr>
            </a:pPr>
            <a:r>
              <a:rPr dirty="0" err="1"/>
              <a:t>数据包</a:t>
            </a:r>
            <a:r>
              <a:rPr sz="1800" dirty="0">
                <a:solidFill>
                  <a:srgbClr val="FF0000"/>
                </a:solidFill>
              </a:rPr>
              <a:t>=</a:t>
            </a:r>
            <a:r>
              <a:rPr sz="1800" dirty="0" err="1">
                <a:solidFill>
                  <a:srgbClr val="FF0000"/>
                </a:solidFill>
              </a:rPr>
              <a:t>包头信息+有效数据部分</a:t>
            </a:r>
            <a:endParaRPr sz="1800" dirty="0">
              <a:solidFill>
                <a:srgbClr val="FF0000"/>
              </a:solidFill>
            </a:endParaRPr>
          </a:p>
        </p:txBody>
      </p:sp>
      <p:sp>
        <p:nvSpPr>
          <p:cNvPr id="76" name="Shape 1701">
            <a:extLst>
              <a:ext uri="{FF2B5EF4-FFF2-40B4-BE49-F238E27FC236}">
                <a16:creationId xmlns:a16="http://schemas.microsoft.com/office/drawing/2014/main" xmlns="" id="{1EBFEF91-656C-4404-AE09-EB4721F525B3}"/>
              </a:ext>
            </a:extLst>
          </p:cNvPr>
          <p:cNvSpPr/>
          <p:nvPr/>
        </p:nvSpPr>
        <p:spPr>
          <a:xfrm>
            <a:off x="698771" y="3801022"/>
            <a:ext cx="789941" cy="4089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a:latin typeface="宋体"/>
                <a:ea typeface="宋体"/>
                <a:cs typeface="宋体"/>
                <a:sym typeface="宋体"/>
              </a:defRPr>
            </a:lvl1pPr>
          </a:lstStyle>
          <a:p>
            <a:pPr>
              <a:defRPr>
                <a:latin typeface="Times"/>
                <a:ea typeface="Times"/>
                <a:cs typeface="Times"/>
                <a:sym typeface="Times"/>
              </a:defRPr>
            </a:pPr>
            <a:r>
              <a:rPr>
                <a:latin typeface="宋体"/>
                <a:ea typeface="宋体"/>
                <a:cs typeface="宋体"/>
                <a:sym typeface="宋体"/>
              </a:rPr>
              <a:t>客户端</a:t>
            </a:r>
          </a:p>
        </p:txBody>
      </p:sp>
      <p:sp>
        <p:nvSpPr>
          <p:cNvPr id="77" name="Shape 1702">
            <a:extLst>
              <a:ext uri="{FF2B5EF4-FFF2-40B4-BE49-F238E27FC236}">
                <a16:creationId xmlns:a16="http://schemas.microsoft.com/office/drawing/2014/main" xmlns="" id="{F112C434-6DFB-4891-9328-91D72D68402C}"/>
              </a:ext>
            </a:extLst>
          </p:cNvPr>
          <p:cNvSpPr/>
          <p:nvPr/>
        </p:nvSpPr>
        <p:spPr>
          <a:xfrm>
            <a:off x="7059567" y="4105822"/>
            <a:ext cx="1780540" cy="5105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sz="2400" b="1">
                <a:latin typeface="Times"/>
                <a:ea typeface="Times"/>
                <a:cs typeface="Times"/>
                <a:sym typeface="Times"/>
              </a:defRPr>
            </a:pPr>
            <a:r>
              <a:rPr b="0">
                <a:latin typeface="宋体"/>
                <a:ea typeface="宋体"/>
                <a:cs typeface="宋体"/>
                <a:sym typeface="宋体"/>
              </a:rPr>
              <a:t>网络服务器</a:t>
            </a:r>
            <a:r>
              <a:t>2</a:t>
            </a:r>
          </a:p>
        </p:txBody>
      </p:sp>
      <p:pic>
        <p:nvPicPr>
          <p:cNvPr id="78" name="image.pdf">
            <a:extLst>
              <a:ext uri="{FF2B5EF4-FFF2-40B4-BE49-F238E27FC236}">
                <a16:creationId xmlns:a16="http://schemas.microsoft.com/office/drawing/2014/main" xmlns="" id="{5CD62E50-3DE9-41B4-8938-0AAE0F6666DE}"/>
              </a:ext>
            </a:extLst>
          </p:cNvPr>
          <p:cNvPicPr>
            <a:picLocks noChangeAspect="1"/>
          </p:cNvPicPr>
          <p:nvPr/>
        </p:nvPicPr>
        <p:blipFill>
          <a:blip r:embed="rId4"/>
          <a:stretch>
            <a:fillRect/>
          </a:stretch>
        </p:blipFill>
        <p:spPr>
          <a:xfrm>
            <a:off x="3782967" y="4715422"/>
            <a:ext cx="384175" cy="295275"/>
          </a:xfrm>
          <a:prstGeom prst="rect">
            <a:avLst/>
          </a:prstGeom>
          <a:ln w="12700">
            <a:miter lim="400000"/>
          </a:ln>
        </p:spPr>
      </p:pic>
      <p:pic>
        <p:nvPicPr>
          <p:cNvPr id="79" name="image.pdf">
            <a:extLst>
              <a:ext uri="{FF2B5EF4-FFF2-40B4-BE49-F238E27FC236}">
                <a16:creationId xmlns:a16="http://schemas.microsoft.com/office/drawing/2014/main" xmlns="" id="{1D8F67AF-C376-435F-9F59-4040B15530EE}"/>
              </a:ext>
            </a:extLst>
          </p:cNvPr>
          <p:cNvPicPr>
            <a:picLocks noChangeAspect="1"/>
          </p:cNvPicPr>
          <p:nvPr/>
        </p:nvPicPr>
        <p:blipFill>
          <a:blip r:embed="rId4"/>
          <a:stretch>
            <a:fillRect/>
          </a:stretch>
        </p:blipFill>
        <p:spPr>
          <a:xfrm>
            <a:off x="4087767" y="4715422"/>
            <a:ext cx="384175" cy="295275"/>
          </a:xfrm>
          <a:prstGeom prst="rect">
            <a:avLst/>
          </a:prstGeom>
          <a:ln w="12700">
            <a:miter lim="400000"/>
          </a:ln>
        </p:spPr>
      </p:pic>
      <p:pic>
        <p:nvPicPr>
          <p:cNvPr id="80" name="image.pdf">
            <a:extLst>
              <a:ext uri="{FF2B5EF4-FFF2-40B4-BE49-F238E27FC236}">
                <a16:creationId xmlns:a16="http://schemas.microsoft.com/office/drawing/2014/main" xmlns="" id="{E80DBAA3-9693-4121-8B14-2A06548EFD29}"/>
              </a:ext>
            </a:extLst>
          </p:cNvPr>
          <p:cNvPicPr>
            <a:picLocks noChangeAspect="1"/>
          </p:cNvPicPr>
          <p:nvPr/>
        </p:nvPicPr>
        <p:blipFill>
          <a:blip r:embed="rId4"/>
          <a:stretch>
            <a:fillRect/>
          </a:stretch>
        </p:blipFill>
        <p:spPr>
          <a:xfrm>
            <a:off x="4392567" y="4715422"/>
            <a:ext cx="384175" cy="295275"/>
          </a:xfrm>
          <a:prstGeom prst="rect">
            <a:avLst/>
          </a:prstGeom>
          <a:ln w="12700">
            <a:miter lim="400000"/>
          </a:ln>
        </p:spPr>
      </p:pic>
      <p:pic>
        <p:nvPicPr>
          <p:cNvPr id="81" name="image.pdf">
            <a:extLst>
              <a:ext uri="{FF2B5EF4-FFF2-40B4-BE49-F238E27FC236}">
                <a16:creationId xmlns:a16="http://schemas.microsoft.com/office/drawing/2014/main" xmlns="" id="{DBD472C9-3816-403F-9237-2EA525A82823}"/>
              </a:ext>
            </a:extLst>
          </p:cNvPr>
          <p:cNvPicPr>
            <a:picLocks noChangeAspect="1"/>
          </p:cNvPicPr>
          <p:nvPr/>
        </p:nvPicPr>
        <p:blipFill>
          <a:blip r:embed="rId4"/>
          <a:stretch>
            <a:fillRect/>
          </a:stretch>
        </p:blipFill>
        <p:spPr>
          <a:xfrm>
            <a:off x="4621167" y="4715422"/>
            <a:ext cx="384175" cy="295275"/>
          </a:xfrm>
          <a:prstGeom prst="rect">
            <a:avLst/>
          </a:prstGeom>
          <a:ln w="12700">
            <a:miter lim="400000"/>
          </a:ln>
        </p:spPr>
      </p:pic>
      <p:pic>
        <p:nvPicPr>
          <p:cNvPr id="82" name="image.pdf">
            <a:extLst>
              <a:ext uri="{FF2B5EF4-FFF2-40B4-BE49-F238E27FC236}">
                <a16:creationId xmlns:a16="http://schemas.microsoft.com/office/drawing/2014/main" xmlns="" id="{FBD61749-07EA-4658-9D85-BE82E7B6F221}"/>
              </a:ext>
            </a:extLst>
          </p:cNvPr>
          <p:cNvPicPr>
            <a:picLocks noChangeAspect="1"/>
          </p:cNvPicPr>
          <p:nvPr/>
        </p:nvPicPr>
        <p:blipFill>
          <a:blip r:embed="rId4"/>
          <a:stretch>
            <a:fillRect/>
          </a:stretch>
        </p:blipFill>
        <p:spPr>
          <a:xfrm>
            <a:off x="4925967" y="4715422"/>
            <a:ext cx="384175" cy="295275"/>
          </a:xfrm>
          <a:prstGeom prst="rect">
            <a:avLst/>
          </a:prstGeom>
          <a:ln w="12700">
            <a:miter lim="400000"/>
          </a:ln>
        </p:spPr>
      </p:pic>
      <p:pic>
        <p:nvPicPr>
          <p:cNvPr id="83" name="image.pdf">
            <a:extLst>
              <a:ext uri="{FF2B5EF4-FFF2-40B4-BE49-F238E27FC236}">
                <a16:creationId xmlns:a16="http://schemas.microsoft.com/office/drawing/2014/main" xmlns="" id="{46EA0538-D8DC-482F-8067-2C835007AB96}"/>
              </a:ext>
            </a:extLst>
          </p:cNvPr>
          <p:cNvPicPr>
            <a:picLocks noChangeAspect="1"/>
          </p:cNvPicPr>
          <p:nvPr/>
        </p:nvPicPr>
        <p:blipFill>
          <a:blip r:embed="rId4"/>
          <a:stretch>
            <a:fillRect/>
          </a:stretch>
        </p:blipFill>
        <p:spPr>
          <a:xfrm>
            <a:off x="5230767" y="4715422"/>
            <a:ext cx="384175" cy="295275"/>
          </a:xfrm>
          <a:prstGeom prst="rect">
            <a:avLst/>
          </a:prstGeom>
          <a:ln w="12700">
            <a:miter lim="400000"/>
          </a:ln>
        </p:spPr>
      </p:pic>
      <p:pic>
        <p:nvPicPr>
          <p:cNvPr id="84" name="image.pdf">
            <a:extLst>
              <a:ext uri="{FF2B5EF4-FFF2-40B4-BE49-F238E27FC236}">
                <a16:creationId xmlns:a16="http://schemas.microsoft.com/office/drawing/2014/main" xmlns="" id="{F371944F-DEDB-4A8D-BF2F-E27A59FF9C7B}"/>
              </a:ext>
            </a:extLst>
          </p:cNvPr>
          <p:cNvPicPr>
            <a:picLocks noChangeAspect="1"/>
          </p:cNvPicPr>
          <p:nvPr/>
        </p:nvPicPr>
        <p:blipFill>
          <a:blip r:embed="rId4"/>
          <a:stretch>
            <a:fillRect/>
          </a:stretch>
        </p:blipFill>
        <p:spPr>
          <a:xfrm>
            <a:off x="5535567" y="4715422"/>
            <a:ext cx="384175" cy="295275"/>
          </a:xfrm>
          <a:prstGeom prst="rect">
            <a:avLst/>
          </a:prstGeom>
          <a:ln w="12700">
            <a:miter lim="400000"/>
          </a:ln>
        </p:spPr>
      </p:pic>
      <p:pic>
        <p:nvPicPr>
          <p:cNvPr id="85" name="image.pdf">
            <a:extLst>
              <a:ext uri="{FF2B5EF4-FFF2-40B4-BE49-F238E27FC236}">
                <a16:creationId xmlns:a16="http://schemas.microsoft.com/office/drawing/2014/main" xmlns="" id="{9A273991-E798-4CC1-9FA2-D60DDF2D9FD8}"/>
              </a:ext>
            </a:extLst>
          </p:cNvPr>
          <p:cNvPicPr>
            <a:picLocks noChangeAspect="1"/>
          </p:cNvPicPr>
          <p:nvPr/>
        </p:nvPicPr>
        <p:blipFill>
          <a:blip r:embed="rId4"/>
          <a:stretch>
            <a:fillRect/>
          </a:stretch>
        </p:blipFill>
        <p:spPr>
          <a:xfrm>
            <a:off x="5840367" y="4715422"/>
            <a:ext cx="384175" cy="295275"/>
          </a:xfrm>
          <a:prstGeom prst="rect">
            <a:avLst/>
          </a:prstGeom>
          <a:ln w="12700">
            <a:miter lim="400000"/>
          </a:ln>
        </p:spPr>
      </p:pic>
      <p:pic>
        <p:nvPicPr>
          <p:cNvPr id="86" name="image.pdf">
            <a:extLst>
              <a:ext uri="{FF2B5EF4-FFF2-40B4-BE49-F238E27FC236}">
                <a16:creationId xmlns:a16="http://schemas.microsoft.com/office/drawing/2014/main" xmlns="" id="{BAF5C1F8-38CB-4A80-B748-8E932F7B670B}"/>
              </a:ext>
            </a:extLst>
          </p:cNvPr>
          <p:cNvPicPr>
            <a:picLocks noChangeAspect="1"/>
          </p:cNvPicPr>
          <p:nvPr/>
        </p:nvPicPr>
        <p:blipFill>
          <a:blip r:embed="rId4"/>
          <a:stretch>
            <a:fillRect/>
          </a:stretch>
        </p:blipFill>
        <p:spPr>
          <a:xfrm>
            <a:off x="6145167" y="4715422"/>
            <a:ext cx="384175" cy="295275"/>
          </a:xfrm>
          <a:prstGeom prst="rect">
            <a:avLst/>
          </a:prstGeom>
          <a:ln w="12700">
            <a:miter lim="400000"/>
          </a:ln>
        </p:spPr>
      </p:pic>
      <p:grpSp>
        <p:nvGrpSpPr>
          <p:cNvPr id="87" name="Group 1716">
            <a:extLst>
              <a:ext uri="{FF2B5EF4-FFF2-40B4-BE49-F238E27FC236}">
                <a16:creationId xmlns:a16="http://schemas.microsoft.com/office/drawing/2014/main" xmlns="" id="{153AC6D5-EE2B-455F-892E-E99E3E230248}"/>
              </a:ext>
            </a:extLst>
          </p:cNvPr>
          <p:cNvGrpSpPr/>
          <p:nvPr/>
        </p:nvGrpSpPr>
        <p:grpSpPr>
          <a:xfrm>
            <a:off x="2411367" y="2048421"/>
            <a:ext cx="2105025" cy="1352551"/>
            <a:chOff x="0" y="0"/>
            <a:chExt cx="2105024" cy="1352550"/>
          </a:xfrm>
        </p:grpSpPr>
        <p:sp>
          <p:nvSpPr>
            <p:cNvPr id="88" name="Shape 1712">
              <a:extLst>
                <a:ext uri="{FF2B5EF4-FFF2-40B4-BE49-F238E27FC236}">
                  <a16:creationId xmlns:a16="http://schemas.microsoft.com/office/drawing/2014/main" xmlns="" id="{05895076-6F69-4C8F-BDE3-D2D582063E24}"/>
                </a:ext>
              </a:extLst>
            </p:cNvPr>
            <p:cNvSpPr/>
            <p:nvPr/>
          </p:nvSpPr>
          <p:spPr>
            <a:xfrm flipH="1">
              <a:off x="227457" y="-1"/>
              <a:ext cx="1877568" cy="513858"/>
            </a:xfrm>
            <a:custGeom>
              <a:avLst/>
              <a:gdLst/>
              <a:ahLst/>
              <a:cxnLst>
                <a:cxn ang="0">
                  <a:pos x="wd2" y="hd2"/>
                </a:cxn>
                <a:cxn ang="5400000">
                  <a:pos x="wd2" y="hd2"/>
                </a:cxn>
                <a:cxn ang="10800000">
                  <a:pos x="wd2" y="hd2"/>
                </a:cxn>
                <a:cxn ang="16200000">
                  <a:pos x="wd2" y="hd2"/>
                </a:cxn>
              </a:cxnLst>
              <a:rect l="0" t="0" r="r" b="b"/>
              <a:pathLst>
                <a:path w="21600" h="21600" extrusionOk="0">
                  <a:moveTo>
                    <a:pt x="15322" y="14813"/>
                  </a:moveTo>
                  <a:cubicBezTo>
                    <a:pt x="14922" y="9604"/>
                    <a:pt x="12055" y="5919"/>
                    <a:pt x="8919" y="6583"/>
                  </a:cubicBezTo>
                  <a:cubicBezTo>
                    <a:pt x="6060" y="7189"/>
                    <a:pt x="3918" y="11229"/>
                    <a:pt x="3918" y="16015"/>
                  </a:cubicBezTo>
                  <a:lnTo>
                    <a:pt x="0" y="16015"/>
                  </a:lnTo>
                  <a:cubicBezTo>
                    <a:pt x="0" y="7170"/>
                    <a:pt x="4317" y="0"/>
                    <a:pt x="9643" y="0"/>
                  </a:cubicBezTo>
                  <a:cubicBezTo>
                    <a:pt x="14497" y="0"/>
                    <a:pt x="18594" y="5993"/>
                    <a:pt x="19208" y="13990"/>
                  </a:cubicBezTo>
                  <a:lnTo>
                    <a:pt x="19208" y="13990"/>
                  </a:lnTo>
                  <a:lnTo>
                    <a:pt x="21600" y="13484"/>
                  </a:lnTo>
                  <a:lnTo>
                    <a:pt x="17818" y="21600"/>
                  </a:lnTo>
                  <a:lnTo>
                    <a:pt x="12930" y="15320"/>
                  </a:lnTo>
                  <a:lnTo>
                    <a:pt x="15322" y="14813"/>
                  </a:lnTo>
                  <a:close/>
                </a:path>
              </a:pathLst>
            </a:custGeom>
            <a:solidFill>
              <a:srgbClr val="FF0000"/>
            </a:solidFill>
            <a:ln w="12700" cap="sq">
              <a:solidFill>
                <a:srgbClr val="007A77"/>
              </a:solidFill>
              <a:prstDash val="solid"/>
              <a:round/>
            </a:ln>
            <a:effectLst/>
          </p:spPr>
          <p:txBody>
            <a:bodyPr wrap="square" lIns="45719" tIns="45719" rIns="45719" bIns="45719" numCol="1" anchor="ctr">
              <a:noAutofit/>
            </a:bodyPr>
            <a:lstStyle/>
            <a:p>
              <a:endParaRPr/>
            </a:p>
          </p:txBody>
        </p:sp>
        <p:grpSp>
          <p:nvGrpSpPr>
            <p:cNvPr id="89" name="Group 1715">
              <a:extLst>
                <a:ext uri="{FF2B5EF4-FFF2-40B4-BE49-F238E27FC236}">
                  <a16:creationId xmlns:a16="http://schemas.microsoft.com/office/drawing/2014/main" xmlns="" id="{C81F04D8-79C4-4D74-913A-DBE1FC1BC323}"/>
                </a:ext>
              </a:extLst>
            </p:cNvPr>
            <p:cNvGrpSpPr/>
            <p:nvPr/>
          </p:nvGrpSpPr>
          <p:grpSpPr>
            <a:xfrm>
              <a:off x="0" y="381000"/>
              <a:ext cx="1266825" cy="971550"/>
              <a:chOff x="0" y="0"/>
              <a:chExt cx="1266825" cy="971550"/>
            </a:xfrm>
          </p:grpSpPr>
          <p:pic>
            <p:nvPicPr>
              <p:cNvPr id="90" name="image.pdf">
                <a:extLst>
                  <a:ext uri="{FF2B5EF4-FFF2-40B4-BE49-F238E27FC236}">
                    <a16:creationId xmlns:a16="http://schemas.microsoft.com/office/drawing/2014/main" xmlns="" id="{906C0237-1ABE-473B-9E7E-0F0642BA2878}"/>
                  </a:ext>
                </a:extLst>
              </p:cNvPr>
              <p:cNvPicPr>
                <a:picLocks noChangeAspect="1"/>
              </p:cNvPicPr>
              <p:nvPr/>
            </p:nvPicPr>
            <p:blipFill>
              <a:blip r:embed="rId4"/>
              <a:stretch>
                <a:fillRect/>
              </a:stretch>
            </p:blipFill>
            <p:spPr>
              <a:xfrm>
                <a:off x="0" y="0"/>
                <a:ext cx="1266825" cy="971550"/>
              </a:xfrm>
              <a:prstGeom prst="rect">
                <a:avLst/>
              </a:prstGeom>
              <a:ln w="12700" cap="flat">
                <a:noFill/>
                <a:miter lim="400000"/>
              </a:ln>
              <a:effectLst/>
            </p:spPr>
          </p:pic>
          <p:sp>
            <p:nvSpPr>
              <p:cNvPr id="91" name="Shape 1714">
                <a:extLst>
                  <a:ext uri="{FF2B5EF4-FFF2-40B4-BE49-F238E27FC236}">
                    <a16:creationId xmlns:a16="http://schemas.microsoft.com/office/drawing/2014/main" xmlns="" id="{98894360-03A4-49FD-B5EA-8166C4C3989C}"/>
                  </a:ext>
                </a:extLst>
              </p:cNvPr>
              <p:cNvSpPr/>
              <p:nvPr/>
            </p:nvSpPr>
            <p:spPr>
              <a:xfrm>
                <a:off x="304800" y="76199"/>
                <a:ext cx="471002" cy="701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4000" b="1">
                    <a:solidFill>
                      <a:srgbClr val="FF0000"/>
                    </a:solidFill>
                    <a:latin typeface="Times"/>
                    <a:ea typeface="Times"/>
                    <a:cs typeface="Times"/>
                    <a:sym typeface="Times"/>
                  </a:defRPr>
                </a:lvl1pPr>
              </a:lstStyle>
              <a:p>
                <a:r>
                  <a:t>X</a:t>
                </a:r>
              </a:p>
            </p:txBody>
          </p:sp>
        </p:grpSp>
      </p:grpSp>
      <p:sp>
        <p:nvSpPr>
          <p:cNvPr id="92" name="Shape 1717">
            <a:extLst>
              <a:ext uri="{FF2B5EF4-FFF2-40B4-BE49-F238E27FC236}">
                <a16:creationId xmlns:a16="http://schemas.microsoft.com/office/drawing/2014/main" xmlns="" id="{1E34E5D4-A676-4D07-AA44-6493105EC140}"/>
              </a:ext>
            </a:extLst>
          </p:cNvPr>
          <p:cNvSpPr/>
          <p:nvPr/>
        </p:nvSpPr>
        <p:spPr>
          <a:xfrm>
            <a:off x="125367" y="1819822"/>
            <a:ext cx="2438400" cy="681410"/>
          </a:xfrm>
          <a:prstGeom prst="rect">
            <a:avLst/>
          </a:prstGeom>
          <a:solidFill>
            <a:srgbClr val="E4F264"/>
          </a:solidFill>
          <a:ln w="12700">
            <a:miter lim="400000"/>
          </a:ln>
          <a:extLst>
            <a:ext uri="{C572A759-6A51-4108-AA02-DFA0A04FC94B}">
              <ma14:wrappingTextBoxFlag xmlns="" xmlns:ma14="http://schemas.microsoft.com/office/mac/drawingml/2011/main" val="1"/>
            </a:ext>
          </a:extLst>
        </p:spPr>
        <p:txBody>
          <a:bodyPr lIns="0" tIns="0" rIns="0" bIns="0">
            <a:spAutoFit/>
          </a:bodyPr>
          <a:lstStyle/>
          <a:p>
            <a:pPr>
              <a:spcBef>
                <a:spcPts val="1200"/>
              </a:spcBef>
              <a:defRPr sz="2000"/>
            </a:pPr>
            <a:r>
              <a:rPr>
                <a:latin typeface="黑体"/>
                <a:ea typeface="黑体"/>
                <a:cs typeface="黑体"/>
                <a:sym typeface="黑体"/>
              </a:rPr>
              <a:t>检测内容：         </a:t>
            </a:r>
            <a:r>
              <a:rPr>
                <a:solidFill>
                  <a:srgbClr val="FF3300"/>
                </a:solidFill>
              </a:rPr>
              <a:t>     </a:t>
            </a:r>
            <a:r>
              <a:rPr sz="1800">
                <a:solidFill>
                  <a:srgbClr val="FF0000"/>
                </a:solidFill>
                <a:latin typeface="黑体"/>
                <a:ea typeface="黑体"/>
                <a:cs typeface="黑体"/>
                <a:sym typeface="黑体"/>
              </a:rPr>
              <a:t>包头信息+有效数据部分</a:t>
            </a:r>
          </a:p>
        </p:txBody>
      </p:sp>
      <p:grpSp>
        <p:nvGrpSpPr>
          <p:cNvPr id="93" name="Group 1724">
            <a:extLst>
              <a:ext uri="{FF2B5EF4-FFF2-40B4-BE49-F238E27FC236}">
                <a16:creationId xmlns:a16="http://schemas.microsoft.com/office/drawing/2014/main" xmlns="" id="{0A3A93ED-79EB-409B-A5C9-CD0D0012F3A5}"/>
              </a:ext>
            </a:extLst>
          </p:cNvPr>
          <p:cNvGrpSpPr/>
          <p:nvPr/>
        </p:nvGrpSpPr>
        <p:grpSpPr>
          <a:xfrm>
            <a:off x="4240167" y="2885643"/>
            <a:ext cx="1266825" cy="972529"/>
            <a:chOff x="0" y="0"/>
            <a:chExt cx="1266825" cy="972528"/>
          </a:xfrm>
        </p:grpSpPr>
        <p:grpSp>
          <p:nvGrpSpPr>
            <p:cNvPr id="94" name="Group 1722">
              <a:extLst>
                <a:ext uri="{FF2B5EF4-FFF2-40B4-BE49-F238E27FC236}">
                  <a16:creationId xmlns:a16="http://schemas.microsoft.com/office/drawing/2014/main" xmlns="" id="{873EAA4F-789A-4159-A9B1-5C7E3FEFFEB9}"/>
                </a:ext>
              </a:extLst>
            </p:cNvPr>
            <p:cNvGrpSpPr/>
            <p:nvPr/>
          </p:nvGrpSpPr>
          <p:grpSpPr>
            <a:xfrm>
              <a:off x="90184" y="-1"/>
              <a:ext cx="970203" cy="957017"/>
              <a:chOff x="0" y="0"/>
              <a:chExt cx="970201" cy="957015"/>
            </a:xfrm>
          </p:grpSpPr>
          <p:sp>
            <p:nvSpPr>
              <p:cNvPr id="96" name="Shape 1718">
                <a:extLst>
                  <a:ext uri="{FF2B5EF4-FFF2-40B4-BE49-F238E27FC236}">
                    <a16:creationId xmlns:a16="http://schemas.microsoft.com/office/drawing/2014/main" xmlns="" id="{47F51AEB-FD67-4DA2-97A4-7429BBE58DD7}"/>
                  </a:ext>
                </a:extLst>
              </p:cNvPr>
              <p:cNvSpPr/>
              <p:nvPr/>
            </p:nvSpPr>
            <p:spPr>
              <a:xfrm rot="7488645">
                <a:off x="290505" y="305969"/>
                <a:ext cx="465139" cy="585789"/>
              </a:xfrm>
              <a:custGeom>
                <a:avLst/>
                <a:gdLst/>
                <a:ahLst/>
                <a:cxnLst>
                  <a:cxn ang="0">
                    <a:pos x="wd2" y="hd2"/>
                  </a:cxn>
                  <a:cxn ang="5400000">
                    <a:pos x="wd2" y="hd2"/>
                  </a:cxn>
                  <a:cxn ang="10800000">
                    <a:pos x="wd2" y="hd2"/>
                  </a:cxn>
                  <a:cxn ang="16200000">
                    <a:pos x="wd2" y="hd2"/>
                  </a:cxn>
                </a:cxnLst>
                <a:rect l="0" t="0" r="r" b="b"/>
                <a:pathLst>
                  <a:path w="21600" h="21600" extrusionOk="0">
                    <a:moveTo>
                      <a:pt x="8233" y="2839"/>
                    </a:moveTo>
                    <a:lnTo>
                      <a:pt x="8528" y="2874"/>
                    </a:lnTo>
                    <a:lnTo>
                      <a:pt x="8911" y="2920"/>
                    </a:lnTo>
                    <a:lnTo>
                      <a:pt x="9310" y="3002"/>
                    </a:lnTo>
                    <a:lnTo>
                      <a:pt x="9590" y="3061"/>
                    </a:lnTo>
                    <a:lnTo>
                      <a:pt x="9915" y="3119"/>
                    </a:lnTo>
                    <a:lnTo>
                      <a:pt x="10225" y="3201"/>
                    </a:lnTo>
                    <a:lnTo>
                      <a:pt x="10564" y="3283"/>
                    </a:lnTo>
                    <a:lnTo>
                      <a:pt x="10859" y="3341"/>
                    </a:lnTo>
                    <a:lnTo>
                      <a:pt x="11198" y="3446"/>
                    </a:lnTo>
                    <a:lnTo>
                      <a:pt x="11597" y="3575"/>
                    </a:lnTo>
                    <a:lnTo>
                      <a:pt x="11936" y="3680"/>
                    </a:lnTo>
                    <a:lnTo>
                      <a:pt x="12261" y="3797"/>
                    </a:lnTo>
                    <a:lnTo>
                      <a:pt x="12644" y="3937"/>
                    </a:lnTo>
                    <a:lnTo>
                      <a:pt x="13013" y="4077"/>
                    </a:lnTo>
                    <a:lnTo>
                      <a:pt x="13338" y="4206"/>
                    </a:lnTo>
                    <a:lnTo>
                      <a:pt x="13648" y="4357"/>
                    </a:lnTo>
                    <a:lnTo>
                      <a:pt x="13928" y="4498"/>
                    </a:lnTo>
                    <a:lnTo>
                      <a:pt x="14208" y="4649"/>
                    </a:lnTo>
                    <a:lnTo>
                      <a:pt x="14518" y="4790"/>
                    </a:lnTo>
                    <a:lnTo>
                      <a:pt x="14857" y="4988"/>
                    </a:lnTo>
                    <a:lnTo>
                      <a:pt x="15182" y="5175"/>
                    </a:lnTo>
                    <a:lnTo>
                      <a:pt x="15477" y="5362"/>
                    </a:lnTo>
                    <a:lnTo>
                      <a:pt x="15743" y="5514"/>
                    </a:lnTo>
                    <a:lnTo>
                      <a:pt x="16200" y="5818"/>
                    </a:lnTo>
                    <a:lnTo>
                      <a:pt x="16657" y="6156"/>
                    </a:lnTo>
                    <a:lnTo>
                      <a:pt x="17011" y="6413"/>
                    </a:lnTo>
                    <a:lnTo>
                      <a:pt x="17439" y="6799"/>
                    </a:lnTo>
                    <a:lnTo>
                      <a:pt x="17734" y="7068"/>
                    </a:lnTo>
                    <a:lnTo>
                      <a:pt x="18059" y="7383"/>
                    </a:lnTo>
                    <a:lnTo>
                      <a:pt x="18428" y="7733"/>
                    </a:lnTo>
                    <a:lnTo>
                      <a:pt x="18723" y="8072"/>
                    </a:lnTo>
                    <a:lnTo>
                      <a:pt x="19018" y="8458"/>
                    </a:lnTo>
                    <a:lnTo>
                      <a:pt x="19328" y="8820"/>
                    </a:lnTo>
                    <a:lnTo>
                      <a:pt x="19593" y="9217"/>
                    </a:lnTo>
                    <a:lnTo>
                      <a:pt x="19859" y="9556"/>
                    </a:lnTo>
                    <a:lnTo>
                      <a:pt x="20331" y="10374"/>
                    </a:lnTo>
                    <a:lnTo>
                      <a:pt x="20523" y="10794"/>
                    </a:lnTo>
                    <a:lnTo>
                      <a:pt x="20730" y="11250"/>
                    </a:lnTo>
                    <a:lnTo>
                      <a:pt x="20966" y="11810"/>
                    </a:lnTo>
                    <a:lnTo>
                      <a:pt x="21143" y="12336"/>
                    </a:lnTo>
                    <a:lnTo>
                      <a:pt x="21305" y="12874"/>
                    </a:lnTo>
                    <a:lnTo>
                      <a:pt x="21379" y="13399"/>
                    </a:lnTo>
                    <a:lnTo>
                      <a:pt x="21497" y="14007"/>
                    </a:lnTo>
                    <a:lnTo>
                      <a:pt x="21585" y="14778"/>
                    </a:lnTo>
                    <a:lnTo>
                      <a:pt x="21600" y="15373"/>
                    </a:lnTo>
                    <a:lnTo>
                      <a:pt x="21585" y="15958"/>
                    </a:lnTo>
                    <a:lnTo>
                      <a:pt x="21511" y="16507"/>
                    </a:lnTo>
                    <a:lnTo>
                      <a:pt x="21438" y="17032"/>
                    </a:lnTo>
                    <a:lnTo>
                      <a:pt x="21349" y="17581"/>
                    </a:lnTo>
                    <a:lnTo>
                      <a:pt x="21202" y="18142"/>
                    </a:lnTo>
                    <a:lnTo>
                      <a:pt x="21010" y="18738"/>
                    </a:lnTo>
                    <a:lnTo>
                      <a:pt x="20759" y="19369"/>
                    </a:lnTo>
                    <a:lnTo>
                      <a:pt x="20508" y="19941"/>
                    </a:lnTo>
                    <a:lnTo>
                      <a:pt x="20228" y="20502"/>
                    </a:lnTo>
                    <a:lnTo>
                      <a:pt x="19815" y="21051"/>
                    </a:lnTo>
                    <a:lnTo>
                      <a:pt x="19416" y="21600"/>
                    </a:lnTo>
                    <a:lnTo>
                      <a:pt x="13057" y="18680"/>
                    </a:lnTo>
                    <a:lnTo>
                      <a:pt x="13397" y="18130"/>
                    </a:lnTo>
                    <a:lnTo>
                      <a:pt x="13633" y="17710"/>
                    </a:lnTo>
                    <a:lnTo>
                      <a:pt x="13795" y="17254"/>
                    </a:lnTo>
                    <a:lnTo>
                      <a:pt x="13943" y="16810"/>
                    </a:lnTo>
                    <a:lnTo>
                      <a:pt x="14046" y="16402"/>
                    </a:lnTo>
                    <a:lnTo>
                      <a:pt x="14075" y="15993"/>
                    </a:lnTo>
                    <a:lnTo>
                      <a:pt x="14120" y="15607"/>
                    </a:lnTo>
                    <a:lnTo>
                      <a:pt x="14120" y="15187"/>
                    </a:lnTo>
                    <a:lnTo>
                      <a:pt x="14090" y="14708"/>
                    </a:lnTo>
                    <a:lnTo>
                      <a:pt x="14002" y="14229"/>
                    </a:lnTo>
                    <a:lnTo>
                      <a:pt x="13898" y="13715"/>
                    </a:lnTo>
                    <a:lnTo>
                      <a:pt x="13751" y="13294"/>
                    </a:lnTo>
                    <a:lnTo>
                      <a:pt x="13515" y="12815"/>
                    </a:lnTo>
                    <a:lnTo>
                      <a:pt x="13308" y="12418"/>
                    </a:lnTo>
                    <a:lnTo>
                      <a:pt x="13043" y="12021"/>
                    </a:lnTo>
                    <a:lnTo>
                      <a:pt x="12807" y="11717"/>
                    </a:lnTo>
                    <a:lnTo>
                      <a:pt x="12585" y="11472"/>
                    </a:lnTo>
                    <a:lnTo>
                      <a:pt x="12349" y="11226"/>
                    </a:lnTo>
                    <a:lnTo>
                      <a:pt x="12084" y="10981"/>
                    </a:lnTo>
                    <a:lnTo>
                      <a:pt x="11789" y="10712"/>
                    </a:lnTo>
                    <a:lnTo>
                      <a:pt x="11552" y="10537"/>
                    </a:lnTo>
                    <a:lnTo>
                      <a:pt x="11272" y="10315"/>
                    </a:lnTo>
                    <a:lnTo>
                      <a:pt x="10992" y="10117"/>
                    </a:lnTo>
                    <a:lnTo>
                      <a:pt x="10652" y="9918"/>
                    </a:lnTo>
                    <a:lnTo>
                      <a:pt x="10269" y="9719"/>
                    </a:lnTo>
                    <a:lnTo>
                      <a:pt x="9930" y="9544"/>
                    </a:lnTo>
                    <a:lnTo>
                      <a:pt x="9664" y="9416"/>
                    </a:lnTo>
                    <a:lnTo>
                      <a:pt x="9251" y="9229"/>
                    </a:lnTo>
                    <a:lnTo>
                      <a:pt x="8882" y="9124"/>
                    </a:lnTo>
                    <a:lnTo>
                      <a:pt x="8572" y="9030"/>
                    </a:lnTo>
                    <a:lnTo>
                      <a:pt x="8248" y="8937"/>
                    </a:lnTo>
                    <a:lnTo>
                      <a:pt x="7746" y="8843"/>
                    </a:lnTo>
                    <a:lnTo>
                      <a:pt x="7289" y="8785"/>
                    </a:lnTo>
                    <a:lnTo>
                      <a:pt x="6816" y="8738"/>
                    </a:lnTo>
                    <a:lnTo>
                      <a:pt x="6344" y="8715"/>
                    </a:lnTo>
                    <a:lnTo>
                      <a:pt x="6079" y="8703"/>
                    </a:lnTo>
                    <a:lnTo>
                      <a:pt x="6079" y="11857"/>
                    </a:lnTo>
                    <a:lnTo>
                      <a:pt x="0" y="6005"/>
                    </a:lnTo>
                    <a:lnTo>
                      <a:pt x="6064" y="0"/>
                    </a:lnTo>
                    <a:lnTo>
                      <a:pt x="6064" y="2699"/>
                    </a:lnTo>
                    <a:lnTo>
                      <a:pt x="6389" y="2710"/>
                    </a:lnTo>
                    <a:lnTo>
                      <a:pt x="6861" y="2734"/>
                    </a:lnTo>
                    <a:lnTo>
                      <a:pt x="7362" y="2757"/>
                    </a:lnTo>
                    <a:lnTo>
                      <a:pt x="7834" y="2792"/>
                    </a:lnTo>
                    <a:lnTo>
                      <a:pt x="8233" y="2839"/>
                    </a:lnTo>
                    <a:close/>
                  </a:path>
                </a:pathLst>
              </a:custGeom>
              <a:solidFill>
                <a:srgbClr val="FF0000"/>
              </a:solidFill>
              <a:ln w="12700" cap="flat">
                <a:noFill/>
                <a:miter lim="400000"/>
              </a:ln>
              <a:effectLst/>
            </p:spPr>
            <p:txBody>
              <a:bodyPr wrap="square" lIns="45719" tIns="45719" rIns="45719" bIns="45719" numCol="1" anchor="t">
                <a:noAutofit/>
              </a:bodyPr>
              <a:lstStyle/>
              <a:p>
                <a:endParaRPr/>
              </a:p>
            </p:txBody>
          </p:sp>
          <p:sp>
            <p:nvSpPr>
              <p:cNvPr id="97" name="Shape 1719">
                <a:extLst>
                  <a:ext uri="{FF2B5EF4-FFF2-40B4-BE49-F238E27FC236}">
                    <a16:creationId xmlns:a16="http://schemas.microsoft.com/office/drawing/2014/main" xmlns="" id="{3C4601CE-126C-415D-9874-870D6A0E3B74}"/>
                  </a:ext>
                </a:extLst>
              </p:cNvPr>
              <p:cNvSpPr/>
              <p:nvPr/>
            </p:nvSpPr>
            <p:spPr>
              <a:xfrm rot="7488645">
                <a:off x="1436" y="215079"/>
                <a:ext cx="615951" cy="325438"/>
              </a:xfrm>
              <a:custGeom>
                <a:avLst/>
                <a:gdLst/>
                <a:ahLst/>
                <a:cxnLst>
                  <a:cxn ang="0">
                    <a:pos x="wd2" y="hd2"/>
                  </a:cxn>
                  <a:cxn ang="5400000">
                    <a:pos x="wd2" y="hd2"/>
                  </a:cxn>
                  <a:cxn ang="10800000">
                    <a:pos x="wd2" y="hd2"/>
                  </a:cxn>
                  <a:cxn ang="16200000">
                    <a:pos x="wd2" y="hd2"/>
                  </a:cxn>
                </a:cxnLst>
                <a:rect l="0" t="0" r="r" b="b"/>
                <a:pathLst>
                  <a:path w="21600" h="21600" extrusionOk="0">
                    <a:moveTo>
                      <a:pt x="10856" y="21327"/>
                    </a:moveTo>
                    <a:lnTo>
                      <a:pt x="11078" y="21264"/>
                    </a:lnTo>
                    <a:lnTo>
                      <a:pt x="11378" y="21159"/>
                    </a:lnTo>
                    <a:lnTo>
                      <a:pt x="11668" y="21054"/>
                    </a:lnTo>
                    <a:lnTo>
                      <a:pt x="11879" y="20949"/>
                    </a:lnTo>
                    <a:lnTo>
                      <a:pt x="12135" y="20844"/>
                    </a:lnTo>
                    <a:lnTo>
                      <a:pt x="12379" y="20696"/>
                    </a:lnTo>
                    <a:lnTo>
                      <a:pt x="12624" y="20570"/>
                    </a:lnTo>
                    <a:lnTo>
                      <a:pt x="12847" y="20444"/>
                    </a:lnTo>
                    <a:lnTo>
                      <a:pt x="13091" y="20255"/>
                    </a:lnTo>
                    <a:lnTo>
                      <a:pt x="13403" y="20045"/>
                    </a:lnTo>
                    <a:lnTo>
                      <a:pt x="13670" y="19835"/>
                    </a:lnTo>
                    <a:lnTo>
                      <a:pt x="13914" y="19625"/>
                    </a:lnTo>
                    <a:lnTo>
                      <a:pt x="14204" y="19373"/>
                    </a:lnTo>
                    <a:lnTo>
                      <a:pt x="14715" y="18889"/>
                    </a:lnTo>
                    <a:lnTo>
                      <a:pt x="14938" y="18595"/>
                    </a:lnTo>
                    <a:lnTo>
                      <a:pt x="15149" y="18364"/>
                    </a:lnTo>
                    <a:lnTo>
                      <a:pt x="15360" y="18091"/>
                    </a:lnTo>
                    <a:lnTo>
                      <a:pt x="15594" y="17818"/>
                    </a:lnTo>
                    <a:lnTo>
                      <a:pt x="15861" y="17503"/>
                    </a:lnTo>
                    <a:lnTo>
                      <a:pt x="16094" y="17167"/>
                    </a:lnTo>
                    <a:lnTo>
                      <a:pt x="16317" y="16851"/>
                    </a:lnTo>
                    <a:lnTo>
                      <a:pt x="16517" y="16557"/>
                    </a:lnTo>
                    <a:lnTo>
                      <a:pt x="16862" y="16032"/>
                    </a:lnTo>
                    <a:lnTo>
                      <a:pt x="17173" y="15528"/>
                    </a:lnTo>
                    <a:lnTo>
                      <a:pt x="17474" y="14939"/>
                    </a:lnTo>
                    <a:lnTo>
                      <a:pt x="17796" y="14246"/>
                    </a:lnTo>
                    <a:lnTo>
                      <a:pt x="18019" y="13763"/>
                    </a:lnTo>
                    <a:lnTo>
                      <a:pt x="18274" y="13195"/>
                    </a:lnTo>
                    <a:lnTo>
                      <a:pt x="18541" y="12586"/>
                    </a:lnTo>
                    <a:lnTo>
                      <a:pt x="18775" y="11977"/>
                    </a:lnTo>
                    <a:lnTo>
                      <a:pt x="18997" y="11325"/>
                    </a:lnTo>
                    <a:lnTo>
                      <a:pt x="19275" y="10569"/>
                    </a:lnTo>
                    <a:lnTo>
                      <a:pt x="21600" y="13153"/>
                    </a:lnTo>
                    <a:lnTo>
                      <a:pt x="19320" y="0"/>
                    </a:lnTo>
                    <a:lnTo>
                      <a:pt x="11935" y="2500"/>
                    </a:lnTo>
                    <a:lnTo>
                      <a:pt x="14426" y="5190"/>
                    </a:lnTo>
                    <a:lnTo>
                      <a:pt x="14215" y="5736"/>
                    </a:lnTo>
                    <a:lnTo>
                      <a:pt x="13992" y="6240"/>
                    </a:lnTo>
                    <a:lnTo>
                      <a:pt x="13547" y="7207"/>
                    </a:lnTo>
                    <a:lnTo>
                      <a:pt x="13358" y="7564"/>
                    </a:lnTo>
                    <a:lnTo>
                      <a:pt x="13158" y="7963"/>
                    </a:lnTo>
                    <a:lnTo>
                      <a:pt x="12936" y="8279"/>
                    </a:lnTo>
                    <a:lnTo>
                      <a:pt x="12691" y="8636"/>
                    </a:lnTo>
                    <a:lnTo>
                      <a:pt x="12391" y="9014"/>
                    </a:lnTo>
                    <a:lnTo>
                      <a:pt x="12146" y="9308"/>
                    </a:lnTo>
                    <a:lnTo>
                      <a:pt x="11935" y="9560"/>
                    </a:lnTo>
                    <a:lnTo>
                      <a:pt x="11623" y="9875"/>
                    </a:lnTo>
                    <a:lnTo>
                      <a:pt x="11356" y="10086"/>
                    </a:lnTo>
                    <a:lnTo>
                      <a:pt x="11111" y="10233"/>
                    </a:lnTo>
                    <a:lnTo>
                      <a:pt x="10867" y="10401"/>
                    </a:lnTo>
                    <a:lnTo>
                      <a:pt x="10511" y="10590"/>
                    </a:lnTo>
                    <a:lnTo>
                      <a:pt x="10155" y="10674"/>
                    </a:lnTo>
                    <a:lnTo>
                      <a:pt x="9788" y="10758"/>
                    </a:lnTo>
                    <a:lnTo>
                      <a:pt x="9254" y="10800"/>
                    </a:lnTo>
                    <a:lnTo>
                      <a:pt x="8564" y="10821"/>
                    </a:lnTo>
                    <a:lnTo>
                      <a:pt x="8030" y="10674"/>
                    </a:lnTo>
                    <a:lnTo>
                      <a:pt x="7552" y="10464"/>
                    </a:lnTo>
                    <a:lnTo>
                      <a:pt x="6996" y="10170"/>
                    </a:lnTo>
                    <a:lnTo>
                      <a:pt x="6496" y="9770"/>
                    </a:lnTo>
                    <a:lnTo>
                      <a:pt x="6006" y="9287"/>
                    </a:lnTo>
                    <a:lnTo>
                      <a:pt x="5561" y="8762"/>
                    </a:lnTo>
                    <a:lnTo>
                      <a:pt x="5127" y="8026"/>
                    </a:lnTo>
                    <a:lnTo>
                      <a:pt x="0" y="13637"/>
                    </a:lnTo>
                    <a:lnTo>
                      <a:pt x="211" y="14120"/>
                    </a:lnTo>
                    <a:lnTo>
                      <a:pt x="512" y="14645"/>
                    </a:lnTo>
                    <a:lnTo>
                      <a:pt x="756" y="15128"/>
                    </a:lnTo>
                    <a:lnTo>
                      <a:pt x="1246" y="16011"/>
                    </a:lnTo>
                    <a:lnTo>
                      <a:pt x="1546" y="16494"/>
                    </a:lnTo>
                    <a:lnTo>
                      <a:pt x="1824" y="16893"/>
                    </a:lnTo>
                    <a:lnTo>
                      <a:pt x="2091" y="17272"/>
                    </a:lnTo>
                    <a:lnTo>
                      <a:pt x="2402" y="17650"/>
                    </a:lnTo>
                    <a:lnTo>
                      <a:pt x="2703" y="18049"/>
                    </a:lnTo>
                    <a:lnTo>
                      <a:pt x="3003" y="18406"/>
                    </a:lnTo>
                    <a:lnTo>
                      <a:pt x="3581" y="19037"/>
                    </a:lnTo>
                    <a:lnTo>
                      <a:pt x="3848" y="19289"/>
                    </a:lnTo>
                    <a:lnTo>
                      <a:pt x="4215" y="19625"/>
                    </a:lnTo>
                    <a:lnTo>
                      <a:pt x="4571" y="19898"/>
                    </a:lnTo>
                    <a:lnTo>
                      <a:pt x="4961" y="20171"/>
                    </a:lnTo>
                    <a:lnTo>
                      <a:pt x="5261" y="20381"/>
                    </a:lnTo>
                    <a:lnTo>
                      <a:pt x="5550" y="20612"/>
                    </a:lnTo>
                    <a:lnTo>
                      <a:pt x="5884" y="20781"/>
                    </a:lnTo>
                    <a:lnTo>
                      <a:pt x="6206" y="20949"/>
                    </a:lnTo>
                    <a:lnTo>
                      <a:pt x="6518" y="21096"/>
                    </a:lnTo>
                    <a:lnTo>
                      <a:pt x="6896" y="21243"/>
                    </a:lnTo>
                    <a:lnTo>
                      <a:pt x="7263" y="21348"/>
                    </a:lnTo>
                    <a:lnTo>
                      <a:pt x="7652" y="21453"/>
                    </a:lnTo>
                    <a:lnTo>
                      <a:pt x="8042" y="21516"/>
                    </a:lnTo>
                    <a:lnTo>
                      <a:pt x="8342" y="21537"/>
                    </a:lnTo>
                    <a:lnTo>
                      <a:pt x="8753" y="21600"/>
                    </a:lnTo>
                    <a:lnTo>
                      <a:pt x="9165" y="21600"/>
                    </a:lnTo>
                    <a:lnTo>
                      <a:pt x="9476" y="21558"/>
                    </a:lnTo>
                    <a:lnTo>
                      <a:pt x="9832" y="21537"/>
                    </a:lnTo>
                    <a:lnTo>
                      <a:pt x="10211" y="21495"/>
                    </a:lnTo>
                    <a:lnTo>
                      <a:pt x="10555" y="21411"/>
                    </a:lnTo>
                    <a:lnTo>
                      <a:pt x="10856" y="21327"/>
                    </a:lnTo>
                    <a:close/>
                  </a:path>
                </a:pathLst>
              </a:custGeom>
              <a:solidFill>
                <a:srgbClr val="0000FF"/>
              </a:solidFill>
              <a:ln w="12700" cap="flat">
                <a:noFill/>
                <a:miter lim="400000"/>
              </a:ln>
              <a:effectLst/>
            </p:spPr>
            <p:txBody>
              <a:bodyPr wrap="square" lIns="45719" tIns="45719" rIns="45719" bIns="45719" numCol="1" anchor="t">
                <a:noAutofit/>
              </a:bodyPr>
              <a:lstStyle/>
              <a:p>
                <a:endParaRPr/>
              </a:p>
            </p:txBody>
          </p:sp>
          <p:sp>
            <p:nvSpPr>
              <p:cNvPr id="98" name="Shape 1720">
                <a:extLst>
                  <a:ext uri="{FF2B5EF4-FFF2-40B4-BE49-F238E27FC236}">
                    <a16:creationId xmlns:a16="http://schemas.microsoft.com/office/drawing/2014/main" xmlns="" id="{4054EBE3-30AC-4BBD-B8A8-F048AD1089FF}"/>
                  </a:ext>
                </a:extLst>
              </p:cNvPr>
              <p:cNvSpPr/>
              <p:nvPr/>
            </p:nvSpPr>
            <p:spPr>
              <a:xfrm rot="7488645">
                <a:off x="485392" y="3376"/>
                <a:ext cx="312739" cy="5826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139" y="47"/>
                    </a:lnTo>
                    <a:lnTo>
                      <a:pt x="20679" y="83"/>
                    </a:lnTo>
                    <a:lnTo>
                      <a:pt x="20043" y="165"/>
                    </a:lnTo>
                    <a:lnTo>
                      <a:pt x="19583" y="212"/>
                    </a:lnTo>
                    <a:lnTo>
                      <a:pt x="19078" y="295"/>
                    </a:lnTo>
                    <a:lnTo>
                      <a:pt x="18618" y="366"/>
                    </a:lnTo>
                    <a:lnTo>
                      <a:pt x="18135" y="436"/>
                    </a:lnTo>
                    <a:lnTo>
                      <a:pt x="17675" y="519"/>
                    </a:lnTo>
                    <a:lnTo>
                      <a:pt x="17170" y="625"/>
                    </a:lnTo>
                    <a:lnTo>
                      <a:pt x="16600" y="743"/>
                    </a:lnTo>
                    <a:lnTo>
                      <a:pt x="15591" y="979"/>
                    </a:lnTo>
                    <a:lnTo>
                      <a:pt x="15065" y="1108"/>
                    </a:lnTo>
                    <a:lnTo>
                      <a:pt x="14517" y="1250"/>
                    </a:lnTo>
                    <a:lnTo>
                      <a:pt x="14035" y="1391"/>
                    </a:lnTo>
                    <a:lnTo>
                      <a:pt x="13574" y="1545"/>
                    </a:lnTo>
                    <a:lnTo>
                      <a:pt x="13157" y="1674"/>
                    </a:lnTo>
                    <a:lnTo>
                      <a:pt x="12741" y="1839"/>
                    </a:lnTo>
                    <a:lnTo>
                      <a:pt x="12280" y="1981"/>
                    </a:lnTo>
                    <a:lnTo>
                      <a:pt x="11754" y="2169"/>
                    </a:lnTo>
                    <a:lnTo>
                      <a:pt x="11293" y="2358"/>
                    </a:lnTo>
                    <a:lnTo>
                      <a:pt x="10855" y="2547"/>
                    </a:lnTo>
                    <a:lnTo>
                      <a:pt x="10438" y="2712"/>
                    </a:lnTo>
                    <a:lnTo>
                      <a:pt x="9758" y="3007"/>
                    </a:lnTo>
                    <a:lnTo>
                      <a:pt x="9079" y="3360"/>
                    </a:lnTo>
                    <a:lnTo>
                      <a:pt x="8530" y="3631"/>
                    </a:lnTo>
                    <a:lnTo>
                      <a:pt x="7456" y="4292"/>
                    </a:lnTo>
                    <a:lnTo>
                      <a:pt x="6973" y="4610"/>
                    </a:lnTo>
                    <a:lnTo>
                      <a:pt x="6447" y="4964"/>
                    </a:lnTo>
                    <a:lnTo>
                      <a:pt x="6009" y="5294"/>
                    </a:lnTo>
                    <a:lnTo>
                      <a:pt x="5131" y="6048"/>
                    </a:lnTo>
                    <a:lnTo>
                      <a:pt x="4693" y="6438"/>
                    </a:lnTo>
                    <a:lnTo>
                      <a:pt x="4320" y="6779"/>
                    </a:lnTo>
                    <a:lnTo>
                      <a:pt x="3969" y="7204"/>
                    </a:lnTo>
                    <a:lnTo>
                      <a:pt x="3640" y="7617"/>
                    </a:lnTo>
                    <a:lnTo>
                      <a:pt x="3333" y="8041"/>
                    </a:lnTo>
                    <a:lnTo>
                      <a:pt x="3048" y="8501"/>
                    </a:lnTo>
                    <a:lnTo>
                      <a:pt x="2675" y="9067"/>
                    </a:lnTo>
                    <a:lnTo>
                      <a:pt x="2193" y="10128"/>
                    </a:lnTo>
                    <a:lnTo>
                      <a:pt x="2061" y="10659"/>
                    </a:lnTo>
                    <a:lnTo>
                      <a:pt x="1908" y="11283"/>
                    </a:lnTo>
                    <a:lnTo>
                      <a:pt x="1776" y="12050"/>
                    </a:lnTo>
                    <a:lnTo>
                      <a:pt x="1754" y="12651"/>
                    </a:lnTo>
                    <a:lnTo>
                      <a:pt x="1776" y="13252"/>
                    </a:lnTo>
                    <a:lnTo>
                      <a:pt x="1886" y="13818"/>
                    </a:lnTo>
                    <a:lnTo>
                      <a:pt x="1996" y="14337"/>
                    </a:lnTo>
                    <a:lnTo>
                      <a:pt x="2127" y="14891"/>
                    </a:lnTo>
                    <a:lnTo>
                      <a:pt x="2346" y="15469"/>
                    </a:lnTo>
                    <a:lnTo>
                      <a:pt x="2631" y="16070"/>
                    </a:lnTo>
                    <a:lnTo>
                      <a:pt x="3004" y="16695"/>
                    </a:lnTo>
                    <a:lnTo>
                      <a:pt x="3355" y="17273"/>
                    </a:lnTo>
                    <a:lnTo>
                      <a:pt x="3772" y="17839"/>
                    </a:lnTo>
                    <a:lnTo>
                      <a:pt x="4276" y="18393"/>
                    </a:lnTo>
                    <a:lnTo>
                      <a:pt x="4846" y="18924"/>
                    </a:lnTo>
                    <a:lnTo>
                      <a:pt x="0" y="20409"/>
                    </a:lnTo>
                    <a:lnTo>
                      <a:pt x="14802" y="21600"/>
                    </a:lnTo>
                    <a:lnTo>
                      <a:pt x="20262" y="14231"/>
                    </a:lnTo>
                    <a:lnTo>
                      <a:pt x="14561" y="15882"/>
                    </a:lnTo>
                    <a:lnTo>
                      <a:pt x="14013" y="15410"/>
                    </a:lnTo>
                    <a:lnTo>
                      <a:pt x="13662" y="14986"/>
                    </a:lnTo>
                    <a:lnTo>
                      <a:pt x="13355" y="14549"/>
                    </a:lnTo>
                    <a:lnTo>
                      <a:pt x="13135" y="14113"/>
                    </a:lnTo>
                    <a:lnTo>
                      <a:pt x="12982" y="13700"/>
                    </a:lnTo>
                    <a:lnTo>
                      <a:pt x="12938" y="13288"/>
                    </a:lnTo>
                    <a:lnTo>
                      <a:pt x="12850" y="12875"/>
                    </a:lnTo>
                    <a:lnTo>
                      <a:pt x="12850" y="12474"/>
                    </a:lnTo>
                    <a:lnTo>
                      <a:pt x="12916" y="11979"/>
                    </a:lnTo>
                    <a:lnTo>
                      <a:pt x="13004" y="11507"/>
                    </a:lnTo>
                    <a:lnTo>
                      <a:pt x="13201" y="10977"/>
                    </a:lnTo>
                    <a:lnTo>
                      <a:pt x="13421" y="10552"/>
                    </a:lnTo>
                    <a:lnTo>
                      <a:pt x="13771" y="10081"/>
                    </a:lnTo>
                    <a:lnTo>
                      <a:pt x="14056" y="9668"/>
                    </a:lnTo>
                    <a:lnTo>
                      <a:pt x="14473" y="9279"/>
                    </a:lnTo>
                    <a:lnTo>
                      <a:pt x="14802" y="8972"/>
                    </a:lnTo>
                    <a:lnTo>
                      <a:pt x="15504" y="8477"/>
                    </a:lnTo>
                    <a:lnTo>
                      <a:pt x="15877" y="8218"/>
                    </a:lnTo>
                    <a:lnTo>
                      <a:pt x="16293" y="7959"/>
                    </a:lnTo>
                    <a:lnTo>
                      <a:pt x="16666" y="7770"/>
                    </a:lnTo>
                    <a:lnTo>
                      <a:pt x="17083" y="7534"/>
                    </a:lnTo>
                    <a:lnTo>
                      <a:pt x="17499" y="7345"/>
                    </a:lnTo>
                    <a:lnTo>
                      <a:pt x="17982" y="7157"/>
                    </a:lnTo>
                    <a:lnTo>
                      <a:pt x="18574" y="6945"/>
                    </a:lnTo>
                    <a:lnTo>
                      <a:pt x="19056" y="6768"/>
                    </a:lnTo>
                    <a:lnTo>
                      <a:pt x="19473" y="6638"/>
                    </a:lnTo>
                    <a:lnTo>
                      <a:pt x="20087" y="6449"/>
                    </a:lnTo>
                    <a:lnTo>
                      <a:pt x="20679" y="6320"/>
                    </a:lnTo>
                    <a:lnTo>
                      <a:pt x="21600" y="6178"/>
                    </a:lnTo>
                    <a:lnTo>
                      <a:pt x="21600" y="0"/>
                    </a:lnTo>
                    <a:close/>
                  </a:path>
                </a:pathLst>
              </a:custGeom>
              <a:solidFill>
                <a:srgbClr val="008000"/>
              </a:solidFill>
              <a:ln w="12700" cap="flat">
                <a:noFill/>
                <a:miter lim="400000"/>
              </a:ln>
              <a:effectLst/>
            </p:spPr>
            <p:txBody>
              <a:bodyPr wrap="square" lIns="45719" tIns="45719" rIns="45719" bIns="45719" numCol="1" anchor="t">
                <a:noAutofit/>
              </a:bodyPr>
              <a:lstStyle/>
              <a:p>
                <a:endParaRPr/>
              </a:p>
            </p:txBody>
          </p:sp>
          <p:sp>
            <p:nvSpPr>
              <p:cNvPr id="99" name="Shape 1721">
                <a:extLst>
                  <a:ext uri="{FF2B5EF4-FFF2-40B4-BE49-F238E27FC236}">
                    <a16:creationId xmlns:a16="http://schemas.microsoft.com/office/drawing/2014/main" xmlns="" id="{10672F41-DAEC-4918-B574-DC56CCCE4294}"/>
                  </a:ext>
                </a:extLst>
              </p:cNvPr>
              <p:cNvSpPr/>
              <p:nvPr/>
            </p:nvSpPr>
            <p:spPr>
              <a:xfrm rot="7488645">
                <a:off x="315270" y="353351"/>
                <a:ext cx="465138" cy="525463"/>
              </a:xfrm>
              <a:custGeom>
                <a:avLst/>
                <a:gdLst/>
                <a:ahLst/>
                <a:cxnLst>
                  <a:cxn ang="0">
                    <a:pos x="wd2" y="hd2"/>
                  </a:cxn>
                  <a:cxn ang="5400000">
                    <a:pos x="wd2" y="hd2"/>
                  </a:cxn>
                  <a:cxn ang="10800000">
                    <a:pos x="wd2" y="hd2"/>
                  </a:cxn>
                  <a:cxn ang="16200000">
                    <a:pos x="wd2" y="hd2"/>
                  </a:cxn>
                </a:cxnLst>
                <a:rect l="0" t="0" r="r" b="b"/>
                <a:pathLst>
                  <a:path w="21600" h="21600" extrusionOk="0">
                    <a:moveTo>
                      <a:pt x="8233" y="3166"/>
                    </a:moveTo>
                    <a:lnTo>
                      <a:pt x="8528" y="3205"/>
                    </a:lnTo>
                    <a:lnTo>
                      <a:pt x="8911" y="3257"/>
                    </a:lnTo>
                    <a:lnTo>
                      <a:pt x="9310" y="3348"/>
                    </a:lnTo>
                    <a:lnTo>
                      <a:pt x="9590" y="3413"/>
                    </a:lnTo>
                    <a:lnTo>
                      <a:pt x="9915" y="3478"/>
                    </a:lnTo>
                    <a:lnTo>
                      <a:pt x="10225" y="3570"/>
                    </a:lnTo>
                    <a:lnTo>
                      <a:pt x="10564" y="3661"/>
                    </a:lnTo>
                    <a:lnTo>
                      <a:pt x="10859" y="3726"/>
                    </a:lnTo>
                    <a:lnTo>
                      <a:pt x="11198" y="3843"/>
                    </a:lnTo>
                    <a:lnTo>
                      <a:pt x="11597" y="3986"/>
                    </a:lnTo>
                    <a:lnTo>
                      <a:pt x="11936" y="4104"/>
                    </a:lnTo>
                    <a:lnTo>
                      <a:pt x="12261" y="4234"/>
                    </a:lnTo>
                    <a:lnTo>
                      <a:pt x="12644" y="4390"/>
                    </a:lnTo>
                    <a:lnTo>
                      <a:pt x="13013" y="4547"/>
                    </a:lnTo>
                    <a:lnTo>
                      <a:pt x="13338" y="4690"/>
                    </a:lnTo>
                    <a:lnTo>
                      <a:pt x="13648" y="4859"/>
                    </a:lnTo>
                    <a:lnTo>
                      <a:pt x="13928" y="5016"/>
                    </a:lnTo>
                    <a:lnTo>
                      <a:pt x="14208" y="5185"/>
                    </a:lnTo>
                    <a:lnTo>
                      <a:pt x="14518" y="5341"/>
                    </a:lnTo>
                    <a:lnTo>
                      <a:pt x="14857" y="5550"/>
                    </a:lnTo>
                    <a:lnTo>
                      <a:pt x="15182" y="5758"/>
                    </a:lnTo>
                    <a:lnTo>
                      <a:pt x="15477" y="5954"/>
                    </a:lnTo>
                    <a:lnTo>
                      <a:pt x="15743" y="6149"/>
                    </a:lnTo>
                    <a:lnTo>
                      <a:pt x="16200" y="6488"/>
                    </a:lnTo>
                    <a:lnTo>
                      <a:pt x="16657" y="6866"/>
                    </a:lnTo>
                    <a:lnTo>
                      <a:pt x="17011" y="7152"/>
                    </a:lnTo>
                    <a:lnTo>
                      <a:pt x="17439" y="7582"/>
                    </a:lnTo>
                    <a:lnTo>
                      <a:pt x="17734" y="7882"/>
                    </a:lnTo>
                    <a:lnTo>
                      <a:pt x="18059" y="8234"/>
                    </a:lnTo>
                    <a:lnTo>
                      <a:pt x="18428" y="8624"/>
                    </a:lnTo>
                    <a:lnTo>
                      <a:pt x="18723" y="9002"/>
                    </a:lnTo>
                    <a:lnTo>
                      <a:pt x="19018" y="9432"/>
                    </a:lnTo>
                    <a:lnTo>
                      <a:pt x="19328" y="9836"/>
                    </a:lnTo>
                    <a:lnTo>
                      <a:pt x="19593" y="10279"/>
                    </a:lnTo>
                    <a:lnTo>
                      <a:pt x="19859" y="10657"/>
                    </a:lnTo>
                    <a:lnTo>
                      <a:pt x="20331" y="11569"/>
                    </a:lnTo>
                    <a:lnTo>
                      <a:pt x="20523" y="12038"/>
                    </a:lnTo>
                    <a:lnTo>
                      <a:pt x="20730" y="12546"/>
                    </a:lnTo>
                    <a:lnTo>
                      <a:pt x="20966" y="13171"/>
                    </a:lnTo>
                    <a:lnTo>
                      <a:pt x="21143" y="13757"/>
                    </a:lnTo>
                    <a:lnTo>
                      <a:pt x="21305" y="14357"/>
                    </a:lnTo>
                    <a:lnTo>
                      <a:pt x="21379" y="14943"/>
                    </a:lnTo>
                    <a:lnTo>
                      <a:pt x="21497" y="15620"/>
                    </a:lnTo>
                    <a:lnTo>
                      <a:pt x="21585" y="16467"/>
                    </a:lnTo>
                    <a:lnTo>
                      <a:pt x="21600" y="17118"/>
                    </a:lnTo>
                    <a:lnTo>
                      <a:pt x="21585" y="17783"/>
                    </a:lnTo>
                    <a:lnTo>
                      <a:pt x="21511" y="18408"/>
                    </a:lnTo>
                    <a:lnTo>
                      <a:pt x="21438" y="18994"/>
                    </a:lnTo>
                    <a:lnTo>
                      <a:pt x="21349" y="19607"/>
                    </a:lnTo>
                    <a:lnTo>
                      <a:pt x="21202" y="20232"/>
                    </a:lnTo>
                    <a:lnTo>
                      <a:pt x="21010" y="20897"/>
                    </a:lnTo>
                    <a:lnTo>
                      <a:pt x="20759" y="21600"/>
                    </a:lnTo>
                    <a:lnTo>
                      <a:pt x="19343" y="17692"/>
                    </a:lnTo>
                    <a:lnTo>
                      <a:pt x="13957" y="18512"/>
                    </a:lnTo>
                    <a:lnTo>
                      <a:pt x="14075" y="17822"/>
                    </a:lnTo>
                    <a:lnTo>
                      <a:pt x="14120" y="17392"/>
                    </a:lnTo>
                    <a:lnTo>
                      <a:pt x="14120" y="16923"/>
                    </a:lnTo>
                    <a:lnTo>
                      <a:pt x="14090" y="16376"/>
                    </a:lnTo>
                    <a:lnTo>
                      <a:pt x="14002" y="15868"/>
                    </a:lnTo>
                    <a:lnTo>
                      <a:pt x="13898" y="15295"/>
                    </a:lnTo>
                    <a:lnTo>
                      <a:pt x="13751" y="14826"/>
                    </a:lnTo>
                    <a:lnTo>
                      <a:pt x="13515" y="14291"/>
                    </a:lnTo>
                    <a:lnTo>
                      <a:pt x="13308" y="13848"/>
                    </a:lnTo>
                    <a:lnTo>
                      <a:pt x="13043" y="13406"/>
                    </a:lnTo>
                    <a:lnTo>
                      <a:pt x="12807" y="13067"/>
                    </a:lnTo>
                    <a:lnTo>
                      <a:pt x="12585" y="12793"/>
                    </a:lnTo>
                    <a:lnTo>
                      <a:pt x="12349" y="12520"/>
                    </a:lnTo>
                    <a:lnTo>
                      <a:pt x="12084" y="12246"/>
                    </a:lnTo>
                    <a:lnTo>
                      <a:pt x="11789" y="11946"/>
                    </a:lnTo>
                    <a:lnTo>
                      <a:pt x="11552" y="11751"/>
                    </a:lnTo>
                    <a:lnTo>
                      <a:pt x="11272" y="11503"/>
                    </a:lnTo>
                    <a:lnTo>
                      <a:pt x="10992" y="11282"/>
                    </a:lnTo>
                    <a:lnTo>
                      <a:pt x="10652" y="11061"/>
                    </a:lnTo>
                    <a:lnTo>
                      <a:pt x="10269" y="10839"/>
                    </a:lnTo>
                    <a:lnTo>
                      <a:pt x="9930" y="10644"/>
                    </a:lnTo>
                    <a:lnTo>
                      <a:pt x="9664" y="10500"/>
                    </a:lnTo>
                    <a:lnTo>
                      <a:pt x="9251" y="10292"/>
                    </a:lnTo>
                    <a:lnTo>
                      <a:pt x="8882" y="10175"/>
                    </a:lnTo>
                    <a:lnTo>
                      <a:pt x="8572" y="10070"/>
                    </a:lnTo>
                    <a:lnTo>
                      <a:pt x="8248" y="9966"/>
                    </a:lnTo>
                    <a:lnTo>
                      <a:pt x="7746" y="9862"/>
                    </a:lnTo>
                    <a:lnTo>
                      <a:pt x="7289" y="9797"/>
                    </a:lnTo>
                    <a:lnTo>
                      <a:pt x="6816" y="9745"/>
                    </a:lnTo>
                    <a:lnTo>
                      <a:pt x="6344" y="9719"/>
                    </a:lnTo>
                    <a:lnTo>
                      <a:pt x="6079" y="9706"/>
                    </a:lnTo>
                    <a:lnTo>
                      <a:pt x="6079" y="13223"/>
                    </a:lnTo>
                    <a:lnTo>
                      <a:pt x="0" y="6696"/>
                    </a:lnTo>
                    <a:lnTo>
                      <a:pt x="6064" y="0"/>
                    </a:lnTo>
                    <a:lnTo>
                      <a:pt x="6064" y="3009"/>
                    </a:lnTo>
                    <a:lnTo>
                      <a:pt x="6389" y="3022"/>
                    </a:lnTo>
                    <a:lnTo>
                      <a:pt x="6861" y="3048"/>
                    </a:lnTo>
                    <a:lnTo>
                      <a:pt x="7362" y="3075"/>
                    </a:lnTo>
                    <a:lnTo>
                      <a:pt x="7834" y="3114"/>
                    </a:lnTo>
                    <a:lnTo>
                      <a:pt x="8233" y="3166"/>
                    </a:lnTo>
                    <a:close/>
                  </a:path>
                </a:pathLst>
              </a:custGeom>
              <a:solidFill>
                <a:srgbClr val="FF0000"/>
              </a:solidFill>
              <a:ln w="12700" cap="flat">
                <a:noFill/>
                <a:miter lim="400000"/>
              </a:ln>
              <a:effectLst/>
            </p:spPr>
            <p:txBody>
              <a:bodyPr wrap="square" lIns="45719" tIns="45719" rIns="45719" bIns="45719" numCol="1" anchor="t">
                <a:noAutofit/>
              </a:bodyPr>
              <a:lstStyle/>
              <a:p>
                <a:endParaRPr/>
              </a:p>
            </p:txBody>
          </p:sp>
        </p:grpSp>
        <p:pic>
          <p:nvPicPr>
            <p:cNvPr id="95" name="image.pdf">
              <a:extLst>
                <a:ext uri="{FF2B5EF4-FFF2-40B4-BE49-F238E27FC236}">
                  <a16:creationId xmlns:a16="http://schemas.microsoft.com/office/drawing/2014/main" xmlns="" id="{1732DF13-4E6E-4D22-8F9E-E55381A944ED}"/>
                </a:ext>
              </a:extLst>
            </p:cNvPr>
            <p:cNvPicPr>
              <a:picLocks noChangeAspect="1"/>
            </p:cNvPicPr>
            <p:nvPr/>
          </p:nvPicPr>
          <p:blipFill>
            <a:blip r:embed="rId4"/>
            <a:stretch>
              <a:fillRect/>
            </a:stretch>
          </p:blipFill>
          <p:spPr>
            <a:xfrm>
              <a:off x="0" y="978"/>
              <a:ext cx="1266825" cy="971551"/>
            </a:xfrm>
            <a:prstGeom prst="rect">
              <a:avLst/>
            </a:prstGeom>
            <a:ln w="12700" cap="flat">
              <a:noFill/>
              <a:miter lim="400000"/>
            </a:ln>
            <a:effectLst/>
          </p:spPr>
        </p:pic>
      </p:grpSp>
      <p:pic>
        <p:nvPicPr>
          <p:cNvPr id="100" name="image.pdf">
            <a:extLst>
              <a:ext uri="{FF2B5EF4-FFF2-40B4-BE49-F238E27FC236}">
                <a16:creationId xmlns:a16="http://schemas.microsoft.com/office/drawing/2014/main" xmlns="" id="{1821CED5-35DF-4ECB-A44D-F4E324B30ACC}"/>
              </a:ext>
            </a:extLst>
          </p:cNvPr>
          <p:cNvPicPr>
            <a:picLocks noChangeAspect="1"/>
          </p:cNvPicPr>
          <p:nvPr/>
        </p:nvPicPr>
        <p:blipFill>
          <a:blip r:embed="rId4"/>
          <a:stretch>
            <a:fillRect/>
          </a:stretch>
        </p:blipFill>
        <p:spPr>
          <a:xfrm>
            <a:off x="4544967" y="4334422"/>
            <a:ext cx="384175" cy="295275"/>
          </a:xfrm>
          <a:prstGeom prst="rect">
            <a:avLst/>
          </a:prstGeom>
          <a:ln w="12700">
            <a:miter lim="400000"/>
          </a:ln>
        </p:spPr>
      </p:pic>
      <p:pic>
        <p:nvPicPr>
          <p:cNvPr id="101" name="image.pdf">
            <a:extLst>
              <a:ext uri="{FF2B5EF4-FFF2-40B4-BE49-F238E27FC236}">
                <a16:creationId xmlns:a16="http://schemas.microsoft.com/office/drawing/2014/main" xmlns="" id="{3EC75AB8-7145-41E6-9002-060B7A0DE48D}"/>
              </a:ext>
            </a:extLst>
          </p:cNvPr>
          <p:cNvPicPr>
            <a:picLocks noChangeAspect="1"/>
          </p:cNvPicPr>
          <p:nvPr/>
        </p:nvPicPr>
        <p:blipFill>
          <a:blip r:embed="rId4"/>
          <a:stretch>
            <a:fillRect/>
          </a:stretch>
        </p:blipFill>
        <p:spPr>
          <a:xfrm>
            <a:off x="4544967" y="4105822"/>
            <a:ext cx="384175" cy="295275"/>
          </a:xfrm>
          <a:prstGeom prst="rect">
            <a:avLst/>
          </a:prstGeom>
          <a:ln w="12700">
            <a:miter lim="400000"/>
          </a:ln>
        </p:spPr>
      </p:pic>
      <p:pic>
        <p:nvPicPr>
          <p:cNvPr id="102" name="image.pdf">
            <a:extLst>
              <a:ext uri="{FF2B5EF4-FFF2-40B4-BE49-F238E27FC236}">
                <a16:creationId xmlns:a16="http://schemas.microsoft.com/office/drawing/2014/main" xmlns="" id="{0AC0143B-EFFE-492A-A753-E734E852D16C}"/>
              </a:ext>
            </a:extLst>
          </p:cNvPr>
          <p:cNvPicPr>
            <a:picLocks noChangeAspect="1"/>
          </p:cNvPicPr>
          <p:nvPr/>
        </p:nvPicPr>
        <p:blipFill>
          <a:blip r:embed="rId4"/>
          <a:stretch>
            <a:fillRect/>
          </a:stretch>
        </p:blipFill>
        <p:spPr>
          <a:xfrm>
            <a:off x="4544967" y="3877222"/>
            <a:ext cx="384175" cy="295275"/>
          </a:xfrm>
          <a:prstGeom prst="rect">
            <a:avLst/>
          </a:prstGeom>
          <a:ln w="12700">
            <a:miter lim="400000"/>
          </a:ln>
        </p:spPr>
      </p:pic>
      <p:pic>
        <p:nvPicPr>
          <p:cNvPr id="103" name="image.pdf">
            <a:extLst>
              <a:ext uri="{FF2B5EF4-FFF2-40B4-BE49-F238E27FC236}">
                <a16:creationId xmlns:a16="http://schemas.microsoft.com/office/drawing/2014/main" xmlns="" id="{6863D387-7BAB-41F2-8E20-F1CE764EDC37}"/>
              </a:ext>
            </a:extLst>
          </p:cNvPr>
          <p:cNvPicPr>
            <a:picLocks noChangeAspect="1"/>
          </p:cNvPicPr>
          <p:nvPr/>
        </p:nvPicPr>
        <p:blipFill>
          <a:blip r:embed="rId4"/>
          <a:stretch>
            <a:fillRect/>
          </a:stretch>
        </p:blipFill>
        <p:spPr>
          <a:xfrm>
            <a:off x="4544967" y="3648622"/>
            <a:ext cx="384175" cy="295275"/>
          </a:xfrm>
          <a:prstGeom prst="rect">
            <a:avLst/>
          </a:prstGeom>
          <a:ln w="12700">
            <a:miter lim="400000"/>
          </a:ln>
        </p:spPr>
      </p:pic>
    </p:spTree>
    <p:extLst>
      <p:ext uri="{BB962C8B-B14F-4D97-AF65-F5344CB8AC3E}">
        <p14:creationId xmlns:p14="http://schemas.microsoft.com/office/powerpoint/2010/main" val="146298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9" fill="hold" grpId="0" nodeType="afterEffect">
                                  <p:stCondLst>
                                    <p:cond delay="0"/>
                                  </p:stCondLst>
                                  <p:iterate>
                                    <p:tmAbs val="0"/>
                                  </p:iterate>
                                  <p:childTnLst>
                                    <p:set>
                                      <p:cBhvr>
                                        <p:cTn id="6" fill="hold"/>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fltVal val="0"/>
                                          </p:val>
                                        </p:tav>
                                        <p:tav tm="100000">
                                          <p:val>
                                            <p:strVal val="#ppt_w"/>
                                          </p:val>
                                        </p:tav>
                                      </p:tavLst>
                                    </p:anim>
                                    <p:anim calcmode="lin" valueType="num">
                                      <p:cBhvr>
                                        <p:cTn id="8" dur="1000" fill="hold"/>
                                        <p:tgtEl>
                                          <p:spTgt spid="33"/>
                                        </p:tgtEl>
                                        <p:attrNameLst>
                                          <p:attrName>ppt_h</p:attrName>
                                        </p:attrNameLst>
                                      </p:cBhvr>
                                      <p:tavLst>
                                        <p:tav tm="0">
                                          <p:val>
                                            <p:fltVal val="0"/>
                                          </p:val>
                                        </p:tav>
                                        <p:tav tm="100000">
                                          <p:val>
                                            <p:strVal val="#ppt_h"/>
                                          </p:val>
                                        </p:tav>
                                      </p:tavLst>
                                    </p:anim>
                                    <p:anim calcmode="lin" valueType="num">
                                      <p:cBhvr>
                                        <p:cTn id="9" dur="1000" fill="hold"/>
                                        <p:tgtEl>
                                          <p:spTgt spid="3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2"/>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64"/>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4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43"/>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iterate>
                                    <p:tmAbs val="0"/>
                                  </p:iterate>
                                  <p:childTnLst>
                                    <p:set>
                                      <p:cBhvr>
                                        <p:cTn id="26" fill="hold"/>
                                        <p:tgtEl>
                                          <p:spTgt spid="44"/>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iterate>
                                    <p:tmAbs val="0"/>
                                  </p:iterate>
                                  <p:childTnLst>
                                    <p:set>
                                      <p:cBhvr>
                                        <p:cTn id="29" fill="hold"/>
                                        <p:tgtEl>
                                          <p:spTgt spid="45"/>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65"/>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iterate>
                                    <p:tmAbs val="0"/>
                                  </p:iterate>
                                  <p:childTnLst>
                                    <p:set>
                                      <p:cBhvr>
                                        <p:cTn id="35" fill="hold"/>
                                        <p:tgtEl>
                                          <p:spTgt spid="78"/>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iterate>
                                    <p:tmAbs val="0"/>
                                  </p:iterate>
                                  <p:childTnLst>
                                    <p:set>
                                      <p:cBhvr>
                                        <p:cTn id="38" fill="hold"/>
                                        <p:tgtEl>
                                          <p:spTgt spid="79"/>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80"/>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iterate>
                                    <p:tmAbs val="0"/>
                                  </p:iterate>
                                  <p:childTnLst>
                                    <p:set>
                                      <p:cBhvr>
                                        <p:cTn id="44" fill="hold"/>
                                        <p:tgtEl>
                                          <p:spTgt spid="81"/>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iterate>
                                    <p:tmAbs val="0"/>
                                  </p:iterate>
                                  <p:childTnLst>
                                    <p:set>
                                      <p:cBhvr>
                                        <p:cTn id="47" fill="hold"/>
                                        <p:tgtEl>
                                          <p:spTgt spid="82"/>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iterate>
                                    <p:tmAbs val="0"/>
                                  </p:iterate>
                                  <p:childTnLst>
                                    <p:set>
                                      <p:cBhvr>
                                        <p:cTn id="50" fill="hold"/>
                                        <p:tgtEl>
                                          <p:spTgt spid="83"/>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iterate>
                                    <p:tmAbs val="0"/>
                                  </p:iterate>
                                  <p:childTnLst>
                                    <p:set>
                                      <p:cBhvr>
                                        <p:cTn id="53" fill="hold"/>
                                        <p:tgtEl>
                                          <p:spTgt spid="84"/>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0"/>
                                  </p:stCondLst>
                                  <p:iterate>
                                    <p:tmAbs val="0"/>
                                  </p:iterate>
                                  <p:childTnLst>
                                    <p:set>
                                      <p:cBhvr>
                                        <p:cTn id="56" fill="hold"/>
                                        <p:tgtEl>
                                          <p:spTgt spid="85"/>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iterate>
                                    <p:tmAbs val="0"/>
                                  </p:iterate>
                                  <p:childTnLst>
                                    <p:set>
                                      <p:cBhvr>
                                        <p:cTn id="59" fill="hold"/>
                                        <p:tgtEl>
                                          <p:spTgt spid="86"/>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iterate>
                                    <p:tmAbs val="0"/>
                                  </p:iterate>
                                  <p:childTnLst>
                                    <p:set>
                                      <p:cBhvr>
                                        <p:cTn id="62" fill="hold"/>
                                        <p:tgtEl>
                                          <p:spTgt spid="100"/>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0" nodeType="afterEffect">
                                  <p:stCondLst>
                                    <p:cond delay="0"/>
                                  </p:stCondLst>
                                  <p:iterate>
                                    <p:tmAbs val="0"/>
                                  </p:iterate>
                                  <p:childTnLst>
                                    <p:set>
                                      <p:cBhvr>
                                        <p:cTn id="65" fill="hold"/>
                                        <p:tgtEl>
                                          <p:spTgt spid="101"/>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0" nodeType="afterEffect">
                                  <p:stCondLst>
                                    <p:cond delay="0"/>
                                  </p:stCondLst>
                                  <p:iterate>
                                    <p:tmAbs val="0"/>
                                  </p:iterate>
                                  <p:childTnLst>
                                    <p:set>
                                      <p:cBhvr>
                                        <p:cTn id="68" fill="hold"/>
                                        <p:tgtEl>
                                          <p:spTgt spid="102"/>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0" nodeType="afterEffect">
                                  <p:stCondLst>
                                    <p:cond delay="0"/>
                                  </p:stCondLst>
                                  <p:iterate>
                                    <p:tmAbs val="0"/>
                                  </p:iterate>
                                  <p:childTnLst>
                                    <p:set>
                                      <p:cBhvr>
                                        <p:cTn id="71" fill="hold"/>
                                        <p:tgtEl>
                                          <p:spTgt spid="103"/>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grpId="0" nodeType="afterEffect">
                                  <p:stCondLst>
                                    <p:cond delay="0"/>
                                  </p:stCondLst>
                                  <p:iterate>
                                    <p:tmAbs val="0"/>
                                  </p:iterate>
                                  <p:childTnLst>
                                    <p:set>
                                      <p:cBhvr>
                                        <p:cTn id="74" fill="hold"/>
                                        <p:tgtEl>
                                          <p:spTgt spid="46"/>
                                        </p:tgtEl>
                                        <p:attrNameLst>
                                          <p:attrName>style.visibility</p:attrName>
                                        </p:attrNameLst>
                                      </p:cBhvr>
                                      <p:to>
                                        <p:strVal val="visible"/>
                                      </p:to>
                                    </p:set>
                                  </p:childTnLst>
                                </p:cTn>
                              </p:par>
                            </p:childTnLst>
                          </p:cTn>
                        </p:par>
                        <p:par>
                          <p:cTn id="75" fill="hold">
                            <p:stCondLst>
                              <p:cond delay="0"/>
                            </p:stCondLst>
                            <p:childTnLst>
                              <p:par>
                                <p:cTn id="76" presetID="1" presetClass="entr" presetSubtype="0" fill="hold" grpId="0" nodeType="afterEffect">
                                  <p:stCondLst>
                                    <p:cond delay="0"/>
                                  </p:stCondLst>
                                  <p:iterate>
                                    <p:tmAbs val="0"/>
                                  </p:iterate>
                                  <p:childTnLst>
                                    <p:set>
                                      <p:cBhvr>
                                        <p:cTn id="77" fill="hold"/>
                                        <p:tgtEl>
                                          <p:spTgt spid="47"/>
                                        </p:tgtEl>
                                        <p:attrNameLst>
                                          <p:attrName>style.visibility</p:attrName>
                                        </p:attrNameLst>
                                      </p:cBhvr>
                                      <p:to>
                                        <p:strVal val="visible"/>
                                      </p:to>
                                    </p:set>
                                  </p:childTnLst>
                                </p:cTn>
                              </p:par>
                            </p:childTnLst>
                          </p:cTn>
                        </p:par>
                        <p:par>
                          <p:cTn id="78" fill="hold">
                            <p:stCondLst>
                              <p:cond delay="0"/>
                            </p:stCondLst>
                            <p:childTnLst>
                              <p:par>
                                <p:cTn id="79" presetID="1" presetClass="entr" presetSubtype="0" fill="hold" grpId="0" nodeType="afterEffect">
                                  <p:stCondLst>
                                    <p:cond delay="0"/>
                                  </p:stCondLst>
                                  <p:iterate>
                                    <p:tmAbs val="0"/>
                                  </p:iterate>
                                  <p:childTnLst>
                                    <p:set>
                                      <p:cBhvr>
                                        <p:cTn id="80" fill="hold"/>
                                        <p:tgtEl>
                                          <p:spTgt spid="50"/>
                                        </p:tgtEl>
                                        <p:attrNameLst>
                                          <p:attrName>style.visibility</p:attrName>
                                        </p:attrNameLst>
                                      </p:cBhvr>
                                      <p:to>
                                        <p:strVal val="visible"/>
                                      </p:to>
                                    </p:set>
                                  </p:childTnLst>
                                </p:cTn>
                              </p:par>
                            </p:childTnLst>
                          </p:cTn>
                        </p:par>
                        <p:par>
                          <p:cTn id="81" fill="hold">
                            <p:stCondLst>
                              <p:cond delay="0"/>
                            </p:stCondLst>
                            <p:childTnLst>
                              <p:par>
                                <p:cTn id="82" presetID="1" presetClass="entr" presetSubtype="0" fill="hold" grpId="0" nodeType="afterEffect">
                                  <p:stCondLst>
                                    <p:cond delay="0"/>
                                  </p:stCondLst>
                                  <p:iterate>
                                    <p:tmAbs val="0"/>
                                  </p:iterate>
                                  <p:childTnLst>
                                    <p:set>
                                      <p:cBhvr>
                                        <p:cTn id="83" fill="hold"/>
                                        <p:tgtEl>
                                          <p:spTgt spid="57"/>
                                        </p:tgtEl>
                                        <p:attrNameLst>
                                          <p:attrName>style.visibility</p:attrName>
                                        </p:attrNameLst>
                                      </p:cBhvr>
                                      <p:to>
                                        <p:strVal val="visible"/>
                                      </p:to>
                                    </p:set>
                                  </p:childTnLst>
                                </p:cTn>
                              </p:par>
                            </p:childTnLst>
                          </p:cTn>
                        </p:par>
                        <p:par>
                          <p:cTn id="84" fill="hold">
                            <p:stCondLst>
                              <p:cond delay="0"/>
                            </p:stCondLst>
                            <p:childTnLst>
                              <p:par>
                                <p:cTn id="85" presetID="1" presetClass="entr" presetSubtype="0" fill="hold" grpId="0" nodeType="afterEffect">
                                  <p:stCondLst>
                                    <p:cond delay="0"/>
                                  </p:stCondLst>
                                  <p:iterate>
                                    <p:tmAbs val="0"/>
                                  </p:iterate>
                                  <p:childTnLst>
                                    <p:set>
                                      <p:cBhvr>
                                        <p:cTn id="86" fill="hold"/>
                                        <p:tgtEl>
                                          <p:spTgt spid="93"/>
                                        </p:tgtEl>
                                        <p:attrNameLst>
                                          <p:attrName>style.visibility</p:attrName>
                                        </p:attrNameLst>
                                      </p:cBhvr>
                                      <p:to>
                                        <p:strVal val="visible"/>
                                      </p:to>
                                    </p:set>
                                  </p:childTnLst>
                                </p:cTn>
                              </p:par>
                            </p:childTnLst>
                          </p:cTn>
                        </p:par>
                        <p:par>
                          <p:cTn id="87" fill="hold">
                            <p:stCondLst>
                              <p:cond delay="0"/>
                            </p:stCondLst>
                            <p:childTnLst>
                              <p:par>
                                <p:cTn id="88" presetID="1" presetClass="entr" presetSubtype="0" fill="hold" grpId="0" nodeType="afterEffect">
                                  <p:stCondLst>
                                    <p:cond delay="0"/>
                                  </p:stCondLst>
                                  <p:iterate>
                                    <p:tmAbs val="0"/>
                                  </p:iterate>
                                  <p:childTnLst>
                                    <p:set>
                                      <p:cBhvr>
                                        <p:cTn id="89" fill="hold"/>
                                        <p:tgtEl>
                                          <p:spTgt spid="87"/>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9" presetClass="entr" fill="hold" grpId="0" nodeType="clickEffect">
                                  <p:stCondLst>
                                    <p:cond delay="0"/>
                                  </p:stCondLst>
                                  <p:iterate>
                                    <p:tmAbs val="0"/>
                                  </p:iterate>
                                  <p:childTnLst>
                                    <p:set>
                                      <p:cBhvr>
                                        <p:cTn id="93" fill="hold"/>
                                        <p:tgtEl>
                                          <p:spTgt spid="92"/>
                                        </p:tgtEl>
                                        <p:attrNameLst>
                                          <p:attrName>style.visibility</p:attrName>
                                        </p:attrNameLst>
                                      </p:cBhvr>
                                      <p:to>
                                        <p:strVal val="visible"/>
                                      </p:to>
                                    </p:set>
                                    <p:animEffect transition="in" filter="dissolve">
                                      <p:cBhvr>
                                        <p:cTn id="94"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advAuto="0"/>
      <p:bldP spid="41" grpId="0" animBg="1" advAuto="0"/>
      <p:bldP spid="42" grpId="0" animBg="1" advAuto="0"/>
      <p:bldP spid="43" grpId="0" animBg="1" advAuto="0"/>
      <p:bldP spid="44" grpId="0" animBg="1" advAuto="0"/>
      <p:bldP spid="45" grpId="0" animBg="1" advAuto="0"/>
      <p:bldP spid="46" grpId="0" animBg="1" advAuto="0"/>
      <p:bldP spid="47" grpId="0" animBg="1" advAuto="0"/>
      <p:bldP spid="50" grpId="0" animBg="1" advAuto="0"/>
      <p:bldP spid="57" grpId="0" animBg="1" advAuto="0"/>
      <p:bldP spid="64" grpId="0" animBg="1" advAuto="0"/>
      <p:bldP spid="65" grpId="0" animBg="1" advAuto="0"/>
      <p:bldP spid="78" grpId="0" animBg="1" advAuto="0"/>
      <p:bldP spid="79" grpId="0" animBg="1" advAuto="0"/>
      <p:bldP spid="80" grpId="0" animBg="1" advAuto="0"/>
      <p:bldP spid="81" grpId="0" animBg="1" advAuto="0"/>
      <p:bldP spid="82" grpId="0" animBg="1" advAuto="0"/>
      <p:bldP spid="83" grpId="0" animBg="1" advAuto="0"/>
      <p:bldP spid="84" grpId="0" animBg="1" advAuto="0"/>
      <p:bldP spid="85" grpId="0" animBg="1" advAuto="0"/>
      <p:bldP spid="86" grpId="0" animBg="1" advAuto="0"/>
      <p:bldP spid="87" grpId="0" animBg="1" advAuto="0"/>
      <p:bldP spid="92" grpId="0" animBg="1" advAuto="0"/>
      <p:bldP spid="93" grpId="0" animBg="1" advAuto="0"/>
      <p:bldP spid="100" grpId="0" animBg="1" advAuto="0"/>
      <p:bldP spid="101" grpId="0" animBg="1" advAuto="0"/>
      <p:bldP spid="102" grpId="0" animBg="1" advAuto="0"/>
      <p:bldP spid="103"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11.2 </a:t>
            </a:r>
            <a:r>
              <a:rPr lang="zh-CN" altLang="en-US" dirty="0">
                <a:latin typeface="楷体" panose="02010609060101010101" pitchFamily="49" charset="-122"/>
                <a:ea typeface="楷体" panose="02010609060101010101" pitchFamily="49" charset="-122"/>
              </a:rPr>
              <a:t>入侵检测系统</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37</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基于网络的入侵检测系统</a:t>
            </a:r>
            <a:r>
              <a:rPr lang="en-US" altLang="zh-CN" sz="2800" b="1" dirty="0">
                <a:solidFill>
                  <a:schemeClr val="tx2"/>
                </a:solidFill>
                <a:latin typeface="黑体" panose="02010609060101010101" pitchFamily="49" charset="-122"/>
                <a:ea typeface="黑体" panose="02010609060101010101" pitchFamily="49" charset="-122"/>
              </a:rPr>
              <a:t>(NIDS)</a:t>
            </a:r>
            <a:endParaRPr lang="zh-CN" altLang="en-US" sz="2800" b="1" dirty="0">
              <a:solidFill>
                <a:schemeClr val="tx2"/>
              </a:solidFill>
              <a:latin typeface="黑体" panose="02010609060101010101" pitchFamily="49" charset="-122"/>
              <a:ea typeface="黑体" panose="02010609060101010101" pitchFamily="49" charset="-122"/>
            </a:endParaRPr>
          </a:p>
        </p:txBody>
      </p:sp>
      <p:pic>
        <p:nvPicPr>
          <p:cNvPr id="11" name="图片 10">
            <a:extLst>
              <a:ext uri="{FF2B5EF4-FFF2-40B4-BE49-F238E27FC236}">
                <a16:creationId xmlns:a16="http://schemas.microsoft.com/office/drawing/2014/main" xmlns="" id="{E1EE68B0-342D-4D51-90B5-4DFC6017BDFE}"/>
              </a:ext>
            </a:extLst>
          </p:cNvPr>
          <p:cNvPicPr>
            <a:picLocks noChangeAspect="1"/>
          </p:cNvPicPr>
          <p:nvPr/>
        </p:nvPicPr>
        <p:blipFill>
          <a:blip r:embed="rId3"/>
          <a:stretch>
            <a:fillRect/>
          </a:stretch>
        </p:blipFill>
        <p:spPr>
          <a:xfrm>
            <a:off x="1914076" y="1834169"/>
            <a:ext cx="5315847" cy="4871431"/>
          </a:xfrm>
          <a:prstGeom prst="rect">
            <a:avLst/>
          </a:prstGeom>
        </p:spPr>
      </p:pic>
    </p:spTree>
    <p:extLst>
      <p:ext uri="{BB962C8B-B14F-4D97-AF65-F5344CB8AC3E}">
        <p14:creationId xmlns:p14="http://schemas.microsoft.com/office/powerpoint/2010/main" val="678472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11.2 </a:t>
            </a:r>
            <a:r>
              <a:rPr lang="zh-CN" altLang="en-US" dirty="0">
                <a:latin typeface="楷体" panose="02010609060101010101" pitchFamily="49" charset="-122"/>
                <a:ea typeface="楷体" panose="02010609060101010101" pitchFamily="49" charset="-122"/>
              </a:rPr>
              <a:t>入侵检测系统</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38</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基于网络的入侵检测系统</a:t>
            </a:r>
            <a:r>
              <a:rPr lang="en-US" altLang="zh-CN" sz="2800" b="1" dirty="0">
                <a:solidFill>
                  <a:schemeClr val="tx2"/>
                </a:solidFill>
                <a:latin typeface="黑体" panose="02010609060101010101" pitchFamily="49" charset="-122"/>
                <a:ea typeface="黑体" panose="02010609060101010101" pitchFamily="49" charset="-122"/>
              </a:rPr>
              <a:t>(NIDS)</a:t>
            </a:r>
            <a:endParaRPr lang="zh-CN" altLang="en-US" sz="2800" b="1" dirty="0">
              <a:solidFill>
                <a:schemeClr val="tx2"/>
              </a:solidFill>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xmlns="" id="{4543D22B-4D41-4797-B46E-2DDDAF976A3A}"/>
              </a:ext>
            </a:extLst>
          </p:cNvPr>
          <p:cNvPicPr>
            <a:picLocks noChangeAspect="1"/>
          </p:cNvPicPr>
          <p:nvPr/>
        </p:nvPicPr>
        <p:blipFill>
          <a:blip r:embed="rId3"/>
          <a:stretch>
            <a:fillRect/>
          </a:stretch>
        </p:blipFill>
        <p:spPr>
          <a:xfrm>
            <a:off x="1056871" y="1917757"/>
            <a:ext cx="7030257" cy="4787843"/>
          </a:xfrm>
          <a:prstGeom prst="rect">
            <a:avLst/>
          </a:prstGeom>
        </p:spPr>
      </p:pic>
    </p:spTree>
    <p:extLst>
      <p:ext uri="{BB962C8B-B14F-4D97-AF65-F5344CB8AC3E}">
        <p14:creationId xmlns:p14="http://schemas.microsoft.com/office/powerpoint/2010/main" val="2738461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11.2 </a:t>
            </a:r>
            <a:r>
              <a:rPr lang="zh-CN" altLang="en-US" dirty="0">
                <a:latin typeface="楷体" panose="02010609060101010101" pitchFamily="49" charset="-122"/>
                <a:ea typeface="楷体" panose="02010609060101010101" pitchFamily="49" charset="-122"/>
              </a:rPr>
              <a:t>入侵检测系统</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39</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基于网络的入侵检测技术</a:t>
            </a:r>
          </a:p>
        </p:txBody>
      </p:sp>
      <p:sp>
        <p:nvSpPr>
          <p:cNvPr id="6" name="矩形: 圆角 5">
            <a:extLst>
              <a:ext uri="{FF2B5EF4-FFF2-40B4-BE49-F238E27FC236}">
                <a16:creationId xmlns:a16="http://schemas.microsoft.com/office/drawing/2014/main" xmlns="" id="{0DBAA81B-6579-4459-B8B4-DA148FD7A584}"/>
              </a:ext>
            </a:extLst>
          </p:cNvPr>
          <p:cNvSpPr/>
          <p:nvPr/>
        </p:nvSpPr>
        <p:spPr>
          <a:xfrm>
            <a:off x="1047341" y="1805061"/>
            <a:ext cx="6965742" cy="1095401"/>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与基于主机的入侵检测一样，基于网络的入侵检测使用</a:t>
            </a:r>
            <a:r>
              <a:rPr lang="zh-CN" altLang="en-US" sz="2000" dirty="0">
                <a:solidFill>
                  <a:srgbClr val="C00000"/>
                </a:solidFill>
                <a:latin typeface="黑体" panose="02010609060101010101" pitchFamily="49" charset="-122"/>
                <a:ea typeface="黑体" panose="02010609060101010101" pitchFamily="49" charset="-122"/>
              </a:rPr>
              <a:t>特征检测</a:t>
            </a: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和</a:t>
            </a:r>
            <a:r>
              <a:rPr lang="zh-CN" altLang="en-US" sz="2000" dirty="0">
                <a:solidFill>
                  <a:srgbClr val="C00000"/>
                </a:solidFill>
                <a:latin typeface="黑体" panose="02010609060101010101" pitchFamily="49" charset="-122"/>
                <a:ea typeface="黑体" panose="02010609060101010101" pitchFamily="49" charset="-122"/>
              </a:rPr>
              <a:t>异常检测</a:t>
            </a: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技术。</a:t>
            </a:r>
          </a:p>
        </p:txBody>
      </p:sp>
      <p:sp>
        <p:nvSpPr>
          <p:cNvPr id="8" name="矩形: 圆角 7">
            <a:extLst>
              <a:ext uri="{FF2B5EF4-FFF2-40B4-BE49-F238E27FC236}">
                <a16:creationId xmlns:a16="http://schemas.microsoft.com/office/drawing/2014/main" xmlns="" id="{182CA85C-F791-480F-9F25-F743AFFEEE8F}"/>
              </a:ext>
            </a:extLst>
          </p:cNvPr>
          <p:cNvSpPr/>
          <p:nvPr/>
        </p:nvSpPr>
        <p:spPr>
          <a:xfrm>
            <a:off x="1053250" y="3284984"/>
            <a:ext cx="3070535" cy="931980"/>
          </a:xfrm>
          <a:prstGeom prst="roundRect">
            <a:avLst/>
          </a:prstGeom>
          <a:solidFill>
            <a:schemeClr val="accent4">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zh-CN" altLang="en-US" dirty="0">
                <a:solidFill>
                  <a:schemeClr val="tx2">
                    <a:lumMod val="95000"/>
                    <a:lumOff val="5000"/>
                  </a:schemeClr>
                </a:solidFill>
                <a:latin typeface="黑体" panose="02010609060101010101" pitchFamily="49" charset="-122"/>
                <a:ea typeface="黑体" panose="02010609060101010101" pitchFamily="49" charset="-122"/>
              </a:rPr>
              <a:t>以下类型的攻击都适合用特征检测进行识别</a:t>
            </a:r>
            <a:r>
              <a:rPr lang="en-US" altLang="zh-CN" dirty="0">
                <a:solidFill>
                  <a:schemeClr val="tx2">
                    <a:lumMod val="95000"/>
                    <a:lumOff val="5000"/>
                  </a:schemeClr>
                </a:solidFill>
                <a:latin typeface="黑体" panose="02010609060101010101" pitchFamily="49" charset="-122"/>
                <a:ea typeface="黑体" panose="02010609060101010101" pitchFamily="49" charset="-122"/>
              </a:rPr>
              <a:t>:</a:t>
            </a:r>
          </a:p>
        </p:txBody>
      </p:sp>
      <p:sp>
        <p:nvSpPr>
          <p:cNvPr id="11" name="文本框 10">
            <a:extLst>
              <a:ext uri="{FF2B5EF4-FFF2-40B4-BE49-F238E27FC236}">
                <a16:creationId xmlns:a16="http://schemas.microsoft.com/office/drawing/2014/main" xmlns="" id="{ED692CE3-DCC3-407A-A24F-F5C1CE32F4A3}"/>
              </a:ext>
            </a:extLst>
          </p:cNvPr>
          <p:cNvSpPr txBox="1"/>
          <p:nvPr/>
        </p:nvSpPr>
        <p:spPr>
          <a:xfrm>
            <a:off x="1047341" y="4351031"/>
            <a:ext cx="3205832" cy="2120902"/>
          </a:xfrm>
          <a:prstGeom prst="rect">
            <a:avLst/>
          </a:prstGeom>
          <a:noFill/>
          <a:ln w="25400" cap="flat" cmpd="sng" algn="ctr">
            <a:noFill/>
            <a:prstDash val="solid"/>
          </a:ln>
          <a:effectLst/>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zh-CN" altLang="en-US" dirty="0">
                <a:solidFill>
                  <a:schemeClr val="tx2"/>
                </a:solidFill>
                <a:latin typeface="微软雅黑" panose="020B0503020204020204" pitchFamily="34" charset="-122"/>
                <a:ea typeface="微软雅黑" panose="020B0503020204020204" pitchFamily="34" charset="-122"/>
              </a:rPr>
              <a:t>应用层侦察和攻击</a:t>
            </a:r>
          </a:p>
          <a:p>
            <a:pPr marL="285750" indent="-285750">
              <a:lnSpc>
                <a:spcPct val="150000"/>
              </a:lnSpc>
              <a:buFont typeface="Arial" panose="020B0604020202020204" pitchFamily="34" charset="0"/>
              <a:buChar char="•"/>
            </a:pPr>
            <a:r>
              <a:rPr lang="zh-CN" altLang="en-US" dirty="0">
                <a:solidFill>
                  <a:schemeClr val="tx2"/>
                </a:solidFill>
                <a:latin typeface="微软雅黑" panose="020B0503020204020204" pitchFamily="34" charset="-122"/>
                <a:ea typeface="微软雅黑" panose="020B0503020204020204" pitchFamily="34" charset="-122"/>
              </a:rPr>
              <a:t>传输层侦察和攻击</a:t>
            </a:r>
          </a:p>
          <a:p>
            <a:pPr marL="285750" indent="-285750">
              <a:lnSpc>
                <a:spcPct val="150000"/>
              </a:lnSpc>
              <a:buFont typeface="Arial" panose="020B0604020202020204" pitchFamily="34" charset="0"/>
              <a:buChar char="•"/>
            </a:pPr>
            <a:r>
              <a:rPr lang="zh-CN" altLang="en-US" dirty="0">
                <a:solidFill>
                  <a:schemeClr val="tx2"/>
                </a:solidFill>
                <a:latin typeface="微软雅黑" panose="020B0503020204020204" pitchFamily="34" charset="-122"/>
                <a:ea typeface="微软雅黑" panose="020B0503020204020204" pitchFamily="34" charset="-122"/>
              </a:rPr>
              <a:t>网络层侦察和攻击</a:t>
            </a:r>
          </a:p>
          <a:p>
            <a:pPr marL="285750" indent="-285750">
              <a:lnSpc>
                <a:spcPct val="150000"/>
              </a:lnSpc>
              <a:buFont typeface="Arial" panose="020B0604020202020204" pitchFamily="34" charset="0"/>
              <a:buChar char="•"/>
            </a:pPr>
            <a:r>
              <a:rPr lang="zh-CN" altLang="en-US" dirty="0">
                <a:solidFill>
                  <a:schemeClr val="tx2"/>
                </a:solidFill>
                <a:latin typeface="微软雅黑" panose="020B0503020204020204" pitchFamily="34" charset="-122"/>
                <a:ea typeface="微软雅黑" panose="020B0503020204020204" pitchFamily="34" charset="-122"/>
              </a:rPr>
              <a:t>意外应用程序服务</a:t>
            </a:r>
          </a:p>
          <a:p>
            <a:pPr marL="285750" indent="-285750">
              <a:lnSpc>
                <a:spcPct val="150000"/>
              </a:lnSpc>
              <a:buFont typeface="Arial" panose="020B0604020202020204" pitchFamily="34" charset="0"/>
              <a:buChar char="•"/>
            </a:pPr>
            <a:r>
              <a:rPr lang="zh-CN" altLang="en-US" dirty="0">
                <a:solidFill>
                  <a:schemeClr val="tx2"/>
                </a:solidFill>
                <a:latin typeface="微软雅黑" panose="020B0503020204020204" pitchFamily="34" charset="-122"/>
                <a:ea typeface="微软雅黑" panose="020B0503020204020204" pitchFamily="34" charset="-122"/>
              </a:rPr>
              <a:t>策略违背</a:t>
            </a:r>
          </a:p>
        </p:txBody>
      </p:sp>
      <p:sp>
        <p:nvSpPr>
          <p:cNvPr id="13" name="矩形: 圆角 12">
            <a:extLst>
              <a:ext uri="{FF2B5EF4-FFF2-40B4-BE49-F238E27FC236}">
                <a16:creationId xmlns:a16="http://schemas.microsoft.com/office/drawing/2014/main" xmlns="" id="{B5B1D423-A6E5-48F8-A529-C4BF8B2F542D}"/>
              </a:ext>
            </a:extLst>
          </p:cNvPr>
          <p:cNvSpPr/>
          <p:nvPr/>
        </p:nvSpPr>
        <p:spPr>
          <a:xfrm>
            <a:off x="4820608" y="3284984"/>
            <a:ext cx="3070535" cy="931980"/>
          </a:xfrm>
          <a:prstGeom prst="roundRect">
            <a:avLst/>
          </a:prstGeom>
          <a:solidFill>
            <a:schemeClr val="accent6">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zh-CN" altLang="en-US" dirty="0">
                <a:solidFill>
                  <a:schemeClr val="tx2">
                    <a:lumMod val="95000"/>
                    <a:lumOff val="5000"/>
                  </a:schemeClr>
                </a:solidFill>
                <a:latin typeface="黑体" panose="02010609060101010101" pitchFamily="49" charset="-122"/>
                <a:ea typeface="黑体" panose="02010609060101010101" pitchFamily="49" charset="-122"/>
              </a:rPr>
              <a:t>以下类型的攻击都适合用异常检测进行识别</a:t>
            </a:r>
            <a:r>
              <a:rPr lang="en-US" altLang="zh-CN" dirty="0">
                <a:solidFill>
                  <a:schemeClr val="tx2">
                    <a:lumMod val="95000"/>
                    <a:lumOff val="5000"/>
                  </a:schemeClr>
                </a:solidFill>
                <a:latin typeface="黑体" panose="02010609060101010101" pitchFamily="49" charset="-122"/>
                <a:ea typeface="黑体" panose="02010609060101010101" pitchFamily="49" charset="-122"/>
              </a:rPr>
              <a:t>:</a:t>
            </a:r>
          </a:p>
        </p:txBody>
      </p:sp>
      <p:sp>
        <p:nvSpPr>
          <p:cNvPr id="14" name="文本框 13">
            <a:extLst>
              <a:ext uri="{FF2B5EF4-FFF2-40B4-BE49-F238E27FC236}">
                <a16:creationId xmlns:a16="http://schemas.microsoft.com/office/drawing/2014/main" xmlns="" id="{CFE873C0-61F0-4455-A6C8-4B5166658789}"/>
              </a:ext>
            </a:extLst>
          </p:cNvPr>
          <p:cNvSpPr txBox="1"/>
          <p:nvPr/>
        </p:nvSpPr>
        <p:spPr>
          <a:xfrm>
            <a:off x="4814699" y="4351031"/>
            <a:ext cx="3205832" cy="1289905"/>
          </a:xfrm>
          <a:prstGeom prst="rect">
            <a:avLst/>
          </a:prstGeom>
          <a:noFill/>
          <a:ln w="25400" cap="flat" cmpd="sng" algn="ctr">
            <a:noFill/>
            <a:prstDash val="solid"/>
          </a:ln>
          <a:effectLst/>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zh-CN" altLang="en-US" dirty="0">
                <a:solidFill>
                  <a:schemeClr val="tx2"/>
                </a:solidFill>
                <a:latin typeface="微软雅黑" panose="020B0503020204020204" pitchFamily="34" charset="-122"/>
                <a:ea typeface="微软雅黑" panose="020B0503020204020204" pitchFamily="34" charset="-122"/>
              </a:rPr>
              <a:t>拒绝服务</a:t>
            </a:r>
            <a:r>
              <a:rPr lang="en-US" altLang="zh-CN" dirty="0">
                <a:solidFill>
                  <a:schemeClr val="tx2"/>
                </a:solidFill>
                <a:latin typeface="微软雅黑" panose="020B0503020204020204" pitchFamily="34" charset="-122"/>
                <a:ea typeface="微软雅黑" panose="020B0503020204020204" pitchFamily="34" charset="-122"/>
              </a:rPr>
              <a:t>(DoS)</a:t>
            </a:r>
            <a:r>
              <a:rPr lang="zh-CN" altLang="en-US" dirty="0">
                <a:solidFill>
                  <a:schemeClr val="tx2"/>
                </a:solidFill>
                <a:latin typeface="微软雅黑" panose="020B0503020204020204" pitchFamily="34" charset="-122"/>
                <a:ea typeface="微软雅黑" panose="020B0503020204020204" pitchFamily="34" charset="-122"/>
              </a:rPr>
              <a:t>攻击</a:t>
            </a:r>
          </a:p>
          <a:p>
            <a:pPr marL="285750" indent="-285750">
              <a:lnSpc>
                <a:spcPct val="150000"/>
              </a:lnSpc>
              <a:buFont typeface="Arial" panose="020B0604020202020204" pitchFamily="34" charset="0"/>
              <a:buChar char="•"/>
            </a:pPr>
            <a:r>
              <a:rPr lang="zh-CN" altLang="en-US" dirty="0">
                <a:solidFill>
                  <a:schemeClr val="tx2"/>
                </a:solidFill>
                <a:latin typeface="微软雅黑" panose="020B0503020204020204" pitchFamily="34" charset="-122"/>
                <a:ea typeface="微软雅黑" panose="020B0503020204020204" pitchFamily="34" charset="-122"/>
              </a:rPr>
              <a:t>扫描</a:t>
            </a:r>
          </a:p>
          <a:p>
            <a:pPr marL="285750" indent="-285750">
              <a:lnSpc>
                <a:spcPct val="150000"/>
              </a:lnSpc>
              <a:buFont typeface="Arial" panose="020B0604020202020204" pitchFamily="34" charset="0"/>
              <a:buChar char="•"/>
            </a:pPr>
            <a:r>
              <a:rPr lang="zh-CN" altLang="en-US" dirty="0">
                <a:solidFill>
                  <a:schemeClr val="tx2"/>
                </a:solidFill>
                <a:latin typeface="微软雅黑" panose="020B0503020204020204" pitchFamily="34" charset="-122"/>
                <a:ea typeface="微软雅黑" panose="020B0503020204020204" pitchFamily="34" charset="-122"/>
              </a:rPr>
              <a:t>蠕虫</a:t>
            </a:r>
          </a:p>
        </p:txBody>
      </p:sp>
    </p:spTree>
    <p:extLst>
      <p:ext uri="{BB962C8B-B14F-4D97-AF65-F5344CB8AC3E}">
        <p14:creationId xmlns:p14="http://schemas.microsoft.com/office/powerpoint/2010/main" val="120942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3" grpId="0" animBg="1"/>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BF22D4CB-8D9D-4982-BA38-A2324070BBD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8927"/>
          <a:stretch/>
        </p:blipFill>
        <p:spPr>
          <a:xfrm>
            <a:off x="5580112" y="3283739"/>
            <a:ext cx="2001845" cy="1823126"/>
          </a:xfrm>
          <a:prstGeom prst="rect">
            <a:avLst/>
          </a:prstGeom>
        </p:spPr>
      </p:pic>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11.1 </a:t>
            </a:r>
            <a:r>
              <a:rPr lang="zh-CN" altLang="en-US" dirty="0">
                <a:latin typeface="楷体" panose="02010609060101010101" pitchFamily="49" charset="-122"/>
                <a:ea typeface="楷体" panose="02010609060101010101" pitchFamily="49" charset="-122"/>
              </a:rPr>
              <a:t>入侵者</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4</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197090" y="1094967"/>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入侵者分类</a:t>
            </a:r>
            <a:r>
              <a:rPr lang="en-US" altLang="zh-CN" sz="2800" b="1" dirty="0">
                <a:solidFill>
                  <a:schemeClr val="tx2"/>
                </a:solidFill>
                <a:latin typeface="黑体" panose="02010609060101010101" pitchFamily="49" charset="-122"/>
                <a:ea typeface="黑体" panose="02010609060101010101" pitchFamily="49" charset="-122"/>
              </a:rPr>
              <a:t>——</a:t>
            </a:r>
            <a:r>
              <a:rPr lang="zh-CN" altLang="en-US" sz="2800" b="1" dirty="0">
                <a:solidFill>
                  <a:schemeClr val="tx2"/>
                </a:solidFill>
                <a:latin typeface="黑体" panose="02010609060101010101" pitchFamily="49" charset="-122"/>
                <a:ea typeface="黑体" panose="02010609060101010101" pitchFamily="49" charset="-122"/>
              </a:rPr>
              <a:t>活动家</a:t>
            </a:r>
            <a:endParaRPr lang="zh-CN" altLang="en-US" sz="2800" b="1" dirty="0">
              <a:solidFill>
                <a:schemeClr val="tx2">
                  <a:lumMod val="95000"/>
                  <a:lumOff val="5000"/>
                </a:schemeClr>
              </a:solidFill>
              <a:latin typeface="黑体" panose="02010609060101010101" pitchFamily="49" charset="-122"/>
              <a:ea typeface="黑体" panose="02010609060101010101" pitchFamily="49" charset="-122"/>
            </a:endParaRPr>
          </a:p>
        </p:txBody>
      </p:sp>
      <p:sp>
        <p:nvSpPr>
          <p:cNvPr id="10" name="文本框 9">
            <a:extLst>
              <a:ext uri="{FF2B5EF4-FFF2-40B4-BE49-F238E27FC236}">
                <a16:creationId xmlns:a16="http://schemas.microsoft.com/office/drawing/2014/main" xmlns="" id="{FF43EA42-1D34-4040-9F6B-2D83919ACC44}"/>
              </a:ext>
            </a:extLst>
          </p:cNvPr>
          <p:cNvSpPr txBox="1"/>
          <p:nvPr/>
        </p:nvSpPr>
        <p:spPr>
          <a:xfrm>
            <a:off x="652441" y="3379152"/>
            <a:ext cx="4572000" cy="1884618"/>
          </a:xfrm>
          <a:prstGeom prst="rect">
            <a:avLst/>
          </a:prstGeom>
          <a:noFill/>
          <a:ln w="25400" cap="flat" cmpd="sng" algn="ctr">
            <a:noFill/>
            <a:prstDash val="solid"/>
          </a:ln>
          <a:effectLst/>
        </p:spPr>
        <p:style>
          <a:lnRef idx="2">
            <a:schemeClr val="accent3"/>
          </a:lnRef>
          <a:fillRef idx="1">
            <a:schemeClr val="lt1"/>
          </a:fillRef>
          <a:effectRef idx="0">
            <a:schemeClr val="accent3"/>
          </a:effectRef>
          <a:fontRef idx="minor">
            <a:schemeClr val="dk1"/>
          </a:fontRef>
        </p:style>
        <p:txBody>
          <a:bodyPr wrap="square">
            <a:spAutoFit/>
          </a:bodyPr>
          <a:lstStyle/>
          <a:p>
            <a:pPr marL="285750" marR="0" lvl="0"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破坏网站</a:t>
            </a:r>
          </a:p>
          <a:p>
            <a:pPr marL="285750" marR="0" lvl="0"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拒绝服务攻击</a:t>
            </a:r>
          </a:p>
          <a:p>
            <a:pPr marL="285750" marR="0" lvl="0"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窃取和散布能导致攻击目标妥协或者对其进行负面宣传的数据</a:t>
            </a:r>
          </a:p>
        </p:txBody>
      </p:sp>
      <p:sp>
        <p:nvSpPr>
          <p:cNvPr id="14" name="矩形: 圆角 13">
            <a:extLst>
              <a:ext uri="{FF2B5EF4-FFF2-40B4-BE49-F238E27FC236}">
                <a16:creationId xmlns:a16="http://schemas.microsoft.com/office/drawing/2014/main" xmlns="" id="{22EF78DA-2D71-465B-BCE9-631E1FC1E13E}"/>
              </a:ext>
            </a:extLst>
          </p:cNvPr>
          <p:cNvSpPr/>
          <p:nvPr/>
        </p:nvSpPr>
        <p:spPr>
          <a:xfrm>
            <a:off x="1072096" y="5517232"/>
            <a:ext cx="6923607" cy="955209"/>
          </a:xfrm>
          <a:prstGeom prst="roundRect">
            <a:avLst/>
          </a:prstGeom>
          <a:solidFill>
            <a:schemeClr val="accent4">
              <a:lumMod val="20000"/>
              <a:lumOff val="80000"/>
            </a:schemeClr>
          </a:solidFill>
        </p:spPr>
        <p:style>
          <a:lnRef idx="3">
            <a:schemeClr val="lt1"/>
          </a:lnRef>
          <a:fillRef idx="1">
            <a:schemeClr val="accent5"/>
          </a:fillRef>
          <a:effectRef idx="1">
            <a:schemeClr val="accent5"/>
          </a:effectRef>
          <a:fontRef idx="minor">
            <a:schemeClr val="lt1"/>
          </a:fontRef>
        </p:style>
        <p:txBody>
          <a:bodyPr rtlCol="0" anchor="ctr"/>
          <a:lstStyle/>
          <a:p>
            <a:r>
              <a:rPr lang="zh-CN" altLang="en-US" sz="2000" dirty="0">
                <a:solidFill>
                  <a:schemeClr val="tx2"/>
                </a:solidFill>
                <a:latin typeface="黑体" panose="02010609060101010101" pitchFamily="49" charset="-122"/>
                <a:ea typeface="黑体" panose="02010609060101010101" pitchFamily="49" charset="-122"/>
              </a:rPr>
              <a:t>活动家也作为黑客主义者而为人们所熟知</a:t>
            </a:r>
            <a:r>
              <a:rPr lang="en-US" altLang="zh-CN" sz="2000" dirty="0">
                <a:solidFill>
                  <a:schemeClr val="tx2"/>
                </a:solidFill>
                <a:latin typeface="黑体" panose="02010609060101010101" pitchFamily="49" charset="-122"/>
                <a:ea typeface="黑体" panose="02010609060101010101" pitchFamily="49" charset="-122"/>
              </a:rPr>
              <a:t>,</a:t>
            </a:r>
            <a:r>
              <a:rPr lang="zh-CN" altLang="en-US" sz="2000" dirty="0">
                <a:solidFill>
                  <a:schemeClr val="tx2"/>
                </a:solidFill>
                <a:latin typeface="黑体" panose="02010609060101010101" pitchFamily="49" charset="-122"/>
                <a:ea typeface="黑体" panose="02010609060101010101" pitchFamily="49" charset="-122"/>
              </a:rPr>
              <a:t>但他们的技能水平通常很低。</a:t>
            </a:r>
          </a:p>
        </p:txBody>
      </p:sp>
      <p:sp>
        <p:nvSpPr>
          <p:cNvPr id="9" name="矩形: 圆角 8">
            <a:extLst>
              <a:ext uri="{FF2B5EF4-FFF2-40B4-BE49-F238E27FC236}">
                <a16:creationId xmlns:a16="http://schemas.microsoft.com/office/drawing/2014/main" xmlns="" id="{1E3A2BDA-898A-406E-A543-E57199AE1F51}"/>
              </a:ext>
            </a:extLst>
          </p:cNvPr>
          <p:cNvSpPr/>
          <p:nvPr/>
        </p:nvSpPr>
        <p:spPr>
          <a:xfrm>
            <a:off x="658350" y="1728104"/>
            <a:ext cx="7436525" cy="1555635"/>
          </a:xfrm>
          <a:prstGeom prst="roundRect">
            <a:avLst/>
          </a:prstGeom>
          <a:solidFill>
            <a:schemeClr val="accent5">
              <a:lumMod val="40000"/>
              <a:lumOff val="60000"/>
            </a:schemeClr>
          </a:solidFill>
        </p:spPr>
        <p:style>
          <a:lnRef idx="3">
            <a:schemeClr val="lt1"/>
          </a:lnRef>
          <a:fillRef idx="1">
            <a:schemeClr val="accent5"/>
          </a:fillRef>
          <a:effectRef idx="1">
            <a:schemeClr val="accent5"/>
          </a:effectRef>
          <a:fontRef idx="minor">
            <a:schemeClr val="lt1"/>
          </a:fontRef>
        </p:style>
        <p:txBody>
          <a:bodyPr rtlCol="0" anchor="ctr"/>
          <a:lstStyle/>
          <a:p>
            <a:pPr lvl="0">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他们通常是工作在内部的个人，或者更大的外部攻击者组织的一员。他们的动机通常是促进和宣传他们的社会或者政治事业。通常采取的手段是：</a:t>
            </a:r>
          </a:p>
        </p:txBody>
      </p:sp>
    </p:spTree>
    <p:extLst>
      <p:ext uri="{BB962C8B-B14F-4D97-AF65-F5344CB8AC3E}">
        <p14:creationId xmlns:p14="http://schemas.microsoft.com/office/powerpoint/2010/main" val="335809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11.2 </a:t>
            </a:r>
            <a:r>
              <a:rPr lang="zh-CN" altLang="en-US" dirty="0">
                <a:latin typeface="楷体" panose="02010609060101010101" pitchFamily="49" charset="-122"/>
                <a:ea typeface="楷体" panose="02010609060101010101" pitchFamily="49" charset="-122"/>
              </a:rPr>
              <a:t>入侵检测系统</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40</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异常检测技术</a:t>
            </a:r>
            <a:r>
              <a:rPr lang="en-US" altLang="zh-CN" sz="2800" b="1" dirty="0">
                <a:solidFill>
                  <a:schemeClr val="tx2"/>
                </a:solidFill>
                <a:latin typeface="黑体" panose="02010609060101010101" pitchFamily="49" charset="-122"/>
                <a:ea typeface="黑体" panose="02010609060101010101" pitchFamily="49" charset="-122"/>
              </a:rPr>
              <a:t>——</a:t>
            </a:r>
            <a:r>
              <a:rPr lang="zh-CN" altLang="en-US" sz="2800" b="1" dirty="0">
                <a:solidFill>
                  <a:schemeClr val="tx2"/>
                </a:solidFill>
                <a:latin typeface="黑体" panose="02010609060101010101" pitchFamily="49" charset="-122"/>
                <a:ea typeface="黑体" panose="02010609060101010101" pitchFamily="49" charset="-122"/>
              </a:rPr>
              <a:t>状态协议分析</a:t>
            </a:r>
            <a:r>
              <a:rPr lang="en-US" altLang="zh-CN" sz="2800" b="1" dirty="0">
                <a:solidFill>
                  <a:schemeClr val="tx2"/>
                </a:solidFill>
                <a:latin typeface="黑体" panose="02010609060101010101" pitchFamily="49" charset="-122"/>
                <a:ea typeface="黑体" panose="02010609060101010101" pitchFamily="49" charset="-122"/>
              </a:rPr>
              <a:t>(SPA)</a:t>
            </a:r>
            <a:endParaRPr lang="zh-CN" altLang="en-US" sz="2800" b="1" dirty="0">
              <a:solidFill>
                <a:schemeClr val="tx2"/>
              </a:solidFill>
              <a:latin typeface="黑体" panose="02010609060101010101" pitchFamily="49" charset="-122"/>
              <a:ea typeface="黑体" panose="02010609060101010101" pitchFamily="49" charset="-122"/>
            </a:endParaRPr>
          </a:p>
        </p:txBody>
      </p:sp>
      <p:sp>
        <p:nvSpPr>
          <p:cNvPr id="6" name="矩形: 圆角 5">
            <a:extLst>
              <a:ext uri="{FF2B5EF4-FFF2-40B4-BE49-F238E27FC236}">
                <a16:creationId xmlns:a16="http://schemas.microsoft.com/office/drawing/2014/main" xmlns="" id="{0DBAA81B-6579-4459-B8B4-DA148FD7A584}"/>
              </a:ext>
            </a:extLst>
          </p:cNvPr>
          <p:cNvSpPr/>
          <p:nvPr/>
        </p:nvSpPr>
        <p:spPr>
          <a:xfrm>
            <a:off x="832266" y="2114289"/>
            <a:ext cx="7479467" cy="1539678"/>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en-US" altLang="zh-CN" sz="2000" dirty="0">
                <a:solidFill>
                  <a:schemeClr val="tx2">
                    <a:lumMod val="95000"/>
                    <a:lumOff val="5000"/>
                  </a:schemeClr>
                </a:solidFill>
                <a:latin typeface="黑体" panose="02010609060101010101" pitchFamily="49" charset="-122"/>
                <a:ea typeface="黑体" panose="02010609060101010101" pitchFamily="49" charset="-122"/>
              </a:rPr>
              <a:t>SPA</a:t>
            </a: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的检测是通过比较观测的网络流量与预定的、供应商提供的正常的流量特征实现的。这与基于组织特定的流量特征的异常检测技术不同。</a:t>
            </a:r>
          </a:p>
        </p:txBody>
      </p:sp>
      <p:sp>
        <p:nvSpPr>
          <p:cNvPr id="8" name="矩形: 圆角 7">
            <a:extLst>
              <a:ext uri="{FF2B5EF4-FFF2-40B4-BE49-F238E27FC236}">
                <a16:creationId xmlns:a16="http://schemas.microsoft.com/office/drawing/2014/main" xmlns="" id="{182CA85C-F791-480F-9F25-F743AFFEEE8F}"/>
              </a:ext>
            </a:extLst>
          </p:cNvPr>
          <p:cNvSpPr/>
          <p:nvPr/>
        </p:nvSpPr>
        <p:spPr>
          <a:xfrm>
            <a:off x="899591" y="4541342"/>
            <a:ext cx="7344816" cy="1080120"/>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en-US" altLang="zh-CN" dirty="0">
                <a:solidFill>
                  <a:schemeClr val="tx2">
                    <a:lumMod val="95000"/>
                    <a:lumOff val="5000"/>
                  </a:schemeClr>
                </a:solidFill>
                <a:latin typeface="黑体" panose="02010609060101010101" pitchFamily="49" charset="-122"/>
                <a:ea typeface="黑体" panose="02010609060101010101" pitchFamily="49" charset="-122"/>
              </a:rPr>
              <a:t>SPA</a:t>
            </a:r>
            <a:r>
              <a:rPr lang="zh-CN" altLang="en-US" dirty="0">
                <a:solidFill>
                  <a:schemeClr val="tx2">
                    <a:lumMod val="95000"/>
                    <a:lumOff val="5000"/>
                  </a:schemeClr>
                </a:solidFill>
                <a:latin typeface="黑体" panose="02010609060101010101" pitchFamily="49" charset="-122"/>
                <a:ea typeface="黑体" panose="02010609060101010101" pitchFamily="49" charset="-122"/>
              </a:rPr>
              <a:t>通过推断和追踪网络、传输和应用协议的状态，保证网络活动按预期发展。主要优势在于其对所要求资源的高利用率。</a:t>
            </a:r>
            <a:endParaRPr lang="en-US" altLang="zh-CN" dirty="0">
              <a:solidFill>
                <a:schemeClr val="tx2">
                  <a:lumMod val="95000"/>
                  <a:lumOff val="5000"/>
                </a:schemeClr>
              </a:solidFill>
              <a:latin typeface="黑体" panose="02010609060101010101" pitchFamily="49" charset="-122"/>
              <a:ea typeface="黑体" panose="02010609060101010101" pitchFamily="49" charset="-122"/>
            </a:endParaRPr>
          </a:p>
        </p:txBody>
      </p:sp>
      <p:sp>
        <p:nvSpPr>
          <p:cNvPr id="10" name="矩形: 圆角 9">
            <a:extLst>
              <a:ext uri="{FF2B5EF4-FFF2-40B4-BE49-F238E27FC236}">
                <a16:creationId xmlns:a16="http://schemas.microsoft.com/office/drawing/2014/main" xmlns="" id="{1CAEECB0-73A9-464C-931F-C01B8CB813E5}"/>
              </a:ext>
            </a:extLst>
          </p:cNvPr>
          <p:cNvSpPr/>
          <p:nvPr/>
        </p:nvSpPr>
        <p:spPr>
          <a:xfrm>
            <a:off x="611560" y="4095570"/>
            <a:ext cx="1863368" cy="575555"/>
          </a:xfrm>
          <a:prstGeom prst="roundRect">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dirty="0">
                <a:solidFill>
                  <a:schemeClr val="bg1"/>
                </a:solidFill>
                <a:latin typeface="黑体" panose="02010609060101010101" pitchFamily="49" charset="-122"/>
                <a:ea typeface="黑体" panose="02010609060101010101" pitchFamily="49" charset="-122"/>
              </a:rPr>
              <a:t>SPA</a:t>
            </a:r>
            <a:r>
              <a:rPr lang="zh-CN" altLang="en-US" sz="2000" dirty="0">
                <a:solidFill>
                  <a:schemeClr val="bg1"/>
                </a:solidFill>
                <a:latin typeface="黑体" panose="02010609060101010101" pitchFamily="49" charset="-122"/>
                <a:ea typeface="黑体" panose="02010609060101010101" pitchFamily="49" charset="-122"/>
              </a:rPr>
              <a:t>的优点</a:t>
            </a:r>
          </a:p>
        </p:txBody>
      </p:sp>
    </p:spTree>
    <p:extLst>
      <p:ext uri="{BB962C8B-B14F-4D97-AF65-F5344CB8AC3E}">
        <p14:creationId xmlns:p14="http://schemas.microsoft.com/office/powerpoint/2010/main" val="39940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11.2 </a:t>
            </a:r>
            <a:r>
              <a:rPr lang="zh-CN" altLang="en-US" dirty="0">
                <a:latin typeface="楷体" panose="02010609060101010101" pitchFamily="49" charset="-122"/>
                <a:ea typeface="楷体" panose="02010609060101010101" pitchFamily="49" charset="-122"/>
              </a:rPr>
              <a:t>入侵检测系统</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41</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警报日志记录</a:t>
            </a:r>
          </a:p>
        </p:txBody>
      </p:sp>
      <p:sp>
        <p:nvSpPr>
          <p:cNvPr id="6" name="矩形: 圆角 5">
            <a:extLst>
              <a:ext uri="{FF2B5EF4-FFF2-40B4-BE49-F238E27FC236}">
                <a16:creationId xmlns:a16="http://schemas.microsoft.com/office/drawing/2014/main" xmlns="" id="{0DBAA81B-6579-4459-B8B4-DA148FD7A584}"/>
              </a:ext>
            </a:extLst>
          </p:cNvPr>
          <p:cNvSpPr/>
          <p:nvPr/>
        </p:nvSpPr>
        <p:spPr>
          <a:xfrm>
            <a:off x="861491" y="1886642"/>
            <a:ext cx="7344817" cy="1011894"/>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r>
              <a:rPr lang="zh-CN" altLang="en-US" dirty="0">
                <a:solidFill>
                  <a:schemeClr val="tx2">
                    <a:lumMod val="95000"/>
                    <a:lumOff val="5000"/>
                  </a:schemeClr>
                </a:solidFill>
                <a:latin typeface="黑体" panose="02010609060101010101" pitchFamily="49" charset="-122"/>
                <a:ea typeface="黑体" panose="02010609060101010101" pitchFamily="49" charset="-122"/>
              </a:rPr>
              <a:t>当</a:t>
            </a:r>
            <a:r>
              <a:rPr lang="en-US" altLang="zh-CN" dirty="0">
                <a:solidFill>
                  <a:schemeClr val="tx2">
                    <a:lumMod val="95000"/>
                    <a:lumOff val="5000"/>
                  </a:schemeClr>
                </a:solidFill>
                <a:latin typeface="黑体" panose="02010609060101010101" pitchFamily="49" charset="-122"/>
                <a:ea typeface="黑体" panose="02010609060101010101" pitchFamily="49" charset="-122"/>
              </a:rPr>
              <a:t>NIDS</a:t>
            </a:r>
            <a:r>
              <a:rPr lang="zh-CN" altLang="en-US" dirty="0">
                <a:solidFill>
                  <a:schemeClr val="tx2">
                    <a:lumMod val="95000"/>
                    <a:lumOff val="5000"/>
                  </a:schemeClr>
                </a:solidFill>
                <a:latin typeface="黑体" panose="02010609060101010101" pitchFamily="49" charset="-122"/>
                <a:ea typeface="黑体" panose="02010609060101010101" pitchFamily="49" charset="-122"/>
              </a:rPr>
              <a:t>传感器检测到潜在危险时，它将发送一个警报并记录与事件相关的信息。</a:t>
            </a:r>
            <a:r>
              <a:rPr lang="en-US" altLang="zh-CN" dirty="0">
                <a:solidFill>
                  <a:schemeClr val="tx2">
                    <a:lumMod val="95000"/>
                    <a:lumOff val="5000"/>
                  </a:schemeClr>
                </a:solidFill>
                <a:latin typeface="黑体" panose="02010609060101010101" pitchFamily="49" charset="-122"/>
                <a:ea typeface="黑体" panose="02010609060101010101" pitchFamily="49" charset="-122"/>
              </a:rPr>
              <a:t>NDS</a:t>
            </a:r>
            <a:r>
              <a:rPr lang="zh-CN" altLang="en-US" dirty="0">
                <a:solidFill>
                  <a:schemeClr val="tx2">
                    <a:lumMod val="95000"/>
                    <a:lumOff val="5000"/>
                  </a:schemeClr>
                </a:solidFill>
                <a:latin typeface="黑体" panose="02010609060101010101" pitchFamily="49" charset="-122"/>
                <a:ea typeface="黑体" panose="02010609060101010101" pitchFamily="49" charset="-122"/>
              </a:rPr>
              <a:t>分析模块可以使用此信息来优化入侵检测参数和算法，安全管理员可以使用此信息来设计保护技术。</a:t>
            </a:r>
          </a:p>
        </p:txBody>
      </p:sp>
      <p:sp>
        <p:nvSpPr>
          <p:cNvPr id="9" name="文本框 8">
            <a:extLst>
              <a:ext uri="{FF2B5EF4-FFF2-40B4-BE49-F238E27FC236}">
                <a16:creationId xmlns:a16="http://schemas.microsoft.com/office/drawing/2014/main" xmlns="" id="{26ABD967-E3FB-439F-ABAF-0190CEFF04ED}"/>
              </a:ext>
            </a:extLst>
          </p:cNvPr>
          <p:cNvSpPr txBox="1"/>
          <p:nvPr/>
        </p:nvSpPr>
        <p:spPr>
          <a:xfrm>
            <a:off x="920932" y="3098707"/>
            <a:ext cx="7630905" cy="3493264"/>
          </a:xfrm>
          <a:prstGeom prst="rect">
            <a:avLst/>
          </a:prstGeom>
          <a:noFill/>
          <a:ln w="25400" cap="flat" cmpd="sng" algn="ctr">
            <a:noFill/>
            <a:prstDash val="solid"/>
          </a:ln>
          <a:effectLst/>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50000"/>
              </a:lnSpc>
            </a:pPr>
            <a:r>
              <a:rPr lang="zh-CN" altLang="en-US" dirty="0">
                <a:solidFill>
                  <a:schemeClr val="tx2"/>
                </a:solidFill>
                <a:latin typeface="微软雅黑" panose="020B0503020204020204" pitchFamily="34" charset="-122"/>
                <a:ea typeface="微软雅黑" panose="020B0503020204020204" pitchFamily="34" charset="-122"/>
              </a:rPr>
              <a:t>由</a:t>
            </a:r>
            <a:r>
              <a:rPr lang="en-US" altLang="zh-CN" dirty="0">
                <a:solidFill>
                  <a:schemeClr val="tx2"/>
                </a:solidFill>
                <a:latin typeface="微软雅黑" panose="020B0503020204020204" pitchFamily="34" charset="-122"/>
                <a:ea typeface="微软雅黑" panose="020B0503020204020204" pitchFamily="34" charset="-122"/>
              </a:rPr>
              <a:t>NIDS</a:t>
            </a:r>
            <a:r>
              <a:rPr lang="zh-CN" altLang="en-US" dirty="0">
                <a:solidFill>
                  <a:schemeClr val="tx2"/>
                </a:solidFill>
                <a:latin typeface="微软雅黑" panose="020B0503020204020204" pitchFamily="34" charset="-122"/>
                <a:ea typeface="微软雅黑" panose="020B0503020204020204" pitchFamily="34" charset="-122"/>
              </a:rPr>
              <a:t>传感器记录的典型信息如下</a:t>
            </a:r>
            <a:r>
              <a:rPr lang="en-US" altLang="zh-CN" dirty="0">
                <a:solidFill>
                  <a:schemeClr val="tx2"/>
                </a:solidFill>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r>
              <a:rPr lang="zh-CN" altLang="en-US" sz="1600" dirty="0">
                <a:solidFill>
                  <a:schemeClr val="tx2"/>
                </a:solidFill>
                <a:latin typeface="微软雅黑" panose="020B0503020204020204" pitchFamily="34" charset="-122"/>
                <a:ea typeface="微软雅黑" panose="020B0503020204020204" pitchFamily="34" charset="-122"/>
              </a:rPr>
              <a:t>时间戳</a:t>
            </a:r>
            <a:r>
              <a:rPr lang="en-US" altLang="zh-CN" sz="1600" dirty="0">
                <a:solidFill>
                  <a:schemeClr val="tx2"/>
                </a:solidFill>
                <a:latin typeface="微软雅黑" panose="020B0503020204020204" pitchFamily="34" charset="-122"/>
                <a:ea typeface="微软雅黑" panose="020B0503020204020204" pitchFamily="34" charset="-122"/>
              </a:rPr>
              <a:t>(</a:t>
            </a:r>
            <a:r>
              <a:rPr lang="zh-CN" altLang="en-US" sz="1600" dirty="0">
                <a:solidFill>
                  <a:schemeClr val="tx2"/>
                </a:solidFill>
                <a:latin typeface="微软雅黑" panose="020B0503020204020204" pitchFamily="34" charset="-122"/>
                <a:ea typeface="微软雅黑" panose="020B0503020204020204" pitchFamily="34" charset="-122"/>
              </a:rPr>
              <a:t>通常是日期和时间</a:t>
            </a:r>
            <a:r>
              <a:rPr lang="en-US" altLang="zh-CN" sz="1600" dirty="0">
                <a:solidFill>
                  <a:schemeClr val="tx2"/>
                </a:solidFill>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r>
              <a:rPr lang="zh-CN" altLang="en-US" sz="1600" dirty="0">
                <a:solidFill>
                  <a:schemeClr val="tx2"/>
                </a:solidFill>
                <a:latin typeface="微软雅黑" panose="020B0503020204020204" pitchFamily="34" charset="-122"/>
                <a:ea typeface="微软雅黑" panose="020B0503020204020204" pitchFamily="34" charset="-122"/>
              </a:rPr>
              <a:t>连接或会话</a:t>
            </a:r>
            <a:r>
              <a:rPr lang="en-US" altLang="zh-CN" sz="1600" dirty="0">
                <a:solidFill>
                  <a:schemeClr val="tx2"/>
                </a:solidFill>
                <a:latin typeface="微软雅黑" panose="020B0503020204020204" pitchFamily="34" charset="-122"/>
                <a:ea typeface="微软雅黑" panose="020B0503020204020204" pitchFamily="34" charset="-122"/>
              </a:rPr>
              <a:t>ID</a:t>
            </a:r>
            <a:r>
              <a:rPr lang="zh-CN" altLang="en-US" sz="1600" dirty="0">
                <a:solidFill>
                  <a:schemeClr val="tx2"/>
                </a:solidFill>
                <a:latin typeface="微软雅黑" panose="020B0503020204020204" pitchFamily="34" charset="-122"/>
                <a:ea typeface="微软雅黑" panose="020B0503020204020204" pitchFamily="34" charset="-122"/>
              </a:rPr>
              <a:t>号</a:t>
            </a:r>
            <a:r>
              <a:rPr lang="en-US" altLang="zh-CN" sz="1600" dirty="0">
                <a:solidFill>
                  <a:schemeClr val="tx2"/>
                </a:solidFill>
                <a:latin typeface="微软雅黑" panose="020B0503020204020204" pitchFamily="34" charset="-122"/>
                <a:ea typeface="微软雅黑" panose="020B0503020204020204" pitchFamily="34" charset="-122"/>
              </a:rPr>
              <a:t>(</a:t>
            </a:r>
            <a:r>
              <a:rPr lang="zh-CN" altLang="en-US" sz="1600" dirty="0">
                <a:solidFill>
                  <a:schemeClr val="tx2"/>
                </a:solidFill>
                <a:latin typeface="微软雅黑" panose="020B0503020204020204" pitchFamily="34" charset="-122"/>
                <a:ea typeface="微软雅黑" panose="020B0503020204020204" pitchFamily="34" charset="-122"/>
              </a:rPr>
              <a:t>通常是分配给每个</a:t>
            </a:r>
            <a:r>
              <a:rPr lang="en-US" altLang="zh-CN" sz="1600" dirty="0">
                <a:solidFill>
                  <a:schemeClr val="tx2"/>
                </a:solidFill>
                <a:latin typeface="微软雅黑" panose="020B0503020204020204" pitchFamily="34" charset="-122"/>
                <a:ea typeface="微软雅黑" panose="020B0503020204020204" pitchFamily="34" charset="-122"/>
              </a:rPr>
              <a:t>TCP</a:t>
            </a:r>
            <a:r>
              <a:rPr lang="zh-CN" altLang="en-US" sz="1600" dirty="0">
                <a:solidFill>
                  <a:schemeClr val="tx2"/>
                </a:solidFill>
                <a:latin typeface="微软雅黑" panose="020B0503020204020204" pitchFamily="34" charset="-122"/>
                <a:ea typeface="微软雅黑" panose="020B0503020204020204" pitchFamily="34" charset="-122"/>
              </a:rPr>
              <a:t>连接或无连接协议的数据包组的连续的或唯一的号码</a:t>
            </a:r>
            <a:r>
              <a:rPr lang="en-US" altLang="zh-CN" sz="1600" dirty="0">
                <a:solidFill>
                  <a:schemeClr val="tx2"/>
                </a:solidFill>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r>
              <a:rPr lang="zh-CN" altLang="en-US" sz="1600" dirty="0">
                <a:solidFill>
                  <a:schemeClr val="tx2"/>
                </a:solidFill>
                <a:latin typeface="微软雅黑" panose="020B0503020204020204" pitchFamily="34" charset="-122"/>
                <a:ea typeface="微软雅黑" panose="020B0503020204020204" pitchFamily="34" charset="-122"/>
              </a:rPr>
              <a:t>事件或警报类型</a:t>
            </a:r>
          </a:p>
          <a:p>
            <a:pPr marL="285750" indent="-285750">
              <a:buFont typeface="Arial" panose="020B0604020202020204" pitchFamily="34" charset="0"/>
              <a:buChar char="•"/>
            </a:pPr>
            <a:r>
              <a:rPr lang="zh-CN" altLang="en-US" sz="1600" dirty="0">
                <a:solidFill>
                  <a:schemeClr val="tx2"/>
                </a:solidFill>
                <a:latin typeface="微软雅黑" panose="020B0503020204020204" pitchFamily="34" charset="-122"/>
                <a:ea typeface="微软雅黑" panose="020B0503020204020204" pitchFamily="34" charset="-122"/>
              </a:rPr>
              <a:t>分级</a:t>
            </a:r>
            <a:r>
              <a:rPr lang="en-US" altLang="zh-CN" sz="1600" dirty="0">
                <a:solidFill>
                  <a:schemeClr val="tx2"/>
                </a:solidFill>
                <a:latin typeface="微软雅黑" panose="020B0503020204020204" pitchFamily="34" charset="-122"/>
                <a:ea typeface="微软雅黑" panose="020B0503020204020204" pitchFamily="34" charset="-122"/>
              </a:rPr>
              <a:t>(</a:t>
            </a:r>
            <a:r>
              <a:rPr lang="zh-CN" altLang="en-US" sz="1600" dirty="0">
                <a:solidFill>
                  <a:schemeClr val="tx2"/>
                </a:solidFill>
                <a:latin typeface="微软雅黑" panose="020B0503020204020204" pitchFamily="34" charset="-122"/>
                <a:ea typeface="微软雅黑" panose="020B0503020204020204" pitchFamily="34" charset="-122"/>
              </a:rPr>
              <a:t>如优先级、严重性、影响和信任等</a:t>
            </a:r>
            <a:r>
              <a:rPr lang="en-US" altLang="zh-CN" sz="1600" dirty="0">
                <a:solidFill>
                  <a:schemeClr val="tx2"/>
                </a:solidFill>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r>
              <a:rPr lang="zh-CN" altLang="en-US" sz="1600" dirty="0">
                <a:solidFill>
                  <a:schemeClr val="tx2"/>
                </a:solidFill>
                <a:latin typeface="微软雅黑" panose="020B0503020204020204" pitchFamily="34" charset="-122"/>
                <a:ea typeface="微软雅黑" panose="020B0503020204020204" pitchFamily="34" charset="-122"/>
              </a:rPr>
              <a:t>网络层、传输层和应用层协议</a:t>
            </a:r>
          </a:p>
          <a:p>
            <a:pPr marL="285750" indent="-285750">
              <a:buFont typeface="Arial" panose="020B0604020202020204" pitchFamily="34" charset="0"/>
              <a:buChar char="•"/>
            </a:pPr>
            <a:r>
              <a:rPr lang="zh-CN" altLang="en-US" sz="1600" dirty="0">
                <a:solidFill>
                  <a:schemeClr val="tx2"/>
                </a:solidFill>
                <a:latin typeface="微软雅黑" panose="020B0503020204020204" pitchFamily="34" charset="-122"/>
                <a:ea typeface="微软雅黑" panose="020B0503020204020204" pitchFamily="34" charset="-122"/>
              </a:rPr>
              <a:t>源和目的</a:t>
            </a:r>
            <a:r>
              <a:rPr lang="en-US" altLang="zh-CN" sz="1600" dirty="0">
                <a:solidFill>
                  <a:schemeClr val="tx2"/>
                </a:solidFill>
                <a:latin typeface="微软雅黑" panose="020B0503020204020204" pitchFamily="34" charset="-122"/>
                <a:ea typeface="微软雅黑" panose="020B0503020204020204" pitchFamily="34" charset="-122"/>
              </a:rPr>
              <a:t>IP</a:t>
            </a:r>
            <a:r>
              <a:rPr lang="zh-CN" altLang="en-US" sz="1600" dirty="0">
                <a:solidFill>
                  <a:schemeClr val="tx2"/>
                </a:solidFill>
                <a:latin typeface="微软雅黑" panose="020B0503020204020204" pitchFamily="34" charset="-122"/>
                <a:ea typeface="微软雅黑" panose="020B0503020204020204" pitchFamily="34" charset="-122"/>
              </a:rPr>
              <a:t>地址</a:t>
            </a:r>
          </a:p>
          <a:p>
            <a:pPr marL="285750" indent="-285750">
              <a:buFont typeface="Arial" panose="020B0604020202020204" pitchFamily="34" charset="0"/>
              <a:buChar char="•"/>
            </a:pPr>
            <a:r>
              <a:rPr lang="zh-CN" altLang="en-US" sz="1600" dirty="0">
                <a:solidFill>
                  <a:schemeClr val="tx2"/>
                </a:solidFill>
                <a:latin typeface="微软雅黑" panose="020B0503020204020204" pitchFamily="34" charset="-122"/>
                <a:ea typeface="微软雅黑" panose="020B0503020204020204" pitchFamily="34" charset="-122"/>
              </a:rPr>
              <a:t>源和目的</a:t>
            </a:r>
            <a:r>
              <a:rPr lang="en-US" altLang="zh-CN" sz="1600" dirty="0">
                <a:solidFill>
                  <a:schemeClr val="tx2"/>
                </a:solidFill>
                <a:latin typeface="微软雅黑" panose="020B0503020204020204" pitchFamily="34" charset="-122"/>
                <a:ea typeface="微软雅黑" panose="020B0503020204020204" pitchFamily="34" charset="-122"/>
              </a:rPr>
              <a:t>TCP</a:t>
            </a:r>
            <a:r>
              <a:rPr lang="zh-CN" altLang="en-US" sz="1600" dirty="0">
                <a:solidFill>
                  <a:schemeClr val="tx2"/>
                </a:solidFill>
                <a:latin typeface="微软雅黑" panose="020B0503020204020204" pitchFamily="34" charset="-122"/>
                <a:ea typeface="微软雅黑" panose="020B0503020204020204" pitchFamily="34" charset="-122"/>
              </a:rPr>
              <a:t>或</a:t>
            </a:r>
            <a:r>
              <a:rPr lang="en-US" altLang="zh-CN" sz="1600" dirty="0">
                <a:solidFill>
                  <a:schemeClr val="tx2"/>
                </a:solidFill>
                <a:latin typeface="微软雅黑" panose="020B0503020204020204" pitchFamily="34" charset="-122"/>
                <a:ea typeface="微软雅黑" panose="020B0503020204020204" pitchFamily="34" charset="-122"/>
              </a:rPr>
              <a:t>UDP</a:t>
            </a:r>
            <a:r>
              <a:rPr lang="zh-CN" altLang="en-US" sz="1600" dirty="0">
                <a:solidFill>
                  <a:schemeClr val="tx2"/>
                </a:solidFill>
                <a:latin typeface="微软雅黑" panose="020B0503020204020204" pitchFamily="34" charset="-122"/>
                <a:ea typeface="微软雅黑" panose="020B0503020204020204" pitchFamily="34" charset="-122"/>
              </a:rPr>
              <a:t>端口，或者</a:t>
            </a:r>
            <a:r>
              <a:rPr lang="en-US" altLang="zh-CN" sz="1600" dirty="0">
                <a:solidFill>
                  <a:schemeClr val="tx2"/>
                </a:solidFill>
                <a:latin typeface="微软雅黑" panose="020B0503020204020204" pitchFamily="34" charset="-122"/>
                <a:ea typeface="微软雅黑" panose="020B0503020204020204" pitchFamily="34" charset="-122"/>
              </a:rPr>
              <a:t>ICMP</a:t>
            </a:r>
            <a:r>
              <a:rPr lang="zh-CN" altLang="en-US" sz="1600" dirty="0">
                <a:solidFill>
                  <a:schemeClr val="tx2"/>
                </a:solidFill>
                <a:latin typeface="微软雅黑" panose="020B0503020204020204" pitchFamily="34" charset="-122"/>
                <a:ea typeface="微软雅黑" panose="020B0503020204020204" pitchFamily="34" charset="-122"/>
              </a:rPr>
              <a:t>类型和代码</a:t>
            </a:r>
          </a:p>
          <a:p>
            <a:pPr marL="285750" indent="-285750">
              <a:buFont typeface="Arial" panose="020B0604020202020204" pitchFamily="34" charset="0"/>
              <a:buChar char="•"/>
            </a:pPr>
            <a:r>
              <a:rPr lang="zh-CN" altLang="en-US" sz="1600" dirty="0">
                <a:solidFill>
                  <a:schemeClr val="tx2"/>
                </a:solidFill>
                <a:latin typeface="微软雅黑" panose="020B0503020204020204" pitchFamily="34" charset="-122"/>
                <a:ea typeface="微软雅黑" panose="020B0503020204020204" pitchFamily="34" charset="-122"/>
              </a:rPr>
              <a:t>通过连接传输的字节数</a:t>
            </a:r>
          </a:p>
          <a:p>
            <a:pPr marL="285750" indent="-285750">
              <a:buFont typeface="Arial" panose="020B0604020202020204" pitchFamily="34" charset="0"/>
              <a:buChar char="•"/>
            </a:pPr>
            <a:r>
              <a:rPr lang="zh-CN" altLang="en-US" sz="1600" dirty="0">
                <a:solidFill>
                  <a:schemeClr val="tx2"/>
                </a:solidFill>
                <a:latin typeface="微软雅黑" panose="020B0503020204020204" pitchFamily="34" charset="-122"/>
                <a:ea typeface="微软雅黑" panose="020B0503020204020204" pitchFamily="34" charset="-122"/>
              </a:rPr>
              <a:t>已解码的有效载荷数据，如应用程序请求和响应</a:t>
            </a:r>
          </a:p>
          <a:p>
            <a:pPr marL="285750" indent="-285750">
              <a:buFont typeface="Arial" panose="020B0604020202020204" pitchFamily="34" charset="0"/>
              <a:buChar char="•"/>
            </a:pPr>
            <a:r>
              <a:rPr lang="zh-CN" altLang="en-US" sz="1600" dirty="0">
                <a:solidFill>
                  <a:schemeClr val="tx2"/>
                </a:solidFill>
                <a:latin typeface="微软雅黑" panose="020B0503020204020204" pitchFamily="34" charset="-122"/>
                <a:ea typeface="微软雅黑" panose="020B0503020204020204" pitchFamily="34" charset="-122"/>
              </a:rPr>
              <a:t>状态相关信息</a:t>
            </a:r>
            <a:r>
              <a:rPr lang="en-US" altLang="zh-CN" sz="1600" dirty="0">
                <a:solidFill>
                  <a:schemeClr val="tx2"/>
                </a:solidFill>
                <a:latin typeface="微软雅黑" panose="020B0503020204020204" pitchFamily="34" charset="-122"/>
                <a:ea typeface="微软雅黑" panose="020B0503020204020204" pitchFamily="34" charset="-122"/>
              </a:rPr>
              <a:t>(</a:t>
            </a:r>
            <a:r>
              <a:rPr lang="zh-CN" altLang="en-US" sz="1600" dirty="0">
                <a:solidFill>
                  <a:schemeClr val="tx2"/>
                </a:solidFill>
                <a:latin typeface="微软雅黑" panose="020B0503020204020204" pitchFamily="34" charset="-122"/>
                <a:ea typeface="微软雅黑" panose="020B0503020204020204" pitchFamily="34" charset="-122"/>
              </a:rPr>
              <a:t>如经过身份验证的用户名</a:t>
            </a:r>
            <a:r>
              <a:rPr lang="en-US" altLang="zh-CN" sz="1600" dirty="0">
                <a:solidFill>
                  <a:schemeClr val="tx2"/>
                </a:solidFill>
                <a:latin typeface="微软雅黑" panose="020B0503020204020204" pitchFamily="34" charset="-122"/>
                <a:ea typeface="微软雅黑" panose="020B0503020204020204" pitchFamily="34" charset="-122"/>
              </a:rPr>
              <a:t>)</a:t>
            </a:r>
          </a:p>
          <a:p>
            <a:endParaRPr lang="en-US" altLang="zh-CN" dirty="0">
              <a:solidFill>
                <a:schemeClr val="tx2"/>
              </a:solidFill>
            </a:endParaRPr>
          </a:p>
        </p:txBody>
      </p:sp>
    </p:spTree>
    <p:extLst>
      <p:ext uri="{BB962C8B-B14F-4D97-AF65-F5344CB8AC3E}">
        <p14:creationId xmlns:p14="http://schemas.microsoft.com/office/powerpoint/2010/main" val="2277485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11.2 </a:t>
            </a:r>
            <a:r>
              <a:rPr lang="zh-CN" altLang="en-US" dirty="0">
                <a:latin typeface="楷体" panose="02010609060101010101" pitchFamily="49" charset="-122"/>
                <a:ea typeface="楷体" panose="02010609060101010101" pitchFamily="49" charset="-122"/>
              </a:rPr>
              <a:t>入侵检测系统</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42</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en-US" altLang="zh-CN" sz="2800" b="1" dirty="0">
                <a:solidFill>
                  <a:schemeClr val="tx2"/>
                </a:solidFill>
                <a:latin typeface="黑体" panose="02010609060101010101" pitchFamily="49" charset="-122"/>
                <a:ea typeface="黑体" panose="02010609060101010101" pitchFamily="49" charset="-122"/>
              </a:rPr>
              <a:t>IETF</a:t>
            </a:r>
            <a:r>
              <a:rPr lang="zh-CN" altLang="en-US" sz="2800" b="1" dirty="0">
                <a:solidFill>
                  <a:schemeClr val="tx2"/>
                </a:solidFill>
                <a:latin typeface="黑体" panose="02010609060101010101" pitchFamily="49" charset="-122"/>
                <a:ea typeface="黑体" panose="02010609060101010101" pitchFamily="49" charset="-122"/>
              </a:rPr>
              <a:t>入侵检测工作小组</a:t>
            </a:r>
          </a:p>
        </p:txBody>
      </p:sp>
      <p:sp>
        <p:nvSpPr>
          <p:cNvPr id="6" name="矩形: 圆角 5">
            <a:extLst>
              <a:ext uri="{FF2B5EF4-FFF2-40B4-BE49-F238E27FC236}">
                <a16:creationId xmlns:a16="http://schemas.microsoft.com/office/drawing/2014/main" xmlns="" id="{0DBAA81B-6579-4459-B8B4-DA148FD7A584}"/>
              </a:ext>
            </a:extLst>
          </p:cNvPr>
          <p:cNvSpPr/>
          <p:nvPr/>
        </p:nvSpPr>
        <p:spPr>
          <a:xfrm>
            <a:off x="592163" y="1844824"/>
            <a:ext cx="7901509" cy="1379001"/>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en-US" altLang="zh-CN" dirty="0">
                <a:solidFill>
                  <a:schemeClr val="tx2">
                    <a:lumMod val="95000"/>
                    <a:lumOff val="5000"/>
                  </a:schemeClr>
                </a:solidFill>
                <a:latin typeface="黑体" panose="02010609060101010101" pitchFamily="49" charset="-122"/>
                <a:ea typeface="黑体" panose="02010609060101010101" pitchFamily="49" charset="-122"/>
              </a:rPr>
              <a:t>IETF</a:t>
            </a:r>
            <a:r>
              <a:rPr lang="zh-CN" altLang="en-US" dirty="0">
                <a:solidFill>
                  <a:schemeClr val="tx2">
                    <a:lumMod val="95000"/>
                    <a:lumOff val="5000"/>
                  </a:schemeClr>
                </a:solidFill>
                <a:latin typeface="黑体" panose="02010609060101010101" pitchFamily="49" charset="-122"/>
                <a:ea typeface="黑体" panose="02010609060101010101" pitchFamily="49" charset="-122"/>
              </a:rPr>
              <a:t>下属的入侵检测工作小组</a:t>
            </a:r>
            <a:r>
              <a:rPr lang="en-US" altLang="zh-CN" dirty="0">
                <a:solidFill>
                  <a:schemeClr val="tx2">
                    <a:lumMod val="95000"/>
                    <a:lumOff val="5000"/>
                  </a:schemeClr>
                </a:solidFill>
                <a:latin typeface="黑体" panose="02010609060101010101" pitchFamily="49" charset="-122"/>
                <a:ea typeface="黑体" panose="02010609060101010101" pitchFamily="49" charset="-122"/>
              </a:rPr>
              <a:t>( Intrusion Detection Working Group)</a:t>
            </a:r>
            <a:r>
              <a:rPr lang="zh-CN" altLang="en-US" dirty="0">
                <a:solidFill>
                  <a:schemeClr val="tx2">
                    <a:lumMod val="95000"/>
                    <a:lumOff val="5000"/>
                  </a:schemeClr>
                </a:solidFill>
                <a:latin typeface="黑体" panose="02010609060101010101" pitchFamily="49" charset="-122"/>
                <a:ea typeface="黑体" panose="02010609060101010101" pitchFamily="49" charset="-122"/>
              </a:rPr>
              <a:t>制定了支持分布式</a:t>
            </a:r>
            <a:r>
              <a:rPr lang="en-US" altLang="zh-CN" dirty="0">
                <a:solidFill>
                  <a:schemeClr val="tx2">
                    <a:lumMod val="95000"/>
                    <a:lumOff val="5000"/>
                  </a:schemeClr>
                </a:solidFill>
                <a:latin typeface="黑体" panose="02010609060101010101" pitchFamily="49" charset="-122"/>
                <a:ea typeface="黑体" panose="02010609060101010101" pitchFamily="49" charset="-122"/>
              </a:rPr>
              <a:t>IDS</a:t>
            </a:r>
            <a:r>
              <a:rPr lang="zh-CN" altLang="en-US" dirty="0">
                <a:solidFill>
                  <a:srgbClr val="C00000"/>
                </a:solidFill>
                <a:latin typeface="黑体" panose="02010609060101010101" pitchFamily="49" charset="-122"/>
                <a:ea typeface="黑体" panose="02010609060101010101" pitchFamily="49" charset="-122"/>
              </a:rPr>
              <a:t>协同工作</a:t>
            </a:r>
            <a:r>
              <a:rPr lang="zh-CN" altLang="en-US" dirty="0">
                <a:solidFill>
                  <a:schemeClr val="tx2">
                    <a:lumMod val="95000"/>
                    <a:lumOff val="5000"/>
                  </a:schemeClr>
                </a:solidFill>
                <a:latin typeface="黑体" panose="02010609060101010101" pitchFamily="49" charset="-122"/>
                <a:ea typeface="黑体" panose="02010609060101010101" pitchFamily="49" charset="-122"/>
              </a:rPr>
              <a:t>能力的</a:t>
            </a:r>
            <a:r>
              <a:rPr lang="zh-CN" altLang="en-US" dirty="0">
                <a:solidFill>
                  <a:srgbClr val="C00000"/>
                </a:solidFill>
                <a:latin typeface="黑体" panose="02010609060101010101" pitchFamily="49" charset="-122"/>
                <a:ea typeface="黑体" panose="02010609060101010101" pitchFamily="49" charset="-122"/>
              </a:rPr>
              <a:t>标准</a:t>
            </a:r>
            <a:r>
              <a:rPr lang="zh-CN" altLang="en-US" dirty="0">
                <a:solidFill>
                  <a:schemeClr val="tx2">
                    <a:lumMod val="95000"/>
                    <a:lumOff val="5000"/>
                  </a:schemeClr>
                </a:solidFill>
                <a:latin typeface="黑体" panose="02010609060101010101" pitchFamily="49" charset="-122"/>
                <a:ea typeface="黑体" panose="02010609060101010101" pitchFamily="49" charset="-122"/>
              </a:rPr>
              <a:t>，旨在为入侵检测和响应系统，以及需要与其他机器交互的管理系统的共享信息</a:t>
            </a:r>
            <a:r>
              <a:rPr lang="zh-CN" altLang="en-US" dirty="0">
                <a:solidFill>
                  <a:srgbClr val="C00000"/>
                </a:solidFill>
                <a:latin typeface="黑体" panose="02010609060101010101" pitchFamily="49" charset="-122"/>
                <a:ea typeface="黑体" panose="02010609060101010101" pitchFamily="49" charset="-122"/>
              </a:rPr>
              <a:t>定义数据格式和交换过程</a:t>
            </a:r>
            <a:r>
              <a:rPr lang="zh-CN" altLang="en-US" dirty="0">
                <a:solidFill>
                  <a:schemeClr val="tx2"/>
                </a:solidFill>
                <a:latin typeface="黑体" panose="02010609060101010101" pitchFamily="49" charset="-122"/>
                <a:ea typeface="黑体" panose="02010609060101010101" pitchFamily="49" charset="-122"/>
              </a:rPr>
              <a:t>。</a:t>
            </a:r>
          </a:p>
        </p:txBody>
      </p:sp>
      <p:sp>
        <p:nvSpPr>
          <p:cNvPr id="8" name="矩形: 圆角 7">
            <a:extLst>
              <a:ext uri="{FF2B5EF4-FFF2-40B4-BE49-F238E27FC236}">
                <a16:creationId xmlns:a16="http://schemas.microsoft.com/office/drawing/2014/main" xmlns="" id="{ACC37EFF-0061-4F11-9597-6029561CCCB4}"/>
              </a:ext>
            </a:extLst>
          </p:cNvPr>
          <p:cNvSpPr/>
          <p:nvPr/>
        </p:nvSpPr>
        <p:spPr>
          <a:xfrm>
            <a:off x="599422" y="3504295"/>
            <a:ext cx="3916847" cy="523221"/>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zh-CN" altLang="en-US" dirty="0">
                <a:solidFill>
                  <a:schemeClr val="tx2">
                    <a:lumMod val="95000"/>
                    <a:lumOff val="5000"/>
                  </a:schemeClr>
                </a:solidFill>
                <a:latin typeface="黑体" panose="02010609060101010101" pitchFamily="49" charset="-122"/>
                <a:ea typeface="黑体" panose="02010609060101010101" pitchFamily="49" charset="-122"/>
              </a:rPr>
              <a:t>该工作组在</a:t>
            </a:r>
            <a:r>
              <a:rPr lang="en-US" altLang="zh-CN" dirty="0">
                <a:solidFill>
                  <a:schemeClr val="tx2">
                    <a:lumMod val="95000"/>
                    <a:lumOff val="5000"/>
                  </a:schemeClr>
                </a:solidFill>
                <a:latin typeface="黑体" panose="02010609060101010101" pitchFamily="49" charset="-122"/>
                <a:ea typeface="黑体" panose="02010609060101010101" pitchFamily="49" charset="-122"/>
              </a:rPr>
              <a:t>2007</a:t>
            </a:r>
            <a:r>
              <a:rPr lang="zh-CN" altLang="en-US" dirty="0">
                <a:solidFill>
                  <a:schemeClr val="tx2">
                    <a:lumMod val="95000"/>
                    <a:lumOff val="5000"/>
                  </a:schemeClr>
                </a:solidFill>
                <a:latin typeface="黑体" panose="02010609060101010101" pitchFamily="49" charset="-122"/>
                <a:ea typeface="黑体" panose="02010609060101010101" pitchFamily="49" charset="-122"/>
              </a:rPr>
              <a:t>年发布了以下</a:t>
            </a:r>
            <a:r>
              <a:rPr lang="en-US" altLang="zh-CN" dirty="0">
                <a:solidFill>
                  <a:schemeClr val="tx2">
                    <a:lumMod val="95000"/>
                    <a:lumOff val="5000"/>
                  </a:schemeClr>
                </a:solidFill>
                <a:latin typeface="黑体" panose="02010609060101010101" pitchFamily="49" charset="-122"/>
                <a:ea typeface="黑体" panose="02010609060101010101" pitchFamily="49" charset="-122"/>
              </a:rPr>
              <a:t>RFC</a:t>
            </a:r>
            <a:r>
              <a:rPr lang="zh-CN" altLang="en-US" dirty="0">
                <a:solidFill>
                  <a:schemeClr val="tx2">
                    <a:lumMod val="95000"/>
                    <a:lumOff val="5000"/>
                  </a:schemeClr>
                </a:solidFill>
                <a:latin typeface="黑体" panose="02010609060101010101" pitchFamily="49" charset="-122"/>
                <a:ea typeface="黑体" panose="02010609060101010101" pitchFamily="49" charset="-122"/>
              </a:rPr>
              <a:t>：</a:t>
            </a:r>
          </a:p>
        </p:txBody>
      </p:sp>
      <p:sp>
        <p:nvSpPr>
          <p:cNvPr id="10" name="矩形: 圆角 9">
            <a:extLst>
              <a:ext uri="{FF2B5EF4-FFF2-40B4-BE49-F238E27FC236}">
                <a16:creationId xmlns:a16="http://schemas.microsoft.com/office/drawing/2014/main" xmlns="" id="{73519DEC-8FCE-45D4-970C-E1D8FF5C600D}"/>
              </a:ext>
            </a:extLst>
          </p:cNvPr>
          <p:cNvSpPr/>
          <p:nvPr/>
        </p:nvSpPr>
        <p:spPr>
          <a:xfrm>
            <a:off x="1271719" y="4653136"/>
            <a:ext cx="7214230" cy="684735"/>
          </a:xfrm>
          <a:prstGeom prst="roundRect">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r>
              <a:rPr lang="zh-CN" altLang="en-US" dirty="0">
                <a:solidFill>
                  <a:schemeClr val="bg1"/>
                </a:solidFill>
                <a:latin typeface="黑体" panose="02010609060101010101" pitchFamily="49" charset="-122"/>
                <a:ea typeface="黑体" panose="02010609060101010101" pitchFamily="49" charset="-122"/>
              </a:rPr>
              <a:t>入侵检测消息交换要求</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 Intrusion Detection Message Exchange Requirements</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RFC4766</a:t>
            </a:r>
            <a:r>
              <a:rPr lang="zh-CN" altLang="en-US" dirty="0">
                <a:solidFill>
                  <a:schemeClr val="bg1"/>
                </a:solidFill>
                <a:latin typeface="黑体" panose="02010609060101010101" pitchFamily="49" charset="-122"/>
                <a:ea typeface="黑体" panose="02010609060101010101" pitchFamily="49" charset="-122"/>
              </a:rPr>
              <a:t>）</a:t>
            </a:r>
          </a:p>
        </p:txBody>
      </p:sp>
      <p:sp>
        <p:nvSpPr>
          <p:cNvPr id="11" name="椭圆 10">
            <a:extLst>
              <a:ext uri="{FF2B5EF4-FFF2-40B4-BE49-F238E27FC236}">
                <a16:creationId xmlns:a16="http://schemas.microsoft.com/office/drawing/2014/main" xmlns="" id="{FA9D52A0-1257-491F-99CC-AF33177A659F}"/>
              </a:ext>
            </a:extLst>
          </p:cNvPr>
          <p:cNvSpPr/>
          <p:nvPr/>
        </p:nvSpPr>
        <p:spPr>
          <a:xfrm>
            <a:off x="558633" y="4733892"/>
            <a:ext cx="513058" cy="523221"/>
          </a:xfrm>
          <a:prstGeom prst="ellipse">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800" dirty="0"/>
              <a:t>1</a:t>
            </a:r>
            <a:endParaRPr lang="zh-CN" altLang="en-US" sz="2800" dirty="0"/>
          </a:p>
        </p:txBody>
      </p:sp>
      <p:sp>
        <p:nvSpPr>
          <p:cNvPr id="12" name="矩形: 圆角 11">
            <a:extLst>
              <a:ext uri="{FF2B5EF4-FFF2-40B4-BE49-F238E27FC236}">
                <a16:creationId xmlns:a16="http://schemas.microsoft.com/office/drawing/2014/main" xmlns="" id="{2635E472-6B21-4514-9D5F-5ABEB9C25D20}"/>
              </a:ext>
            </a:extLst>
          </p:cNvPr>
          <p:cNvSpPr/>
          <p:nvPr/>
        </p:nvSpPr>
        <p:spPr>
          <a:xfrm>
            <a:off x="1271719" y="5530099"/>
            <a:ext cx="5199112" cy="953830"/>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zh-CN" altLang="en-US" dirty="0">
                <a:solidFill>
                  <a:schemeClr val="tx2">
                    <a:lumMod val="95000"/>
                    <a:lumOff val="5000"/>
                  </a:schemeClr>
                </a:solidFill>
                <a:latin typeface="黑体" panose="02010609060101010101" pitchFamily="49" charset="-122"/>
                <a:ea typeface="黑体" panose="02010609060101010101" pitchFamily="49" charset="-122"/>
              </a:rPr>
              <a:t>这份文档定义了入侵检测消息交换格式</a:t>
            </a:r>
            <a:endParaRPr lang="en-US" altLang="zh-CN" dirty="0">
              <a:solidFill>
                <a:schemeClr val="tx2">
                  <a:lumMod val="95000"/>
                  <a:lumOff val="5000"/>
                </a:schemeClr>
              </a:solidFill>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dirty="0">
                <a:solidFill>
                  <a:schemeClr val="tx2">
                    <a:lumMod val="95000"/>
                    <a:lumOff val="5000"/>
                  </a:schemeClr>
                </a:solidFill>
                <a:latin typeface="黑体" panose="02010609060101010101" pitchFamily="49" charset="-122"/>
                <a:ea typeface="黑体" panose="02010609060101010101" pitchFamily="49" charset="-122"/>
              </a:rPr>
              <a:t>同时也明确了交换 </a:t>
            </a:r>
            <a:r>
              <a:rPr lang="en-US" altLang="zh-CN" dirty="0">
                <a:solidFill>
                  <a:schemeClr val="tx2">
                    <a:lumMod val="95000"/>
                    <a:lumOff val="5000"/>
                  </a:schemeClr>
                </a:solidFill>
                <a:latin typeface="黑体" panose="02010609060101010101" pitchFamily="49" charset="-122"/>
                <a:ea typeface="黑体" panose="02010609060101010101" pitchFamily="49" charset="-122"/>
              </a:rPr>
              <a:t>IDMEF</a:t>
            </a:r>
            <a:r>
              <a:rPr lang="zh-CN" altLang="en-US" dirty="0">
                <a:solidFill>
                  <a:schemeClr val="tx2">
                    <a:lumMod val="95000"/>
                    <a:lumOff val="5000"/>
                  </a:schemeClr>
                </a:solidFill>
                <a:latin typeface="黑体" panose="02010609060101010101" pitchFamily="49" charset="-122"/>
                <a:ea typeface="黑体" panose="02010609060101010101" pitchFamily="49" charset="-122"/>
              </a:rPr>
              <a:t>使用的通信协议</a:t>
            </a:r>
          </a:p>
        </p:txBody>
      </p:sp>
    </p:spTree>
    <p:extLst>
      <p:ext uri="{BB962C8B-B14F-4D97-AF65-F5344CB8AC3E}">
        <p14:creationId xmlns:p14="http://schemas.microsoft.com/office/powerpoint/2010/main" val="205024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11.2 </a:t>
            </a:r>
            <a:r>
              <a:rPr lang="zh-CN" altLang="en-US" dirty="0">
                <a:latin typeface="楷体" panose="02010609060101010101" pitchFamily="49" charset="-122"/>
                <a:ea typeface="楷体" panose="02010609060101010101" pitchFamily="49" charset="-122"/>
              </a:rPr>
              <a:t>入侵检测系统</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43</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en-US" altLang="zh-CN" sz="2800" b="1" dirty="0">
                <a:solidFill>
                  <a:schemeClr val="tx2"/>
                </a:solidFill>
                <a:latin typeface="黑体" panose="02010609060101010101" pitchFamily="49" charset="-122"/>
                <a:ea typeface="黑体" panose="02010609060101010101" pitchFamily="49" charset="-122"/>
              </a:rPr>
              <a:t>IETF</a:t>
            </a:r>
            <a:r>
              <a:rPr lang="zh-CN" altLang="en-US" sz="2800" b="1" dirty="0">
                <a:solidFill>
                  <a:schemeClr val="tx2"/>
                </a:solidFill>
                <a:latin typeface="黑体" panose="02010609060101010101" pitchFamily="49" charset="-122"/>
                <a:ea typeface="黑体" panose="02010609060101010101" pitchFamily="49" charset="-122"/>
              </a:rPr>
              <a:t>入侵检测工作小组</a:t>
            </a:r>
          </a:p>
        </p:txBody>
      </p:sp>
      <p:sp>
        <p:nvSpPr>
          <p:cNvPr id="10" name="矩形: 圆角 9">
            <a:extLst>
              <a:ext uri="{FF2B5EF4-FFF2-40B4-BE49-F238E27FC236}">
                <a16:creationId xmlns:a16="http://schemas.microsoft.com/office/drawing/2014/main" xmlns="" id="{73519DEC-8FCE-45D4-970C-E1D8FF5C600D}"/>
              </a:ext>
            </a:extLst>
          </p:cNvPr>
          <p:cNvSpPr/>
          <p:nvPr/>
        </p:nvSpPr>
        <p:spPr>
          <a:xfrm>
            <a:off x="1107339" y="1770514"/>
            <a:ext cx="7214230" cy="684735"/>
          </a:xfrm>
          <a:prstGeom prst="roundRect">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r>
              <a:rPr lang="zh-CN" altLang="en-US" dirty="0">
                <a:solidFill>
                  <a:schemeClr val="bg1"/>
                </a:solidFill>
                <a:latin typeface="黑体" panose="02010609060101010101" pitchFamily="49" charset="-122"/>
                <a:ea typeface="黑体" panose="02010609060101010101" pitchFamily="49" charset="-122"/>
              </a:rPr>
              <a:t>入侵检測消息交换格式</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 Intrusion Detection Message Exchange Format</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RFC4765)</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1" name="椭圆 10">
            <a:extLst>
              <a:ext uri="{FF2B5EF4-FFF2-40B4-BE49-F238E27FC236}">
                <a16:creationId xmlns:a16="http://schemas.microsoft.com/office/drawing/2014/main" xmlns="" id="{FA9D52A0-1257-491F-99CC-AF33177A659F}"/>
              </a:ext>
            </a:extLst>
          </p:cNvPr>
          <p:cNvSpPr/>
          <p:nvPr/>
        </p:nvSpPr>
        <p:spPr>
          <a:xfrm>
            <a:off x="405332" y="1851270"/>
            <a:ext cx="513058" cy="523221"/>
          </a:xfrm>
          <a:prstGeom prst="ellipse">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800" dirty="0"/>
              <a:t>2</a:t>
            </a:r>
            <a:endParaRPr lang="zh-CN" altLang="en-US" sz="2800" dirty="0"/>
          </a:p>
        </p:txBody>
      </p:sp>
      <p:sp>
        <p:nvSpPr>
          <p:cNvPr id="12" name="矩形: 圆角 11">
            <a:extLst>
              <a:ext uri="{FF2B5EF4-FFF2-40B4-BE49-F238E27FC236}">
                <a16:creationId xmlns:a16="http://schemas.microsoft.com/office/drawing/2014/main" xmlns="" id="{2635E472-6B21-4514-9D5F-5ABEB9C25D20}"/>
              </a:ext>
            </a:extLst>
          </p:cNvPr>
          <p:cNvSpPr/>
          <p:nvPr/>
        </p:nvSpPr>
        <p:spPr>
          <a:xfrm>
            <a:off x="1085358" y="2520495"/>
            <a:ext cx="7214230" cy="1787643"/>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zh-CN" altLang="en-US" dirty="0">
                <a:solidFill>
                  <a:schemeClr val="tx2">
                    <a:lumMod val="95000"/>
                    <a:lumOff val="5000"/>
                  </a:schemeClr>
                </a:solidFill>
                <a:latin typeface="黑体" panose="02010609060101010101" pitchFamily="49" charset="-122"/>
                <a:ea typeface="黑体" panose="02010609060101010101" pitchFamily="49" charset="-122"/>
              </a:rPr>
              <a:t>描述了入侵检测系统导出信息时的一个数据模型，并解释了使用这个模型的基本原理；</a:t>
            </a:r>
          </a:p>
          <a:p>
            <a:pPr marL="285750" indent="-285750">
              <a:lnSpc>
                <a:spcPct val="150000"/>
              </a:lnSpc>
              <a:buFont typeface="Arial" panose="020B0604020202020204" pitchFamily="34" charset="0"/>
              <a:buChar char="•"/>
            </a:pPr>
            <a:r>
              <a:rPr lang="zh-CN" altLang="en-US" dirty="0">
                <a:solidFill>
                  <a:schemeClr val="tx2">
                    <a:lumMod val="95000"/>
                    <a:lumOff val="5000"/>
                  </a:schemeClr>
                </a:solidFill>
                <a:latin typeface="黑体" panose="02010609060101010101" pitchFamily="49" charset="-122"/>
                <a:ea typeface="黑体" panose="02010609060101010101" pitchFamily="49" charset="-122"/>
              </a:rPr>
              <a:t>给出了该数据模型使用可扩展标记语言</a:t>
            </a:r>
            <a:r>
              <a:rPr lang="en-US" altLang="zh-CN" dirty="0">
                <a:solidFill>
                  <a:schemeClr val="tx2">
                    <a:lumMod val="95000"/>
                    <a:lumOff val="5000"/>
                  </a:schemeClr>
                </a:solidFill>
                <a:latin typeface="黑体" panose="02010609060101010101" pitchFamily="49" charset="-122"/>
                <a:ea typeface="黑体" panose="02010609060101010101" pitchFamily="49" charset="-122"/>
              </a:rPr>
              <a:t>(XML)</a:t>
            </a:r>
            <a:r>
              <a:rPr lang="zh-CN" altLang="en-US" dirty="0">
                <a:solidFill>
                  <a:schemeClr val="tx2">
                    <a:lumMod val="95000"/>
                    <a:lumOff val="5000"/>
                  </a:schemeClr>
                </a:solidFill>
                <a:latin typeface="黑体" panose="02010609060101010101" pitchFamily="49" charset="-122"/>
                <a:ea typeface="黑体" panose="02010609060101010101" pitchFamily="49" charset="-122"/>
              </a:rPr>
              <a:t>的一个实现，</a:t>
            </a:r>
            <a:r>
              <a:rPr lang="en-US" altLang="zh-CN" dirty="0">
                <a:solidFill>
                  <a:schemeClr val="tx2">
                    <a:lumMod val="95000"/>
                    <a:lumOff val="5000"/>
                  </a:schemeClr>
                </a:solidFill>
                <a:latin typeface="黑体" panose="02010609060101010101" pitchFamily="49" charset="-122"/>
                <a:ea typeface="黑体" panose="02010609060101010101" pitchFamily="49" charset="-122"/>
              </a:rPr>
              <a:t>XML</a:t>
            </a:r>
            <a:r>
              <a:rPr lang="zh-CN" altLang="en-US" dirty="0">
                <a:solidFill>
                  <a:schemeClr val="tx2">
                    <a:lumMod val="95000"/>
                    <a:lumOff val="5000"/>
                  </a:schemeClr>
                </a:solidFill>
                <a:latin typeface="黑体" panose="02010609060101010101" pitchFamily="49" charset="-122"/>
                <a:ea typeface="黑体" panose="02010609060101010101" pitchFamily="49" charset="-122"/>
              </a:rPr>
              <a:t>文档类型定义正在开发当中，已经给出一个示例。</a:t>
            </a:r>
          </a:p>
        </p:txBody>
      </p:sp>
      <p:sp>
        <p:nvSpPr>
          <p:cNvPr id="13" name="矩形: 圆角 12">
            <a:extLst>
              <a:ext uri="{FF2B5EF4-FFF2-40B4-BE49-F238E27FC236}">
                <a16:creationId xmlns:a16="http://schemas.microsoft.com/office/drawing/2014/main" xmlns="" id="{166EE3FF-E3D3-4322-8180-DA9282469B56}"/>
              </a:ext>
            </a:extLst>
          </p:cNvPr>
          <p:cNvSpPr/>
          <p:nvPr/>
        </p:nvSpPr>
        <p:spPr>
          <a:xfrm>
            <a:off x="1107340" y="4561854"/>
            <a:ext cx="7214230" cy="684735"/>
          </a:xfrm>
          <a:prstGeom prst="roundRect">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r>
              <a:rPr lang="en-US" altLang="zh-CN" dirty="0">
                <a:solidFill>
                  <a:schemeClr val="bg1"/>
                </a:solidFill>
                <a:latin typeface="黑体" panose="02010609060101010101" pitchFamily="49" charset="-122"/>
                <a:ea typeface="黑体" panose="02010609060101010101" pitchFamily="49" charset="-122"/>
              </a:rPr>
              <a:t>• </a:t>
            </a:r>
            <a:r>
              <a:rPr lang="zh-CN" altLang="en-US" dirty="0">
                <a:solidFill>
                  <a:schemeClr val="bg1"/>
                </a:solidFill>
                <a:latin typeface="黑体" panose="02010609060101010101" pitchFamily="49" charset="-122"/>
                <a:ea typeface="黑体" panose="02010609060101010101" pitchFamily="49" charset="-122"/>
              </a:rPr>
              <a:t>入侵检测交换协议</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 Intrusion Detection Exchange Protocol</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RFC4767)</a:t>
            </a:r>
            <a:r>
              <a:rPr lang="zh-CN" altLang="en-US" dirty="0">
                <a:solidFill>
                  <a:schemeClr val="bg1"/>
                </a:solidFill>
                <a:latin typeface="黑体" panose="02010609060101010101" pitchFamily="49" charset="-122"/>
                <a:ea typeface="黑体" panose="02010609060101010101" pitchFamily="49" charset="-122"/>
              </a:rPr>
              <a:t>：</a:t>
            </a:r>
          </a:p>
        </p:txBody>
      </p:sp>
      <p:sp>
        <p:nvSpPr>
          <p:cNvPr id="14" name="椭圆 13">
            <a:extLst>
              <a:ext uri="{FF2B5EF4-FFF2-40B4-BE49-F238E27FC236}">
                <a16:creationId xmlns:a16="http://schemas.microsoft.com/office/drawing/2014/main" xmlns="" id="{7F917B26-8415-45A8-B1D5-BAC9D523FCE2}"/>
              </a:ext>
            </a:extLst>
          </p:cNvPr>
          <p:cNvSpPr/>
          <p:nvPr/>
        </p:nvSpPr>
        <p:spPr>
          <a:xfrm>
            <a:off x="398074" y="4642610"/>
            <a:ext cx="513058" cy="523221"/>
          </a:xfrm>
          <a:prstGeom prst="ellipse">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800" dirty="0"/>
              <a:t>3</a:t>
            </a:r>
            <a:endParaRPr lang="zh-CN" altLang="en-US" sz="2800" dirty="0"/>
          </a:p>
        </p:txBody>
      </p:sp>
      <p:sp>
        <p:nvSpPr>
          <p:cNvPr id="15" name="矩形: 圆角 14">
            <a:extLst>
              <a:ext uri="{FF2B5EF4-FFF2-40B4-BE49-F238E27FC236}">
                <a16:creationId xmlns:a16="http://schemas.microsoft.com/office/drawing/2014/main" xmlns="" id="{99F94C68-D65F-4E53-A616-AEA7C34525ED}"/>
              </a:ext>
            </a:extLst>
          </p:cNvPr>
          <p:cNvSpPr/>
          <p:nvPr/>
        </p:nvSpPr>
        <p:spPr>
          <a:xfrm>
            <a:off x="1078100" y="5324788"/>
            <a:ext cx="7243469" cy="1380812"/>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zh-CN" altLang="en-US" dirty="0">
                <a:solidFill>
                  <a:schemeClr val="tx2">
                    <a:lumMod val="95000"/>
                    <a:lumOff val="5000"/>
                  </a:schemeClr>
                </a:solidFill>
                <a:latin typeface="黑体" panose="02010609060101010101" pitchFamily="49" charset="-122"/>
                <a:ea typeface="黑体" panose="02010609060101010101" pitchFamily="49" charset="-122"/>
              </a:rPr>
              <a:t>描述了入侵检测交换协议，这是在入侵检测系统之间进行数据交换的应用层协议</a:t>
            </a:r>
          </a:p>
          <a:p>
            <a:pPr marL="285750" indent="-285750">
              <a:lnSpc>
                <a:spcPct val="150000"/>
              </a:lnSpc>
              <a:buFont typeface="Arial" panose="020B0604020202020204" pitchFamily="34" charset="0"/>
              <a:buChar char="•"/>
            </a:pPr>
            <a:r>
              <a:rPr lang="zh-CN" altLang="en-US" dirty="0">
                <a:solidFill>
                  <a:schemeClr val="tx2">
                    <a:lumMod val="95000"/>
                    <a:lumOff val="5000"/>
                  </a:schemeClr>
                </a:solidFill>
                <a:latin typeface="黑体" panose="02010609060101010101" pitchFamily="49" charset="-122"/>
                <a:ea typeface="黑体" panose="02010609060101010101" pitchFamily="49" charset="-122"/>
              </a:rPr>
              <a:t>支持基于面向连接协议的相互授权、完整性和可信性</a:t>
            </a:r>
          </a:p>
        </p:txBody>
      </p:sp>
    </p:spTree>
    <p:extLst>
      <p:ext uri="{BB962C8B-B14F-4D97-AF65-F5344CB8AC3E}">
        <p14:creationId xmlns:p14="http://schemas.microsoft.com/office/powerpoint/2010/main" val="163550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11.2 </a:t>
            </a:r>
            <a:r>
              <a:rPr lang="zh-CN" altLang="en-US" dirty="0">
                <a:latin typeface="楷体" panose="02010609060101010101" pitchFamily="49" charset="-122"/>
                <a:ea typeface="楷体" panose="02010609060101010101" pitchFamily="49" charset="-122"/>
              </a:rPr>
              <a:t>入侵检测系统</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44</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入侵检测信息交换模型</a:t>
            </a:r>
          </a:p>
        </p:txBody>
      </p:sp>
      <p:pic>
        <p:nvPicPr>
          <p:cNvPr id="2" name="图片 1">
            <a:extLst>
              <a:ext uri="{FF2B5EF4-FFF2-40B4-BE49-F238E27FC236}">
                <a16:creationId xmlns:a16="http://schemas.microsoft.com/office/drawing/2014/main" xmlns="" id="{71AF2421-7169-4E6D-B2B2-F21D4622608E}"/>
              </a:ext>
            </a:extLst>
          </p:cNvPr>
          <p:cNvPicPr>
            <a:picLocks noChangeAspect="1"/>
          </p:cNvPicPr>
          <p:nvPr/>
        </p:nvPicPr>
        <p:blipFill>
          <a:blip r:embed="rId3"/>
          <a:stretch>
            <a:fillRect/>
          </a:stretch>
        </p:blipFill>
        <p:spPr>
          <a:xfrm>
            <a:off x="1544529" y="1772816"/>
            <a:ext cx="5727485" cy="4932784"/>
          </a:xfrm>
          <a:prstGeom prst="rect">
            <a:avLst/>
          </a:prstGeom>
        </p:spPr>
      </p:pic>
    </p:spTree>
    <p:extLst>
      <p:ext uri="{BB962C8B-B14F-4D97-AF65-F5344CB8AC3E}">
        <p14:creationId xmlns:p14="http://schemas.microsoft.com/office/powerpoint/2010/main" val="1256677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11.2 </a:t>
            </a:r>
            <a:r>
              <a:rPr lang="zh-CN" altLang="en-US" dirty="0">
                <a:latin typeface="楷体" panose="02010609060101010101" pitchFamily="49" charset="-122"/>
                <a:ea typeface="楷体" panose="02010609060101010101" pitchFamily="49" charset="-122"/>
              </a:rPr>
              <a:t>入侵检测系统</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45</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分布式入侵检测系统</a:t>
            </a:r>
          </a:p>
        </p:txBody>
      </p:sp>
      <p:pic>
        <p:nvPicPr>
          <p:cNvPr id="6" name="图片 5">
            <a:extLst>
              <a:ext uri="{FF2B5EF4-FFF2-40B4-BE49-F238E27FC236}">
                <a16:creationId xmlns:a16="http://schemas.microsoft.com/office/drawing/2014/main" xmlns="" id="{A76C21F5-5045-499D-8852-010317EC37F3}"/>
              </a:ext>
            </a:extLst>
          </p:cNvPr>
          <p:cNvPicPr>
            <a:picLocks noChangeAspect="1"/>
          </p:cNvPicPr>
          <p:nvPr/>
        </p:nvPicPr>
        <p:blipFill>
          <a:blip r:embed="rId3"/>
          <a:stretch>
            <a:fillRect/>
          </a:stretch>
        </p:blipFill>
        <p:spPr>
          <a:xfrm>
            <a:off x="1019697" y="1842307"/>
            <a:ext cx="7028406" cy="4614989"/>
          </a:xfrm>
          <a:prstGeom prst="rect">
            <a:avLst/>
          </a:prstGeom>
        </p:spPr>
      </p:pic>
    </p:spTree>
    <p:extLst>
      <p:ext uri="{BB962C8B-B14F-4D97-AF65-F5344CB8AC3E}">
        <p14:creationId xmlns:p14="http://schemas.microsoft.com/office/powerpoint/2010/main" val="2182818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11.2 </a:t>
            </a:r>
            <a:r>
              <a:rPr lang="zh-CN" altLang="en-US" dirty="0">
                <a:latin typeface="楷体" panose="02010609060101010101" pitchFamily="49" charset="-122"/>
                <a:ea typeface="楷体" panose="02010609060101010101" pitchFamily="49" charset="-122"/>
              </a:rPr>
              <a:t>入侵检测系统</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46</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分布式入侵检测系统</a:t>
            </a:r>
          </a:p>
        </p:txBody>
      </p:sp>
      <p:pic>
        <p:nvPicPr>
          <p:cNvPr id="7" name="图片 6">
            <a:extLst>
              <a:ext uri="{FF2B5EF4-FFF2-40B4-BE49-F238E27FC236}">
                <a16:creationId xmlns:a16="http://schemas.microsoft.com/office/drawing/2014/main" xmlns="" id="{A0A83182-8284-4893-AEFB-B4770C2101F0}"/>
              </a:ext>
            </a:extLst>
          </p:cNvPr>
          <p:cNvPicPr>
            <a:picLocks noChangeAspect="1"/>
          </p:cNvPicPr>
          <p:nvPr/>
        </p:nvPicPr>
        <p:blipFill>
          <a:blip r:embed="rId3"/>
          <a:stretch>
            <a:fillRect/>
          </a:stretch>
        </p:blipFill>
        <p:spPr>
          <a:xfrm>
            <a:off x="1426829" y="1945606"/>
            <a:ext cx="6214142" cy="4611359"/>
          </a:xfrm>
          <a:prstGeom prst="rect">
            <a:avLst/>
          </a:prstGeom>
        </p:spPr>
      </p:pic>
    </p:spTree>
    <p:extLst>
      <p:ext uri="{BB962C8B-B14F-4D97-AF65-F5344CB8AC3E}">
        <p14:creationId xmlns:p14="http://schemas.microsoft.com/office/powerpoint/2010/main" val="8003305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11.2 </a:t>
            </a:r>
            <a:r>
              <a:rPr lang="zh-CN" altLang="en-US" dirty="0">
                <a:latin typeface="楷体" panose="02010609060101010101" pitchFamily="49" charset="-122"/>
                <a:ea typeface="楷体" panose="02010609060101010101" pitchFamily="49" charset="-122"/>
              </a:rPr>
              <a:t>入侵检测系统</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47</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分布式入侵检测系统</a:t>
            </a:r>
          </a:p>
        </p:txBody>
      </p:sp>
      <p:pic>
        <p:nvPicPr>
          <p:cNvPr id="7" name="图片 6">
            <a:extLst>
              <a:ext uri="{FF2B5EF4-FFF2-40B4-BE49-F238E27FC236}">
                <a16:creationId xmlns:a16="http://schemas.microsoft.com/office/drawing/2014/main" xmlns="" id="{A0A83182-8284-4893-AEFB-B4770C2101F0}"/>
              </a:ext>
            </a:extLst>
          </p:cNvPr>
          <p:cNvPicPr>
            <a:picLocks noChangeAspect="1"/>
          </p:cNvPicPr>
          <p:nvPr/>
        </p:nvPicPr>
        <p:blipFill>
          <a:blip r:embed="rId3"/>
          <a:stretch>
            <a:fillRect/>
          </a:stretch>
        </p:blipFill>
        <p:spPr>
          <a:xfrm>
            <a:off x="1426829" y="1945606"/>
            <a:ext cx="6214142" cy="4611359"/>
          </a:xfrm>
          <a:prstGeom prst="rect">
            <a:avLst/>
          </a:prstGeom>
        </p:spPr>
      </p:pic>
    </p:spTree>
    <p:extLst>
      <p:ext uri="{BB962C8B-B14F-4D97-AF65-F5344CB8AC3E}">
        <p14:creationId xmlns:p14="http://schemas.microsoft.com/office/powerpoint/2010/main" val="29522318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11.2 </a:t>
            </a:r>
            <a:r>
              <a:rPr lang="zh-CN" altLang="en-US" dirty="0">
                <a:latin typeface="楷体" panose="02010609060101010101" pitchFamily="49" charset="-122"/>
                <a:ea typeface="楷体" panose="02010609060101010101" pitchFamily="49" charset="-122"/>
              </a:rPr>
              <a:t>入侵检测系统</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48</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构建大脑入侵检测系统</a:t>
            </a:r>
          </a:p>
        </p:txBody>
      </p:sp>
      <p:pic>
        <p:nvPicPr>
          <p:cNvPr id="6" name="Picture 4">
            <a:extLst>
              <a:ext uri="{FF2B5EF4-FFF2-40B4-BE49-F238E27FC236}">
                <a16:creationId xmlns:a16="http://schemas.microsoft.com/office/drawing/2014/main" xmlns="" id="{8003179E-08B2-4B48-805A-011C426B38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3" y="1813452"/>
            <a:ext cx="1879954" cy="4073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a:extLst>
              <a:ext uri="{FF2B5EF4-FFF2-40B4-BE49-F238E27FC236}">
                <a16:creationId xmlns:a16="http://schemas.microsoft.com/office/drawing/2014/main" xmlns="" id="{B024EBFE-065D-44EB-9810-9D82BEC5CB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9349" y="1813452"/>
            <a:ext cx="1832954" cy="4073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a:extLst>
              <a:ext uri="{FF2B5EF4-FFF2-40B4-BE49-F238E27FC236}">
                <a16:creationId xmlns:a16="http://schemas.microsoft.com/office/drawing/2014/main" xmlns="" id="{1426C7F9-714D-471B-ACFD-2EB5B800A49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9103" y="1820127"/>
            <a:ext cx="1832955" cy="4073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a:extLst>
              <a:ext uri="{FF2B5EF4-FFF2-40B4-BE49-F238E27FC236}">
                <a16:creationId xmlns:a16="http://schemas.microsoft.com/office/drawing/2014/main" xmlns="" id="{72420538-54E9-4EAB-A71A-6DC467BE2B57}"/>
              </a:ext>
            </a:extLst>
          </p:cNvPr>
          <p:cNvSpPr/>
          <p:nvPr/>
        </p:nvSpPr>
        <p:spPr>
          <a:xfrm>
            <a:off x="1185680" y="6185186"/>
            <a:ext cx="7344816" cy="400110"/>
          </a:xfrm>
          <a:prstGeom prst="rect">
            <a:avLst/>
          </a:prstGeom>
        </p:spPr>
        <p:txBody>
          <a:bodyPr wrap="square">
            <a:spAutoFit/>
          </a:bodyPr>
          <a:lstStyle/>
          <a:p>
            <a:r>
              <a:rPr lang="zh-CN" altLang="zh-CN" sz="2000" dirty="0">
                <a:solidFill>
                  <a:schemeClr val="tx2"/>
                </a:solidFill>
                <a:latin typeface="微软雅黑" panose="020B0503020204020204" pitchFamily="34" charset="-122"/>
                <a:ea typeface="微软雅黑" panose="020B0503020204020204" pitchFamily="34" charset="-122"/>
              </a:rPr>
              <a:t>多角度、多层次思考问题，不要人云亦云，传播虚假信息！</a:t>
            </a:r>
            <a:endParaRPr lang="zh-CN" altLang="en-US" sz="2000"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359632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11.3 </a:t>
            </a:r>
            <a:r>
              <a:rPr lang="zh-CN" altLang="en-US" dirty="0">
                <a:latin typeface="楷体" panose="02010609060101010101" pitchFamily="49" charset="-122"/>
                <a:ea typeface="楷体" panose="02010609060101010101" pitchFamily="49" charset="-122"/>
              </a:rPr>
              <a:t>蜜罐</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49</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1331640" y="1844824"/>
            <a:ext cx="8244448" cy="64633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buClr>
                <a:srgbClr val="C00000"/>
              </a:buClr>
            </a:pPr>
            <a:r>
              <a:rPr lang="en-US" altLang="zh-CN" sz="3600" b="1" dirty="0">
                <a:solidFill>
                  <a:schemeClr val="tx2"/>
                </a:solidFill>
                <a:latin typeface="黑体" panose="02010609060101010101" pitchFamily="49" charset="-122"/>
                <a:ea typeface="黑体" panose="02010609060101010101" pitchFamily="49" charset="-122"/>
              </a:rPr>
              <a:t>11.3 </a:t>
            </a:r>
            <a:r>
              <a:rPr lang="zh-CN" altLang="en-US" sz="3600" b="1" dirty="0">
                <a:solidFill>
                  <a:schemeClr val="tx2"/>
                </a:solidFill>
                <a:latin typeface="黑体" panose="02010609060101010101" pitchFamily="49" charset="-122"/>
                <a:ea typeface="黑体" panose="02010609060101010101" pitchFamily="49" charset="-122"/>
              </a:rPr>
              <a:t>入侵检测技术</a:t>
            </a:r>
            <a:r>
              <a:rPr lang="en-US" altLang="zh-CN" sz="3600" b="1" dirty="0">
                <a:solidFill>
                  <a:schemeClr val="tx2"/>
                </a:solidFill>
                <a:latin typeface="黑体" panose="02010609060101010101" pitchFamily="49" charset="-122"/>
                <a:ea typeface="黑体" panose="02010609060101010101" pitchFamily="49" charset="-122"/>
              </a:rPr>
              <a:t>——</a:t>
            </a:r>
            <a:r>
              <a:rPr lang="zh-CN" altLang="en-US" sz="3600" b="1" dirty="0">
                <a:solidFill>
                  <a:schemeClr val="tx2"/>
                </a:solidFill>
                <a:latin typeface="黑体" panose="02010609060101010101" pitchFamily="49" charset="-122"/>
                <a:ea typeface="黑体" panose="02010609060101010101" pitchFamily="49" charset="-122"/>
              </a:rPr>
              <a:t>蜜罐</a:t>
            </a:r>
          </a:p>
        </p:txBody>
      </p:sp>
      <p:pic>
        <p:nvPicPr>
          <p:cNvPr id="2" name="图片 1">
            <a:extLst>
              <a:ext uri="{FF2B5EF4-FFF2-40B4-BE49-F238E27FC236}">
                <a16:creationId xmlns:a16="http://schemas.microsoft.com/office/drawing/2014/main" xmlns="" id="{5FB09515-16F1-4E48-B16C-1FFDACCD5E3E}"/>
              </a:ext>
            </a:extLst>
          </p:cNvPr>
          <p:cNvPicPr>
            <a:picLocks noChangeAspect="1"/>
          </p:cNvPicPr>
          <p:nvPr/>
        </p:nvPicPr>
        <p:blipFill>
          <a:blip r:embed="rId3"/>
          <a:stretch>
            <a:fillRect/>
          </a:stretch>
        </p:blipFill>
        <p:spPr>
          <a:xfrm>
            <a:off x="2760300" y="3145611"/>
            <a:ext cx="3547199" cy="2737513"/>
          </a:xfrm>
          <a:prstGeom prst="rect">
            <a:avLst/>
          </a:prstGeom>
        </p:spPr>
      </p:pic>
    </p:spTree>
    <p:extLst>
      <p:ext uri="{BB962C8B-B14F-4D97-AF65-F5344CB8AC3E}">
        <p14:creationId xmlns:p14="http://schemas.microsoft.com/office/powerpoint/2010/main" val="2140140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11.1 </a:t>
            </a:r>
            <a:r>
              <a:rPr lang="zh-CN" altLang="en-US" dirty="0">
                <a:latin typeface="楷体" panose="02010609060101010101" pitchFamily="49" charset="-122"/>
                <a:ea typeface="楷体" panose="02010609060101010101" pitchFamily="49" charset="-122"/>
              </a:rPr>
              <a:t>入侵者</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5</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197090" y="1094967"/>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入侵者分类</a:t>
            </a:r>
            <a:r>
              <a:rPr lang="en-US" altLang="zh-CN" sz="2800" b="1" dirty="0">
                <a:solidFill>
                  <a:schemeClr val="tx2"/>
                </a:solidFill>
                <a:latin typeface="黑体" panose="02010609060101010101" pitchFamily="49" charset="-122"/>
                <a:ea typeface="黑体" panose="02010609060101010101" pitchFamily="49" charset="-122"/>
              </a:rPr>
              <a:t>——</a:t>
            </a:r>
            <a:r>
              <a:rPr lang="zh-CN" altLang="en-US" sz="2800" b="1" dirty="0">
                <a:solidFill>
                  <a:schemeClr val="tx2"/>
                </a:solidFill>
                <a:latin typeface="黑体" panose="02010609060101010101" pitchFamily="49" charset="-122"/>
                <a:ea typeface="黑体" panose="02010609060101010101" pitchFamily="49" charset="-122"/>
              </a:rPr>
              <a:t>国家资助的组织</a:t>
            </a:r>
            <a:endParaRPr lang="zh-CN" altLang="en-US" sz="2800" b="1" dirty="0">
              <a:solidFill>
                <a:schemeClr val="tx2">
                  <a:lumMod val="95000"/>
                  <a:lumOff val="5000"/>
                </a:schemeClr>
              </a:solidFill>
              <a:latin typeface="黑体" panose="02010609060101010101" pitchFamily="49" charset="-122"/>
              <a:ea typeface="黑体" panose="02010609060101010101" pitchFamily="49" charset="-122"/>
            </a:endParaRPr>
          </a:p>
        </p:txBody>
      </p:sp>
      <p:sp>
        <p:nvSpPr>
          <p:cNvPr id="14" name="矩形: 圆角 13">
            <a:extLst>
              <a:ext uri="{FF2B5EF4-FFF2-40B4-BE49-F238E27FC236}">
                <a16:creationId xmlns:a16="http://schemas.microsoft.com/office/drawing/2014/main" xmlns="" id="{22EF78DA-2D71-465B-BCE9-631E1FC1E13E}"/>
              </a:ext>
            </a:extLst>
          </p:cNvPr>
          <p:cNvSpPr/>
          <p:nvPr/>
        </p:nvSpPr>
        <p:spPr>
          <a:xfrm>
            <a:off x="4283968" y="4083684"/>
            <a:ext cx="4392488" cy="1816508"/>
          </a:xfrm>
          <a:prstGeom prst="roundRect">
            <a:avLst/>
          </a:prstGeom>
          <a:solidFill>
            <a:schemeClr val="accent5">
              <a:lumMod val="40000"/>
              <a:lumOff val="60000"/>
            </a:schemeClr>
          </a:solidFill>
        </p:spPr>
        <p:style>
          <a:lnRef idx="3">
            <a:schemeClr val="lt1"/>
          </a:lnRef>
          <a:fillRef idx="1">
            <a:schemeClr val="accent5"/>
          </a:fillRef>
          <a:effectRef idx="1">
            <a:schemeClr val="accent5"/>
          </a:effectRef>
          <a:fontRef idx="minor">
            <a:schemeClr val="lt1"/>
          </a:fontRef>
        </p:style>
        <p:txBody>
          <a:bodyPr rtlCol="0" anchor="ctr"/>
          <a:lstStyle/>
          <a:p>
            <a:pPr lvl="0">
              <a:lnSpc>
                <a:spcPct val="150000"/>
              </a:lnSpc>
              <a:defRPr/>
            </a:pPr>
            <a:r>
              <a:rPr lang="zh-CN" altLang="en-US" sz="2000" dirty="0">
                <a:solidFill>
                  <a:srgbClr val="000000"/>
                </a:solidFill>
                <a:latin typeface="微软雅黑" panose="020B0503020204020204" pitchFamily="34" charset="-122"/>
                <a:ea typeface="微软雅黑" panose="020B0503020204020204" pitchFamily="34" charset="-122"/>
              </a:rPr>
              <a:t>这类活动就是人们所熟知的</a:t>
            </a:r>
            <a:r>
              <a:rPr lang="zh-CN" altLang="en-US" sz="2000" dirty="0">
                <a:solidFill>
                  <a:schemeClr val="accent2"/>
                </a:solidFill>
                <a:latin typeface="微软雅黑" panose="020B0503020204020204" pitchFamily="34" charset="-122"/>
                <a:ea typeface="微软雅黑" panose="020B0503020204020204" pitchFamily="34" charset="-122"/>
              </a:rPr>
              <a:t>高级持续威胁</a:t>
            </a:r>
            <a:r>
              <a:rPr lang="en-US" altLang="zh-CN" sz="2000" dirty="0">
                <a:solidFill>
                  <a:schemeClr val="accent2"/>
                </a:solidFill>
                <a:latin typeface="微软雅黑" panose="020B0503020204020204" pitchFamily="34" charset="-122"/>
                <a:ea typeface="微软雅黑" panose="020B0503020204020204" pitchFamily="34" charset="-122"/>
              </a:rPr>
              <a:t>(APT)</a:t>
            </a:r>
            <a:r>
              <a:rPr lang="zh-CN" altLang="en-US" sz="2000" dirty="0">
                <a:solidFill>
                  <a:srgbClr val="000000"/>
                </a:solidFill>
                <a:latin typeface="微软雅黑" panose="020B0503020204020204" pitchFamily="34" charset="-122"/>
                <a:ea typeface="微软雅黑" panose="020B0503020204020204" pitchFamily="34" charset="-122"/>
              </a:rPr>
              <a:t>活动，</a:t>
            </a:r>
            <a:r>
              <a:rPr lang="zh-CN" altLang="en-US" sz="2000" dirty="0">
                <a:solidFill>
                  <a:schemeClr val="accent2"/>
                </a:solidFill>
                <a:latin typeface="微软雅黑" panose="020B0503020204020204" pitchFamily="34" charset="-122"/>
                <a:ea typeface="微软雅黑" panose="020B0503020204020204" pitchFamily="34" charset="-122"/>
              </a:rPr>
              <a:t>隐蔽性</a:t>
            </a:r>
            <a:r>
              <a:rPr lang="zh-CN" altLang="en-US" sz="2000" dirty="0">
                <a:solidFill>
                  <a:srgbClr val="000000"/>
                </a:solidFill>
                <a:latin typeface="微软雅黑" panose="020B0503020204020204" pitchFamily="34" charset="-122"/>
                <a:ea typeface="微软雅黑" panose="020B0503020204020204" pitchFamily="34" charset="-122"/>
              </a:rPr>
              <a:t>和长期的</a:t>
            </a:r>
            <a:r>
              <a:rPr lang="zh-CN" altLang="en-US" sz="2000" dirty="0">
                <a:solidFill>
                  <a:schemeClr val="accent2"/>
                </a:solidFill>
                <a:latin typeface="微软雅黑" panose="020B0503020204020204" pitchFamily="34" charset="-122"/>
                <a:ea typeface="微软雅黑" panose="020B0503020204020204" pitchFamily="34" charset="-122"/>
              </a:rPr>
              <a:t>持续性</a:t>
            </a:r>
            <a:r>
              <a:rPr lang="zh-CN" altLang="en-US" sz="2000" dirty="0">
                <a:solidFill>
                  <a:srgbClr val="000000"/>
                </a:solidFill>
                <a:latin typeface="微软雅黑" panose="020B0503020204020204" pitchFamily="34" charset="-122"/>
                <a:ea typeface="微软雅黑" panose="020B0503020204020204" pitchFamily="34" charset="-122"/>
              </a:rPr>
              <a:t>是许多这类攻击的重要特性。</a:t>
            </a:r>
          </a:p>
        </p:txBody>
      </p:sp>
      <p:pic>
        <p:nvPicPr>
          <p:cNvPr id="3" name="图片 2">
            <a:extLst>
              <a:ext uri="{FF2B5EF4-FFF2-40B4-BE49-F238E27FC236}">
                <a16:creationId xmlns:a16="http://schemas.microsoft.com/office/drawing/2014/main" xmlns="" id="{5CBD3EE7-47B1-4961-84AA-A0801B8076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184" y="1925546"/>
            <a:ext cx="1827409" cy="1467821"/>
          </a:xfrm>
          <a:prstGeom prst="rect">
            <a:avLst/>
          </a:prstGeom>
        </p:spPr>
      </p:pic>
      <p:pic>
        <p:nvPicPr>
          <p:cNvPr id="6" name="图片 5">
            <a:extLst>
              <a:ext uri="{FF2B5EF4-FFF2-40B4-BE49-F238E27FC236}">
                <a16:creationId xmlns:a16="http://schemas.microsoft.com/office/drawing/2014/main" xmlns="" id="{04895CFA-9A96-4EC2-98D3-5E88DAC0BB2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062" r="2265"/>
          <a:stretch/>
        </p:blipFill>
        <p:spPr>
          <a:xfrm>
            <a:off x="467544" y="3933056"/>
            <a:ext cx="3562028" cy="2117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矩形: 圆角 8">
            <a:extLst>
              <a:ext uri="{FF2B5EF4-FFF2-40B4-BE49-F238E27FC236}">
                <a16:creationId xmlns:a16="http://schemas.microsoft.com/office/drawing/2014/main" xmlns="" id="{65EFEE48-9287-4FBE-B99F-446CF335DD8D}"/>
              </a:ext>
            </a:extLst>
          </p:cNvPr>
          <p:cNvSpPr/>
          <p:nvPr/>
        </p:nvSpPr>
        <p:spPr>
          <a:xfrm>
            <a:off x="647564" y="2132856"/>
            <a:ext cx="5076563" cy="1053202"/>
          </a:xfrm>
          <a:prstGeom prst="roundRect">
            <a:avLst/>
          </a:prstGeom>
          <a:solidFill>
            <a:schemeClr val="accent5">
              <a:lumMod val="40000"/>
              <a:lumOff val="60000"/>
            </a:schemeClr>
          </a:solidFill>
        </p:spPr>
        <p:style>
          <a:lnRef idx="3">
            <a:schemeClr val="lt1"/>
          </a:lnRef>
          <a:fillRef idx="1">
            <a:schemeClr val="accent5"/>
          </a:fillRef>
          <a:effectRef idx="1">
            <a:schemeClr val="accent5"/>
          </a:effectRef>
          <a:fontRef idx="minor">
            <a:schemeClr val="lt1"/>
          </a:fontRef>
        </p:style>
        <p:txBody>
          <a:bodyPr rtlCol="0" anchor="ctr"/>
          <a:lstStyle/>
          <a:p>
            <a:pPr lvl="0">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他们是由政府所资助的黑客组织，目的是进行</a:t>
            </a:r>
            <a:r>
              <a:rPr lang="zh-CN" altLang="en-US" sz="2000" dirty="0">
                <a:solidFill>
                  <a:srgbClr val="990000"/>
                </a:solidFill>
                <a:latin typeface="微软雅黑" panose="020B0503020204020204" pitchFamily="34" charset="-122"/>
                <a:ea typeface="微软雅黑" panose="020B0503020204020204" pitchFamily="34" charset="-122"/>
              </a:rPr>
              <a:t>谍报</a:t>
            </a:r>
            <a:r>
              <a:rPr lang="zh-CN" altLang="en-US" sz="2000" dirty="0">
                <a:solidFill>
                  <a:srgbClr val="000000"/>
                </a:solidFill>
                <a:latin typeface="微软雅黑" panose="020B0503020204020204" pitchFamily="34" charset="-122"/>
                <a:ea typeface="微软雅黑" panose="020B0503020204020204" pitchFamily="34" charset="-122"/>
              </a:rPr>
              <a:t>或者</a:t>
            </a:r>
            <a:r>
              <a:rPr lang="zh-CN" altLang="en-US" sz="2000" dirty="0">
                <a:solidFill>
                  <a:srgbClr val="990000"/>
                </a:solidFill>
                <a:latin typeface="微软雅黑" panose="020B0503020204020204" pitchFamily="34" charset="-122"/>
                <a:ea typeface="微软雅黑" panose="020B0503020204020204" pitchFamily="34" charset="-122"/>
              </a:rPr>
              <a:t>破坏活动</a:t>
            </a:r>
            <a:r>
              <a:rPr lang="zh-CN" altLang="en-US" sz="2000" dirty="0">
                <a:solidFill>
                  <a:srgbClr val="0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74718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F0DCE55F-4287-4EEC-B7A6-5AB6A9CDC07C}"/>
              </a:ext>
            </a:extLst>
          </p:cNvPr>
          <p:cNvPicPr>
            <a:picLocks noChangeAspect="1"/>
          </p:cNvPicPr>
          <p:nvPr/>
        </p:nvPicPr>
        <p:blipFill rotWithShape="1">
          <a:blip r:embed="rId3">
            <a:extLst>
              <a:ext uri="{28A0092B-C50C-407E-A947-70E740481C1C}">
                <a14:useLocalDpi xmlns:a14="http://schemas.microsoft.com/office/drawing/2010/main" val="0"/>
              </a:ext>
            </a:extLst>
          </a:blip>
          <a:srcRect l="12945" r="16878"/>
          <a:stretch/>
        </p:blipFill>
        <p:spPr>
          <a:xfrm>
            <a:off x="7111909" y="2152964"/>
            <a:ext cx="1685861" cy="1296679"/>
          </a:xfrm>
          <a:prstGeom prst="rect">
            <a:avLst/>
          </a:prstGeom>
        </p:spPr>
      </p:pic>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11.3 </a:t>
            </a:r>
            <a:r>
              <a:rPr lang="zh-CN" altLang="en-US" dirty="0">
                <a:latin typeface="楷体" panose="02010609060101010101" pitchFamily="49" charset="-122"/>
                <a:ea typeface="楷体" panose="02010609060101010101" pitchFamily="49" charset="-122"/>
              </a:rPr>
              <a:t>蜜罐</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50</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蜜罐</a:t>
            </a:r>
          </a:p>
        </p:txBody>
      </p:sp>
      <p:sp>
        <p:nvSpPr>
          <p:cNvPr id="5" name="矩形: 圆角 4">
            <a:extLst>
              <a:ext uri="{FF2B5EF4-FFF2-40B4-BE49-F238E27FC236}">
                <a16:creationId xmlns:a16="http://schemas.microsoft.com/office/drawing/2014/main" xmlns="" id="{DB8F90A3-052A-4746-9D7C-BA7EA3851A7C}"/>
              </a:ext>
            </a:extLst>
          </p:cNvPr>
          <p:cNvSpPr/>
          <p:nvPr/>
        </p:nvSpPr>
        <p:spPr>
          <a:xfrm>
            <a:off x="683568" y="1908964"/>
            <a:ext cx="6480720" cy="1613347"/>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en-US" altLang="zh-CN" sz="2000" dirty="0">
                <a:solidFill>
                  <a:schemeClr val="tx2">
                    <a:lumMod val="95000"/>
                    <a:lumOff val="5000"/>
                  </a:schemeClr>
                </a:solidFill>
                <a:latin typeface="黑体" panose="02010609060101010101" pitchFamily="49" charset="-122"/>
                <a:ea typeface="黑体" panose="02010609060101010101" pitchFamily="49" charset="-122"/>
              </a:rPr>
              <a:t>Honeypot</a:t>
            </a: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也叫蜜罐，指一种安全资源。蜜罐是掩人耳日的系统，是为引诱潜在的攻击者远离关键系统面设计的，它的价值就是被探测，被攻击或攻陷。</a:t>
            </a:r>
          </a:p>
        </p:txBody>
      </p:sp>
      <p:sp>
        <p:nvSpPr>
          <p:cNvPr id="6" name="矩形: 圆角 5">
            <a:extLst>
              <a:ext uri="{FF2B5EF4-FFF2-40B4-BE49-F238E27FC236}">
                <a16:creationId xmlns:a16="http://schemas.microsoft.com/office/drawing/2014/main" xmlns="" id="{B78C20AF-72D7-4E34-AF45-91A1859447A0}"/>
              </a:ext>
            </a:extLst>
          </p:cNvPr>
          <p:cNvSpPr/>
          <p:nvPr/>
        </p:nvSpPr>
        <p:spPr>
          <a:xfrm>
            <a:off x="856073" y="4523283"/>
            <a:ext cx="5703662" cy="1944516"/>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marL="342900" indent="-342900">
              <a:lnSpc>
                <a:spcPct val="150000"/>
              </a:lnSpc>
              <a:buFont typeface="Arial" panose="020B0604020202020204" pitchFamily="34" charset="0"/>
              <a:buChar char="•"/>
            </a:pP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转移攻击者对重要系统的访问；</a:t>
            </a:r>
          </a:p>
          <a:p>
            <a:pPr marL="342900" indent="-342900">
              <a:lnSpc>
                <a:spcPct val="150000"/>
              </a:lnSpc>
              <a:buFont typeface="Arial" panose="020B0604020202020204" pitchFamily="34" charset="0"/>
              <a:buChar char="•"/>
            </a:pP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收集有关攻击者活动的信息；</a:t>
            </a:r>
          </a:p>
          <a:p>
            <a:pPr marL="342900" indent="-342900">
              <a:lnSpc>
                <a:spcPct val="150000"/>
              </a:lnSpc>
              <a:buFont typeface="Arial" panose="020B0604020202020204" pitchFamily="34" charset="0"/>
              <a:buChar char="•"/>
            </a:pP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引诱攻击者在系统中逗留足够长的时间，以便于管理员对此攻击做出响应。</a:t>
            </a:r>
          </a:p>
        </p:txBody>
      </p:sp>
      <p:pic>
        <p:nvPicPr>
          <p:cNvPr id="2" name="图片 1">
            <a:extLst>
              <a:ext uri="{FF2B5EF4-FFF2-40B4-BE49-F238E27FC236}">
                <a16:creationId xmlns:a16="http://schemas.microsoft.com/office/drawing/2014/main" xmlns="" id="{F02652A5-CCE1-47A5-97B4-8800F8612366}"/>
              </a:ext>
            </a:extLst>
          </p:cNvPr>
          <p:cNvPicPr>
            <a:picLocks noChangeAspect="1"/>
          </p:cNvPicPr>
          <p:nvPr/>
        </p:nvPicPr>
        <p:blipFill>
          <a:blip r:embed="rId4"/>
          <a:stretch>
            <a:fillRect/>
          </a:stretch>
        </p:blipFill>
        <p:spPr>
          <a:xfrm>
            <a:off x="6882425" y="4601099"/>
            <a:ext cx="1685860" cy="1742528"/>
          </a:xfrm>
          <a:prstGeom prst="rect">
            <a:avLst/>
          </a:prstGeom>
        </p:spPr>
      </p:pic>
      <p:sp>
        <p:nvSpPr>
          <p:cNvPr id="8" name="矩形: 圆角 7">
            <a:extLst>
              <a:ext uri="{FF2B5EF4-FFF2-40B4-BE49-F238E27FC236}">
                <a16:creationId xmlns:a16="http://schemas.microsoft.com/office/drawing/2014/main" xmlns="" id="{D1EE4F69-16D0-4E72-932F-ED00A90CCD47}"/>
              </a:ext>
            </a:extLst>
          </p:cNvPr>
          <p:cNvSpPr/>
          <p:nvPr/>
        </p:nvSpPr>
        <p:spPr>
          <a:xfrm>
            <a:off x="611560" y="4029247"/>
            <a:ext cx="2160240" cy="595229"/>
          </a:xfrm>
          <a:prstGeom prst="roundRect">
            <a:avLst/>
          </a:prstGeom>
          <a:solidFill>
            <a:schemeClr val="accent4">
              <a:lumMod val="20000"/>
              <a:lumOff val="8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2400" dirty="0">
                <a:solidFill>
                  <a:schemeClr val="tx2">
                    <a:lumMod val="95000"/>
                    <a:lumOff val="5000"/>
                  </a:schemeClr>
                </a:solidFill>
                <a:latin typeface="黑体" panose="02010609060101010101" pitchFamily="49" charset="-122"/>
                <a:ea typeface="黑体" panose="02010609060101010101" pitchFamily="49" charset="-122"/>
              </a:rPr>
              <a:t>蜜罐的功能</a:t>
            </a:r>
          </a:p>
        </p:txBody>
      </p:sp>
    </p:spTree>
    <p:extLst>
      <p:ext uri="{BB962C8B-B14F-4D97-AF65-F5344CB8AC3E}">
        <p14:creationId xmlns:p14="http://schemas.microsoft.com/office/powerpoint/2010/main" val="2706542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11.3 </a:t>
            </a:r>
            <a:r>
              <a:rPr lang="zh-CN" altLang="en-US" dirty="0">
                <a:latin typeface="楷体" panose="02010609060101010101" pitchFamily="49" charset="-122"/>
                <a:ea typeface="楷体" panose="02010609060101010101" pitchFamily="49" charset="-122"/>
              </a:rPr>
              <a:t>蜜罐</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51</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蜜罐</a:t>
            </a:r>
          </a:p>
        </p:txBody>
      </p:sp>
      <p:sp>
        <p:nvSpPr>
          <p:cNvPr id="5" name="矩形: 圆角 4">
            <a:extLst>
              <a:ext uri="{FF2B5EF4-FFF2-40B4-BE49-F238E27FC236}">
                <a16:creationId xmlns:a16="http://schemas.microsoft.com/office/drawing/2014/main" xmlns="" id="{DB8F90A3-052A-4746-9D7C-BA7EA3851A7C}"/>
              </a:ext>
            </a:extLst>
          </p:cNvPr>
          <p:cNvSpPr/>
          <p:nvPr/>
        </p:nvSpPr>
        <p:spPr>
          <a:xfrm>
            <a:off x="410072" y="1875709"/>
            <a:ext cx="8352928" cy="1631246"/>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蜜罐填满了看起来有价值但系统的合法用户不会访问的伪造信息。因此，任何对蜜罐的访问都是可疑的。蜜罐系统装备了敏感的监控器和事件记录器，用于检测这些访问和关攻击者的活动信息。</a:t>
            </a:r>
          </a:p>
        </p:txBody>
      </p:sp>
      <p:sp>
        <p:nvSpPr>
          <p:cNvPr id="6" name="矩形: 圆角 5">
            <a:extLst>
              <a:ext uri="{FF2B5EF4-FFF2-40B4-BE49-F238E27FC236}">
                <a16:creationId xmlns:a16="http://schemas.microsoft.com/office/drawing/2014/main" xmlns="" id="{B78C20AF-72D7-4E34-AF45-91A1859447A0}"/>
              </a:ext>
            </a:extLst>
          </p:cNvPr>
          <p:cNvSpPr/>
          <p:nvPr/>
        </p:nvSpPr>
        <p:spPr>
          <a:xfrm>
            <a:off x="3044006" y="4077072"/>
            <a:ext cx="5486490" cy="2146755"/>
          </a:xfrm>
          <a:prstGeom prst="roundRect">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zh-CN" altLang="en-US" dirty="0">
                <a:solidFill>
                  <a:schemeClr val="tx2">
                    <a:lumMod val="95000"/>
                    <a:lumOff val="5000"/>
                  </a:schemeClr>
                </a:solidFill>
                <a:latin typeface="黑体" panose="02010609060101010101" pitchFamily="49" charset="-122"/>
                <a:ea typeface="黑体" panose="02010609060101010101" pitchFamily="49" charset="-122"/>
              </a:rPr>
              <a:t>蜜罐是一种没有产出的资源。网络以外的任何人与蜜罐进行交互都没有合法的理由。因此，任何与蜜罐系统通信的尝试很可能是一个探测、扫描或者攻击。相反，如果一个蜜罐发起对外通信，则系统可能已被破坏。</a:t>
            </a:r>
          </a:p>
        </p:txBody>
      </p:sp>
      <p:pic>
        <p:nvPicPr>
          <p:cNvPr id="7" name="图片 6">
            <a:extLst>
              <a:ext uri="{FF2B5EF4-FFF2-40B4-BE49-F238E27FC236}">
                <a16:creationId xmlns:a16="http://schemas.microsoft.com/office/drawing/2014/main" xmlns="" id="{9DD3031E-D6FF-4F98-B922-7D3B7107F994}"/>
              </a:ext>
            </a:extLst>
          </p:cNvPr>
          <p:cNvPicPr>
            <a:picLocks noChangeAspect="1"/>
          </p:cNvPicPr>
          <p:nvPr/>
        </p:nvPicPr>
        <p:blipFill rotWithShape="1">
          <a:blip r:embed="rId3">
            <a:extLst>
              <a:ext uri="{28A0092B-C50C-407E-A947-70E740481C1C}">
                <a14:useLocalDpi xmlns:a14="http://schemas.microsoft.com/office/drawing/2010/main" val="0"/>
              </a:ext>
            </a:extLst>
          </a:blip>
          <a:srcRect r="14449"/>
          <a:stretch/>
        </p:blipFill>
        <p:spPr>
          <a:xfrm>
            <a:off x="539552" y="4286353"/>
            <a:ext cx="2217712" cy="1728192"/>
          </a:xfrm>
          <a:prstGeom prst="rect">
            <a:avLst/>
          </a:prstGeom>
        </p:spPr>
      </p:pic>
    </p:spTree>
    <p:extLst>
      <p:ext uri="{BB962C8B-B14F-4D97-AF65-F5344CB8AC3E}">
        <p14:creationId xmlns:p14="http://schemas.microsoft.com/office/powerpoint/2010/main" val="380199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11.3 </a:t>
            </a:r>
            <a:r>
              <a:rPr lang="zh-CN" altLang="en-US" dirty="0">
                <a:latin typeface="楷体" panose="02010609060101010101" pitchFamily="49" charset="-122"/>
                <a:ea typeface="楷体" panose="02010609060101010101" pitchFamily="49" charset="-122"/>
              </a:rPr>
              <a:t>蜜罐</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52</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蜜罐的分类</a:t>
            </a:r>
          </a:p>
        </p:txBody>
      </p:sp>
      <p:sp>
        <p:nvSpPr>
          <p:cNvPr id="9" name="矩形: 圆角 8">
            <a:extLst>
              <a:ext uri="{FF2B5EF4-FFF2-40B4-BE49-F238E27FC236}">
                <a16:creationId xmlns:a16="http://schemas.microsoft.com/office/drawing/2014/main" xmlns="" id="{8DA38CC2-39BC-4E43-8296-A637FB499D44}"/>
              </a:ext>
            </a:extLst>
          </p:cNvPr>
          <p:cNvSpPr/>
          <p:nvPr/>
        </p:nvSpPr>
        <p:spPr>
          <a:xfrm>
            <a:off x="581899" y="1920424"/>
            <a:ext cx="8073969" cy="1825920"/>
          </a:xfrm>
          <a:prstGeom prst="roundRect">
            <a:avLst>
              <a:gd name="adj" fmla="val 5796"/>
            </a:avLst>
          </a:prstGeom>
          <a:solidFill>
            <a:schemeClr val="accent5">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zh-CN" altLang="en-US" dirty="0">
                <a:solidFill>
                  <a:schemeClr val="tx2">
                    <a:lumMod val="95000"/>
                    <a:lumOff val="5000"/>
                  </a:schemeClr>
                </a:solidFill>
                <a:latin typeface="黑体" panose="02010609060101010101" pitchFamily="49" charset="-122"/>
                <a:ea typeface="黑体" panose="02010609060101010101" pitchFamily="49" charset="-122"/>
              </a:rPr>
              <a:t>由能够模拟特定</a:t>
            </a:r>
            <a:r>
              <a:rPr lang="en-US" altLang="zh-CN" dirty="0">
                <a:solidFill>
                  <a:schemeClr val="tx2">
                    <a:lumMod val="95000"/>
                    <a:lumOff val="5000"/>
                  </a:schemeClr>
                </a:solidFill>
                <a:latin typeface="黑体" panose="02010609060101010101" pitchFamily="49" charset="-122"/>
                <a:ea typeface="黑体" panose="02010609060101010101" pitchFamily="49" charset="-122"/>
              </a:rPr>
              <a:t>IT</a:t>
            </a:r>
            <a:r>
              <a:rPr lang="zh-CN" altLang="en-US" dirty="0">
                <a:solidFill>
                  <a:schemeClr val="tx2">
                    <a:lumMod val="95000"/>
                    <a:lumOff val="5000"/>
                  </a:schemeClr>
                </a:solidFill>
                <a:latin typeface="黑体" panose="02010609060101010101" pitchFamily="49" charset="-122"/>
                <a:ea typeface="黑体" panose="02010609060101010101" pitchFamily="49" charset="-122"/>
              </a:rPr>
              <a:t>服务或系统的软件包构成，它足以提供一种真实的初级交互，但是却无法提供所模拟服务或系统的全部功能；</a:t>
            </a:r>
          </a:p>
          <a:p>
            <a:pPr marL="285750" indent="-285750">
              <a:lnSpc>
                <a:spcPct val="150000"/>
              </a:lnSpc>
              <a:buFont typeface="Arial" panose="020B0604020202020204" pitchFamily="34" charset="0"/>
              <a:buChar char="•"/>
            </a:pPr>
            <a:r>
              <a:rPr lang="zh-CN" altLang="en-US" dirty="0">
                <a:solidFill>
                  <a:schemeClr val="tx2">
                    <a:lumMod val="95000"/>
                    <a:lumOff val="5000"/>
                  </a:schemeClr>
                </a:solidFill>
                <a:latin typeface="黑体" panose="02010609060101010101" pitchFamily="49" charset="-122"/>
                <a:ea typeface="黑体" panose="02010609060101010101" pitchFamily="49" charset="-122"/>
              </a:rPr>
              <a:t>提供了一个低真实度的目标；</a:t>
            </a:r>
          </a:p>
          <a:p>
            <a:pPr marL="285750" indent="-285750">
              <a:lnSpc>
                <a:spcPct val="150000"/>
              </a:lnSpc>
              <a:buFont typeface="Arial" panose="020B0604020202020204" pitchFamily="34" charset="0"/>
              <a:buChar char="•"/>
            </a:pPr>
            <a:r>
              <a:rPr lang="zh-CN" altLang="en-US" dirty="0">
                <a:solidFill>
                  <a:schemeClr val="tx2">
                    <a:lumMod val="95000"/>
                    <a:lumOff val="5000"/>
                  </a:schemeClr>
                </a:solidFill>
                <a:latin typeface="黑体" panose="02010609060101010101" pitchFamily="49" charset="-122"/>
                <a:ea typeface="黑体" panose="02010609060101010101" pitchFamily="49" charset="-122"/>
              </a:rPr>
              <a:t>通常来说，这类蜜罐作为一个提供报警功能的分布式</a:t>
            </a:r>
            <a:r>
              <a:rPr lang="en-US" altLang="zh-CN" dirty="0">
                <a:solidFill>
                  <a:schemeClr val="tx2">
                    <a:lumMod val="95000"/>
                    <a:lumOff val="5000"/>
                  </a:schemeClr>
                </a:solidFill>
                <a:latin typeface="黑体" panose="02010609060101010101" pitchFamily="49" charset="-122"/>
                <a:ea typeface="黑体" panose="02010609060101010101" pitchFamily="49" charset="-122"/>
              </a:rPr>
              <a:t>IDS</a:t>
            </a:r>
            <a:r>
              <a:rPr lang="zh-CN" altLang="en-US" dirty="0">
                <a:solidFill>
                  <a:schemeClr val="tx2">
                    <a:lumMod val="95000"/>
                    <a:lumOff val="5000"/>
                  </a:schemeClr>
                </a:solidFill>
                <a:latin typeface="黑体" panose="02010609060101010101" pitchFamily="49" charset="-122"/>
                <a:ea typeface="黑体" panose="02010609060101010101" pitchFamily="49" charset="-122"/>
              </a:rPr>
              <a:t>的组件已经足够了。</a:t>
            </a:r>
          </a:p>
        </p:txBody>
      </p:sp>
      <p:sp>
        <p:nvSpPr>
          <p:cNvPr id="11" name="矩形: 圆角 10">
            <a:extLst>
              <a:ext uri="{FF2B5EF4-FFF2-40B4-BE49-F238E27FC236}">
                <a16:creationId xmlns:a16="http://schemas.microsoft.com/office/drawing/2014/main" xmlns="" id="{A7C41CA1-299F-4E28-AEB8-065F42D4CED1}"/>
              </a:ext>
            </a:extLst>
          </p:cNvPr>
          <p:cNvSpPr/>
          <p:nvPr/>
        </p:nvSpPr>
        <p:spPr>
          <a:xfrm>
            <a:off x="483836" y="4469368"/>
            <a:ext cx="8172032" cy="2122603"/>
          </a:xfrm>
          <a:prstGeom prst="roundRect">
            <a:avLst>
              <a:gd name="adj" fmla="val 5796"/>
            </a:avLst>
          </a:prstGeom>
          <a:solidFill>
            <a:schemeClr val="accent5">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zh-CN" altLang="en-US" dirty="0">
                <a:solidFill>
                  <a:schemeClr val="tx2">
                    <a:lumMod val="95000"/>
                    <a:lumOff val="5000"/>
                  </a:schemeClr>
                </a:solidFill>
                <a:latin typeface="黑体" panose="02010609060101010101" pitchFamily="49" charset="-122"/>
                <a:ea typeface="黑体" panose="02010609060101010101" pitchFamily="49" charset="-122"/>
              </a:rPr>
              <a:t>是一个带有完整操作系统、服务以及应用程序的真实系统，被部署在攻击者能够访问的地方；</a:t>
            </a:r>
          </a:p>
          <a:p>
            <a:pPr marL="285750" indent="-285750">
              <a:lnSpc>
                <a:spcPct val="150000"/>
              </a:lnSpc>
              <a:buFont typeface="Arial" panose="020B0604020202020204" pitchFamily="34" charset="0"/>
              <a:buChar char="•"/>
            </a:pPr>
            <a:r>
              <a:rPr lang="zh-CN" altLang="en-US" dirty="0">
                <a:solidFill>
                  <a:schemeClr val="tx2">
                    <a:lumMod val="95000"/>
                    <a:lumOff val="5000"/>
                  </a:schemeClr>
                </a:solidFill>
                <a:latin typeface="黑体" panose="02010609060101010101" pitchFamily="49" charset="-122"/>
                <a:ea typeface="黑体" panose="02010609060101010101" pitchFamily="49" charset="-122"/>
              </a:rPr>
              <a:t>是一个更为真实的目标，很有可能消耗掉攻击者更长的时间；</a:t>
            </a:r>
          </a:p>
          <a:p>
            <a:pPr marL="285750" indent="-285750">
              <a:lnSpc>
                <a:spcPct val="150000"/>
              </a:lnSpc>
              <a:buFont typeface="Arial" panose="020B0604020202020204" pitchFamily="34" charset="0"/>
              <a:buChar char="•"/>
            </a:pPr>
            <a:r>
              <a:rPr lang="zh-CN" altLang="en-US" dirty="0">
                <a:solidFill>
                  <a:schemeClr val="tx2">
                    <a:lumMod val="95000"/>
                    <a:lumOff val="5000"/>
                  </a:schemeClr>
                </a:solidFill>
                <a:latin typeface="黑体" panose="02010609060101010101" pitchFamily="49" charset="-122"/>
                <a:ea typeface="黑体" panose="02010609060101010101" pitchFamily="49" charset="-122"/>
              </a:rPr>
              <a:t>但是它需要极大的资源；</a:t>
            </a:r>
          </a:p>
          <a:p>
            <a:pPr marL="285750" indent="-285750">
              <a:lnSpc>
                <a:spcPct val="150000"/>
              </a:lnSpc>
              <a:buFont typeface="Arial" panose="020B0604020202020204" pitchFamily="34" charset="0"/>
              <a:buChar char="•"/>
            </a:pPr>
            <a:r>
              <a:rPr lang="zh-CN" altLang="en-US" dirty="0">
                <a:solidFill>
                  <a:schemeClr val="tx2">
                    <a:lumMod val="95000"/>
                    <a:lumOff val="5000"/>
                  </a:schemeClr>
                </a:solidFill>
                <a:latin typeface="黑体" panose="02010609060101010101" pitchFamily="49" charset="-122"/>
                <a:ea typeface="黑体" panose="02010609060101010101" pitchFamily="49" charset="-122"/>
              </a:rPr>
              <a:t>一旦被攻破，就可能被用来发起对其他系统的攻击。</a:t>
            </a:r>
          </a:p>
        </p:txBody>
      </p:sp>
      <p:sp>
        <p:nvSpPr>
          <p:cNvPr id="8" name="矩形: 圆角 7">
            <a:extLst>
              <a:ext uri="{FF2B5EF4-FFF2-40B4-BE49-F238E27FC236}">
                <a16:creationId xmlns:a16="http://schemas.microsoft.com/office/drawing/2014/main" xmlns="" id="{7486F6A2-71B8-4908-987A-1D90EBEC30FA}"/>
              </a:ext>
            </a:extLst>
          </p:cNvPr>
          <p:cNvSpPr/>
          <p:nvPr/>
        </p:nvSpPr>
        <p:spPr>
          <a:xfrm>
            <a:off x="6598731" y="1511040"/>
            <a:ext cx="1963369" cy="523221"/>
          </a:xfrm>
          <a:prstGeom prst="roundRect">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低交互蜜罐</a:t>
            </a:r>
          </a:p>
        </p:txBody>
      </p:sp>
      <p:sp>
        <p:nvSpPr>
          <p:cNvPr id="10" name="矩形: 圆角 9">
            <a:extLst>
              <a:ext uri="{FF2B5EF4-FFF2-40B4-BE49-F238E27FC236}">
                <a16:creationId xmlns:a16="http://schemas.microsoft.com/office/drawing/2014/main" xmlns="" id="{7DFE2A9A-09A2-4C2D-90FA-E2D21D01C020}"/>
              </a:ext>
            </a:extLst>
          </p:cNvPr>
          <p:cNvSpPr/>
          <p:nvPr/>
        </p:nvSpPr>
        <p:spPr>
          <a:xfrm>
            <a:off x="351908" y="3994630"/>
            <a:ext cx="2376264" cy="523221"/>
          </a:xfrm>
          <a:prstGeom prst="roundRect">
            <a:avLst/>
          </a:prstGeom>
          <a:solidFill>
            <a:schemeClr val="accent4">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高交互蜜罐</a:t>
            </a:r>
          </a:p>
        </p:txBody>
      </p:sp>
    </p:spTree>
    <p:extLst>
      <p:ext uri="{BB962C8B-B14F-4D97-AF65-F5344CB8AC3E}">
        <p14:creationId xmlns:p14="http://schemas.microsoft.com/office/powerpoint/2010/main" val="391950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11.3 </a:t>
            </a:r>
            <a:r>
              <a:rPr lang="zh-CN" altLang="en-US" dirty="0">
                <a:latin typeface="楷体" panose="02010609060101010101" pitchFamily="49" charset="-122"/>
                <a:ea typeface="楷体" panose="02010609060101010101" pitchFamily="49" charset="-122"/>
              </a:rPr>
              <a:t>蜜罐</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53</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密罐的拓扑结构</a:t>
            </a:r>
          </a:p>
        </p:txBody>
      </p:sp>
      <p:grpSp>
        <p:nvGrpSpPr>
          <p:cNvPr id="12" name="Group 4">
            <a:extLst>
              <a:ext uri="{FF2B5EF4-FFF2-40B4-BE49-F238E27FC236}">
                <a16:creationId xmlns:a16="http://schemas.microsoft.com/office/drawing/2014/main" xmlns="" id="{21325CE4-A04C-4131-8222-F962A243EFDD}"/>
              </a:ext>
            </a:extLst>
          </p:cNvPr>
          <p:cNvGrpSpPr>
            <a:grpSpLocks/>
          </p:cNvGrpSpPr>
          <p:nvPr/>
        </p:nvGrpSpPr>
        <p:grpSpPr bwMode="auto">
          <a:xfrm>
            <a:off x="381428" y="1889126"/>
            <a:ext cx="8293466" cy="4855469"/>
            <a:chOff x="2058" y="7251"/>
            <a:chExt cx="7948" cy="3468"/>
          </a:xfrm>
        </p:grpSpPr>
        <p:grpSp>
          <p:nvGrpSpPr>
            <p:cNvPr id="13" name="Group 5">
              <a:extLst>
                <a:ext uri="{FF2B5EF4-FFF2-40B4-BE49-F238E27FC236}">
                  <a16:creationId xmlns:a16="http://schemas.microsoft.com/office/drawing/2014/main" xmlns="" id="{70ADF8BE-3254-4522-8DE4-4F21D22402F6}"/>
                </a:ext>
              </a:extLst>
            </p:cNvPr>
            <p:cNvGrpSpPr>
              <a:grpSpLocks/>
            </p:cNvGrpSpPr>
            <p:nvPr/>
          </p:nvGrpSpPr>
          <p:grpSpPr bwMode="auto">
            <a:xfrm>
              <a:off x="6773" y="8187"/>
              <a:ext cx="284" cy="609"/>
              <a:chOff x="2340" y="10020"/>
              <a:chExt cx="277" cy="609"/>
            </a:xfrm>
          </p:grpSpPr>
          <p:sp>
            <p:nvSpPr>
              <p:cNvPr id="302" name="Freeform 6">
                <a:extLst>
                  <a:ext uri="{FF2B5EF4-FFF2-40B4-BE49-F238E27FC236}">
                    <a16:creationId xmlns:a16="http://schemas.microsoft.com/office/drawing/2014/main" xmlns="" id="{B0096316-A2EF-445A-9F24-56AE90A629AA}"/>
                  </a:ext>
                </a:extLst>
              </p:cNvPr>
              <p:cNvSpPr>
                <a:spLocks noChangeAspect="1"/>
              </p:cNvSpPr>
              <p:nvPr/>
            </p:nvSpPr>
            <p:spPr bwMode="auto">
              <a:xfrm>
                <a:off x="2340" y="10020"/>
                <a:ext cx="57" cy="609"/>
              </a:xfrm>
              <a:custGeom>
                <a:avLst/>
                <a:gdLst>
                  <a:gd name="T0" fmla="*/ 0 w 63"/>
                  <a:gd name="T1" fmla="*/ 0 h 524"/>
                  <a:gd name="T2" fmla="*/ 0 w 63"/>
                  <a:gd name="T3" fmla="*/ 468 h 524"/>
                  <a:gd name="T4" fmla="*/ 63 w 63"/>
                  <a:gd name="T5" fmla="*/ 524 h 524"/>
                  <a:gd name="T6" fmla="*/ 63 w 63"/>
                  <a:gd name="T7" fmla="*/ 52 h 524"/>
                  <a:gd name="T8" fmla="*/ 0 w 63"/>
                  <a:gd name="T9" fmla="*/ 0 h 524"/>
                  <a:gd name="T10" fmla="*/ 0 w 63"/>
                  <a:gd name="T11" fmla="*/ 0 h 524"/>
                </a:gdLst>
                <a:ahLst/>
                <a:cxnLst>
                  <a:cxn ang="0">
                    <a:pos x="T0" y="T1"/>
                  </a:cxn>
                  <a:cxn ang="0">
                    <a:pos x="T2" y="T3"/>
                  </a:cxn>
                  <a:cxn ang="0">
                    <a:pos x="T4" y="T5"/>
                  </a:cxn>
                  <a:cxn ang="0">
                    <a:pos x="T6" y="T7"/>
                  </a:cxn>
                  <a:cxn ang="0">
                    <a:pos x="T8" y="T9"/>
                  </a:cxn>
                  <a:cxn ang="0">
                    <a:pos x="T10" y="T11"/>
                  </a:cxn>
                </a:cxnLst>
                <a:rect l="0" t="0" r="r" b="b"/>
                <a:pathLst>
                  <a:path w="63" h="524">
                    <a:moveTo>
                      <a:pt x="0" y="0"/>
                    </a:moveTo>
                    <a:lnTo>
                      <a:pt x="0" y="468"/>
                    </a:lnTo>
                    <a:lnTo>
                      <a:pt x="63" y="524"/>
                    </a:lnTo>
                    <a:lnTo>
                      <a:pt x="63" y="52"/>
                    </a:lnTo>
                    <a:lnTo>
                      <a:pt x="0" y="0"/>
                    </a:lnTo>
                    <a:lnTo>
                      <a:pt x="0" y="0"/>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03" name="Freeform 7">
                <a:extLst>
                  <a:ext uri="{FF2B5EF4-FFF2-40B4-BE49-F238E27FC236}">
                    <a16:creationId xmlns:a16="http://schemas.microsoft.com/office/drawing/2014/main" xmlns="" id="{1BC6B01F-069B-48A4-B40A-833693F5A789}"/>
                  </a:ext>
                </a:extLst>
              </p:cNvPr>
              <p:cNvSpPr>
                <a:spLocks noChangeAspect="1"/>
              </p:cNvSpPr>
              <p:nvPr/>
            </p:nvSpPr>
            <p:spPr bwMode="auto">
              <a:xfrm>
                <a:off x="2340" y="10020"/>
                <a:ext cx="277" cy="60"/>
              </a:xfrm>
              <a:custGeom>
                <a:avLst/>
                <a:gdLst>
                  <a:gd name="T0" fmla="*/ 242 w 304"/>
                  <a:gd name="T1" fmla="*/ 0 h 52"/>
                  <a:gd name="T2" fmla="*/ 241 w 304"/>
                  <a:gd name="T3" fmla="*/ 0 h 52"/>
                  <a:gd name="T4" fmla="*/ 240 w 304"/>
                  <a:gd name="T5" fmla="*/ 0 h 52"/>
                  <a:gd name="T6" fmla="*/ 238 w 304"/>
                  <a:gd name="T7" fmla="*/ 0 h 52"/>
                  <a:gd name="T8" fmla="*/ 235 w 304"/>
                  <a:gd name="T9" fmla="*/ 0 h 52"/>
                  <a:gd name="T10" fmla="*/ 232 w 304"/>
                  <a:gd name="T11" fmla="*/ 0 h 52"/>
                  <a:gd name="T12" fmla="*/ 228 w 304"/>
                  <a:gd name="T13" fmla="*/ 0 h 52"/>
                  <a:gd name="T14" fmla="*/ 224 w 304"/>
                  <a:gd name="T15" fmla="*/ 0 h 52"/>
                  <a:gd name="T16" fmla="*/ 219 w 304"/>
                  <a:gd name="T17" fmla="*/ 0 h 52"/>
                  <a:gd name="T18" fmla="*/ 213 w 304"/>
                  <a:gd name="T19" fmla="*/ 0 h 52"/>
                  <a:gd name="T20" fmla="*/ 207 w 304"/>
                  <a:gd name="T21" fmla="*/ 0 h 52"/>
                  <a:gd name="T22" fmla="*/ 201 w 304"/>
                  <a:gd name="T23" fmla="*/ 0 h 52"/>
                  <a:gd name="T24" fmla="*/ 194 w 304"/>
                  <a:gd name="T25" fmla="*/ 0 h 52"/>
                  <a:gd name="T26" fmla="*/ 188 w 304"/>
                  <a:gd name="T27" fmla="*/ 0 h 52"/>
                  <a:gd name="T28" fmla="*/ 181 w 304"/>
                  <a:gd name="T29" fmla="*/ 0 h 52"/>
                  <a:gd name="T30" fmla="*/ 172 w 304"/>
                  <a:gd name="T31" fmla="*/ 0 h 52"/>
                  <a:gd name="T32" fmla="*/ 165 w 304"/>
                  <a:gd name="T33" fmla="*/ 0 h 52"/>
                  <a:gd name="T34" fmla="*/ 157 w 304"/>
                  <a:gd name="T35" fmla="*/ 0 h 52"/>
                  <a:gd name="T36" fmla="*/ 149 w 304"/>
                  <a:gd name="T37" fmla="*/ 0 h 52"/>
                  <a:gd name="T38" fmla="*/ 141 w 304"/>
                  <a:gd name="T39" fmla="*/ 0 h 52"/>
                  <a:gd name="T40" fmla="*/ 133 w 304"/>
                  <a:gd name="T41" fmla="*/ 0 h 52"/>
                  <a:gd name="T42" fmla="*/ 124 w 304"/>
                  <a:gd name="T43" fmla="*/ 0 h 52"/>
                  <a:gd name="T44" fmla="*/ 116 w 304"/>
                  <a:gd name="T45" fmla="*/ 0 h 52"/>
                  <a:gd name="T46" fmla="*/ 107 w 304"/>
                  <a:gd name="T47" fmla="*/ 0 h 52"/>
                  <a:gd name="T48" fmla="*/ 99 w 304"/>
                  <a:gd name="T49" fmla="*/ 0 h 52"/>
                  <a:gd name="T50" fmla="*/ 91 w 304"/>
                  <a:gd name="T51" fmla="*/ 0 h 52"/>
                  <a:gd name="T52" fmla="*/ 82 w 304"/>
                  <a:gd name="T53" fmla="*/ 0 h 52"/>
                  <a:gd name="T54" fmla="*/ 75 w 304"/>
                  <a:gd name="T55" fmla="*/ 0 h 52"/>
                  <a:gd name="T56" fmla="*/ 67 w 304"/>
                  <a:gd name="T57" fmla="*/ 0 h 52"/>
                  <a:gd name="T58" fmla="*/ 59 w 304"/>
                  <a:gd name="T59" fmla="*/ 0 h 52"/>
                  <a:gd name="T60" fmla="*/ 52 w 304"/>
                  <a:gd name="T61" fmla="*/ 0 h 52"/>
                  <a:gd name="T62" fmla="*/ 46 w 304"/>
                  <a:gd name="T63" fmla="*/ 0 h 52"/>
                  <a:gd name="T64" fmla="*/ 39 w 304"/>
                  <a:gd name="T65" fmla="*/ 0 h 52"/>
                  <a:gd name="T66" fmla="*/ 33 w 304"/>
                  <a:gd name="T67" fmla="*/ 0 h 52"/>
                  <a:gd name="T68" fmla="*/ 27 w 304"/>
                  <a:gd name="T69" fmla="*/ 0 h 52"/>
                  <a:gd name="T70" fmla="*/ 22 w 304"/>
                  <a:gd name="T71" fmla="*/ 0 h 52"/>
                  <a:gd name="T72" fmla="*/ 17 w 304"/>
                  <a:gd name="T73" fmla="*/ 0 h 52"/>
                  <a:gd name="T74" fmla="*/ 12 w 304"/>
                  <a:gd name="T75" fmla="*/ 0 h 52"/>
                  <a:gd name="T76" fmla="*/ 9 w 304"/>
                  <a:gd name="T77" fmla="*/ 0 h 52"/>
                  <a:gd name="T78" fmla="*/ 6 w 304"/>
                  <a:gd name="T79" fmla="*/ 0 h 52"/>
                  <a:gd name="T80" fmla="*/ 4 w 304"/>
                  <a:gd name="T81" fmla="*/ 0 h 52"/>
                  <a:gd name="T82" fmla="*/ 2 w 304"/>
                  <a:gd name="T83" fmla="*/ 0 h 52"/>
                  <a:gd name="T84" fmla="*/ 0 w 304"/>
                  <a:gd name="T85" fmla="*/ 0 h 52"/>
                  <a:gd name="T86" fmla="*/ 0 w 304"/>
                  <a:gd name="T87" fmla="*/ 0 h 52"/>
                  <a:gd name="T88" fmla="*/ 304 w 304"/>
                  <a:gd name="T8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04" h="52">
                    <a:moveTo>
                      <a:pt x="304" y="52"/>
                    </a:moveTo>
                    <a:lnTo>
                      <a:pt x="242" y="0"/>
                    </a:lnTo>
                    <a:lnTo>
                      <a:pt x="242" y="0"/>
                    </a:lnTo>
                    <a:lnTo>
                      <a:pt x="242" y="0"/>
                    </a:lnTo>
                    <a:lnTo>
                      <a:pt x="242" y="0"/>
                    </a:lnTo>
                    <a:lnTo>
                      <a:pt x="241" y="0"/>
                    </a:lnTo>
                    <a:lnTo>
                      <a:pt x="241" y="0"/>
                    </a:lnTo>
                    <a:lnTo>
                      <a:pt x="241" y="0"/>
                    </a:lnTo>
                    <a:lnTo>
                      <a:pt x="240" y="0"/>
                    </a:lnTo>
                    <a:lnTo>
                      <a:pt x="240" y="0"/>
                    </a:lnTo>
                    <a:lnTo>
                      <a:pt x="238" y="0"/>
                    </a:lnTo>
                    <a:lnTo>
                      <a:pt x="238" y="0"/>
                    </a:lnTo>
                    <a:lnTo>
                      <a:pt x="237" y="0"/>
                    </a:lnTo>
                    <a:lnTo>
                      <a:pt x="236" y="0"/>
                    </a:lnTo>
                    <a:lnTo>
                      <a:pt x="235" y="0"/>
                    </a:lnTo>
                    <a:lnTo>
                      <a:pt x="235" y="0"/>
                    </a:lnTo>
                    <a:lnTo>
                      <a:pt x="234" y="0"/>
                    </a:lnTo>
                    <a:lnTo>
                      <a:pt x="232" y="0"/>
                    </a:lnTo>
                    <a:lnTo>
                      <a:pt x="231" y="0"/>
                    </a:lnTo>
                    <a:lnTo>
                      <a:pt x="230" y="0"/>
                    </a:lnTo>
                    <a:lnTo>
                      <a:pt x="228" y="0"/>
                    </a:lnTo>
                    <a:lnTo>
                      <a:pt x="226" y="0"/>
                    </a:lnTo>
                    <a:lnTo>
                      <a:pt x="225" y="0"/>
                    </a:lnTo>
                    <a:lnTo>
                      <a:pt x="224" y="0"/>
                    </a:lnTo>
                    <a:lnTo>
                      <a:pt x="222" y="0"/>
                    </a:lnTo>
                    <a:lnTo>
                      <a:pt x="220" y="0"/>
                    </a:lnTo>
                    <a:lnTo>
                      <a:pt x="219" y="0"/>
                    </a:lnTo>
                    <a:lnTo>
                      <a:pt x="217" y="0"/>
                    </a:lnTo>
                    <a:lnTo>
                      <a:pt x="216" y="0"/>
                    </a:lnTo>
                    <a:lnTo>
                      <a:pt x="213" y="0"/>
                    </a:lnTo>
                    <a:lnTo>
                      <a:pt x="211" y="0"/>
                    </a:lnTo>
                    <a:lnTo>
                      <a:pt x="210" y="0"/>
                    </a:lnTo>
                    <a:lnTo>
                      <a:pt x="207" y="0"/>
                    </a:lnTo>
                    <a:lnTo>
                      <a:pt x="206" y="0"/>
                    </a:lnTo>
                    <a:lnTo>
                      <a:pt x="204" y="0"/>
                    </a:lnTo>
                    <a:lnTo>
                      <a:pt x="201" y="0"/>
                    </a:lnTo>
                    <a:lnTo>
                      <a:pt x="199" y="0"/>
                    </a:lnTo>
                    <a:lnTo>
                      <a:pt x="196" y="0"/>
                    </a:lnTo>
                    <a:lnTo>
                      <a:pt x="194" y="0"/>
                    </a:lnTo>
                    <a:lnTo>
                      <a:pt x="193" y="0"/>
                    </a:lnTo>
                    <a:lnTo>
                      <a:pt x="190" y="0"/>
                    </a:lnTo>
                    <a:lnTo>
                      <a:pt x="188" y="0"/>
                    </a:lnTo>
                    <a:lnTo>
                      <a:pt x="185" y="0"/>
                    </a:lnTo>
                    <a:lnTo>
                      <a:pt x="183" y="0"/>
                    </a:lnTo>
                    <a:lnTo>
                      <a:pt x="181" y="0"/>
                    </a:lnTo>
                    <a:lnTo>
                      <a:pt x="178" y="0"/>
                    </a:lnTo>
                    <a:lnTo>
                      <a:pt x="175" y="0"/>
                    </a:lnTo>
                    <a:lnTo>
                      <a:pt x="172" y="0"/>
                    </a:lnTo>
                    <a:lnTo>
                      <a:pt x="170" y="0"/>
                    </a:lnTo>
                    <a:lnTo>
                      <a:pt x="167" y="0"/>
                    </a:lnTo>
                    <a:lnTo>
                      <a:pt x="165" y="0"/>
                    </a:lnTo>
                    <a:lnTo>
                      <a:pt x="163" y="0"/>
                    </a:lnTo>
                    <a:lnTo>
                      <a:pt x="160" y="0"/>
                    </a:lnTo>
                    <a:lnTo>
                      <a:pt x="157" y="0"/>
                    </a:lnTo>
                    <a:lnTo>
                      <a:pt x="154" y="0"/>
                    </a:lnTo>
                    <a:lnTo>
                      <a:pt x="152" y="0"/>
                    </a:lnTo>
                    <a:lnTo>
                      <a:pt x="149" y="0"/>
                    </a:lnTo>
                    <a:lnTo>
                      <a:pt x="146" y="0"/>
                    </a:lnTo>
                    <a:lnTo>
                      <a:pt x="143" y="0"/>
                    </a:lnTo>
                    <a:lnTo>
                      <a:pt x="141" y="0"/>
                    </a:lnTo>
                    <a:lnTo>
                      <a:pt x="137" y="0"/>
                    </a:lnTo>
                    <a:lnTo>
                      <a:pt x="135" y="0"/>
                    </a:lnTo>
                    <a:lnTo>
                      <a:pt x="133" y="0"/>
                    </a:lnTo>
                    <a:lnTo>
                      <a:pt x="129" y="0"/>
                    </a:lnTo>
                    <a:lnTo>
                      <a:pt x="127" y="0"/>
                    </a:lnTo>
                    <a:lnTo>
                      <a:pt x="124" y="0"/>
                    </a:lnTo>
                    <a:lnTo>
                      <a:pt x="122" y="0"/>
                    </a:lnTo>
                    <a:lnTo>
                      <a:pt x="118" y="0"/>
                    </a:lnTo>
                    <a:lnTo>
                      <a:pt x="116" y="0"/>
                    </a:lnTo>
                    <a:lnTo>
                      <a:pt x="113" y="0"/>
                    </a:lnTo>
                    <a:lnTo>
                      <a:pt x="110" y="0"/>
                    </a:lnTo>
                    <a:lnTo>
                      <a:pt x="107" y="0"/>
                    </a:lnTo>
                    <a:lnTo>
                      <a:pt x="105" y="0"/>
                    </a:lnTo>
                    <a:lnTo>
                      <a:pt x="101" y="0"/>
                    </a:lnTo>
                    <a:lnTo>
                      <a:pt x="99" y="0"/>
                    </a:lnTo>
                    <a:lnTo>
                      <a:pt x="97" y="0"/>
                    </a:lnTo>
                    <a:lnTo>
                      <a:pt x="93" y="0"/>
                    </a:lnTo>
                    <a:lnTo>
                      <a:pt x="91" y="0"/>
                    </a:lnTo>
                    <a:lnTo>
                      <a:pt x="88" y="0"/>
                    </a:lnTo>
                    <a:lnTo>
                      <a:pt x="86" y="0"/>
                    </a:lnTo>
                    <a:lnTo>
                      <a:pt x="82" y="0"/>
                    </a:lnTo>
                    <a:lnTo>
                      <a:pt x="80" y="0"/>
                    </a:lnTo>
                    <a:lnTo>
                      <a:pt x="77" y="0"/>
                    </a:lnTo>
                    <a:lnTo>
                      <a:pt x="75" y="0"/>
                    </a:lnTo>
                    <a:lnTo>
                      <a:pt x="73" y="0"/>
                    </a:lnTo>
                    <a:lnTo>
                      <a:pt x="70" y="0"/>
                    </a:lnTo>
                    <a:lnTo>
                      <a:pt x="67" y="0"/>
                    </a:lnTo>
                    <a:lnTo>
                      <a:pt x="64" y="0"/>
                    </a:lnTo>
                    <a:lnTo>
                      <a:pt x="62" y="0"/>
                    </a:lnTo>
                    <a:lnTo>
                      <a:pt x="59" y="0"/>
                    </a:lnTo>
                    <a:lnTo>
                      <a:pt x="57" y="0"/>
                    </a:lnTo>
                    <a:lnTo>
                      <a:pt x="55" y="0"/>
                    </a:lnTo>
                    <a:lnTo>
                      <a:pt x="52" y="0"/>
                    </a:lnTo>
                    <a:lnTo>
                      <a:pt x="50" y="0"/>
                    </a:lnTo>
                    <a:lnTo>
                      <a:pt x="47" y="0"/>
                    </a:lnTo>
                    <a:lnTo>
                      <a:pt x="46" y="0"/>
                    </a:lnTo>
                    <a:lnTo>
                      <a:pt x="44" y="0"/>
                    </a:lnTo>
                    <a:lnTo>
                      <a:pt x="41" y="0"/>
                    </a:lnTo>
                    <a:lnTo>
                      <a:pt x="39" y="0"/>
                    </a:lnTo>
                    <a:lnTo>
                      <a:pt x="37" y="0"/>
                    </a:lnTo>
                    <a:lnTo>
                      <a:pt x="35" y="0"/>
                    </a:lnTo>
                    <a:lnTo>
                      <a:pt x="33" y="0"/>
                    </a:lnTo>
                    <a:lnTo>
                      <a:pt x="31" y="0"/>
                    </a:lnTo>
                    <a:lnTo>
                      <a:pt x="29" y="0"/>
                    </a:lnTo>
                    <a:lnTo>
                      <a:pt x="27" y="0"/>
                    </a:lnTo>
                    <a:lnTo>
                      <a:pt x="26" y="0"/>
                    </a:lnTo>
                    <a:lnTo>
                      <a:pt x="23" y="0"/>
                    </a:lnTo>
                    <a:lnTo>
                      <a:pt x="22" y="0"/>
                    </a:lnTo>
                    <a:lnTo>
                      <a:pt x="20" y="0"/>
                    </a:lnTo>
                    <a:lnTo>
                      <a:pt x="18" y="0"/>
                    </a:lnTo>
                    <a:lnTo>
                      <a:pt x="17" y="0"/>
                    </a:lnTo>
                    <a:lnTo>
                      <a:pt x="16" y="0"/>
                    </a:lnTo>
                    <a:lnTo>
                      <a:pt x="14" y="0"/>
                    </a:lnTo>
                    <a:lnTo>
                      <a:pt x="12" y="0"/>
                    </a:lnTo>
                    <a:lnTo>
                      <a:pt x="11" y="0"/>
                    </a:lnTo>
                    <a:lnTo>
                      <a:pt x="10" y="0"/>
                    </a:lnTo>
                    <a:lnTo>
                      <a:pt x="9" y="0"/>
                    </a:lnTo>
                    <a:lnTo>
                      <a:pt x="8" y="0"/>
                    </a:lnTo>
                    <a:lnTo>
                      <a:pt x="6" y="0"/>
                    </a:lnTo>
                    <a:lnTo>
                      <a:pt x="6" y="0"/>
                    </a:lnTo>
                    <a:lnTo>
                      <a:pt x="5" y="0"/>
                    </a:lnTo>
                    <a:lnTo>
                      <a:pt x="4" y="0"/>
                    </a:lnTo>
                    <a:lnTo>
                      <a:pt x="4" y="0"/>
                    </a:lnTo>
                    <a:lnTo>
                      <a:pt x="3" y="0"/>
                    </a:lnTo>
                    <a:lnTo>
                      <a:pt x="2" y="0"/>
                    </a:lnTo>
                    <a:lnTo>
                      <a:pt x="2" y="0"/>
                    </a:lnTo>
                    <a:lnTo>
                      <a:pt x="2" y="0"/>
                    </a:lnTo>
                    <a:lnTo>
                      <a:pt x="0" y="0"/>
                    </a:lnTo>
                    <a:lnTo>
                      <a:pt x="0" y="0"/>
                    </a:lnTo>
                    <a:lnTo>
                      <a:pt x="0" y="0"/>
                    </a:lnTo>
                    <a:lnTo>
                      <a:pt x="0" y="0"/>
                    </a:lnTo>
                    <a:lnTo>
                      <a:pt x="0" y="0"/>
                    </a:lnTo>
                    <a:lnTo>
                      <a:pt x="0" y="0"/>
                    </a:lnTo>
                    <a:lnTo>
                      <a:pt x="63" y="52"/>
                    </a:lnTo>
                    <a:lnTo>
                      <a:pt x="304" y="52"/>
                    </a:lnTo>
                    <a:lnTo>
                      <a:pt x="304" y="52"/>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04" name="Freeform 8">
                <a:extLst>
                  <a:ext uri="{FF2B5EF4-FFF2-40B4-BE49-F238E27FC236}">
                    <a16:creationId xmlns:a16="http://schemas.microsoft.com/office/drawing/2014/main" xmlns="" id="{D36833B5-1B79-4362-BA03-8BAAC0C1FBF4}"/>
                  </a:ext>
                </a:extLst>
              </p:cNvPr>
              <p:cNvSpPr>
                <a:spLocks noChangeAspect="1"/>
              </p:cNvSpPr>
              <p:nvPr/>
            </p:nvSpPr>
            <p:spPr bwMode="auto">
              <a:xfrm>
                <a:off x="2397" y="10080"/>
                <a:ext cx="220" cy="549"/>
              </a:xfrm>
              <a:custGeom>
                <a:avLst/>
                <a:gdLst>
                  <a:gd name="T0" fmla="*/ 241 w 241"/>
                  <a:gd name="T1" fmla="*/ 0 h 472"/>
                  <a:gd name="T2" fmla="*/ 241 w 241"/>
                  <a:gd name="T3" fmla="*/ 472 h 472"/>
                  <a:gd name="T4" fmla="*/ 0 w 241"/>
                  <a:gd name="T5" fmla="*/ 472 h 472"/>
                  <a:gd name="T6" fmla="*/ 0 w 241"/>
                  <a:gd name="T7" fmla="*/ 0 h 472"/>
                  <a:gd name="T8" fmla="*/ 241 w 241"/>
                  <a:gd name="T9" fmla="*/ 0 h 472"/>
                  <a:gd name="T10" fmla="*/ 241 w 241"/>
                  <a:gd name="T11" fmla="*/ 0 h 472"/>
                </a:gdLst>
                <a:ahLst/>
                <a:cxnLst>
                  <a:cxn ang="0">
                    <a:pos x="T0" y="T1"/>
                  </a:cxn>
                  <a:cxn ang="0">
                    <a:pos x="T2" y="T3"/>
                  </a:cxn>
                  <a:cxn ang="0">
                    <a:pos x="T4" y="T5"/>
                  </a:cxn>
                  <a:cxn ang="0">
                    <a:pos x="T6" y="T7"/>
                  </a:cxn>
                  <a:cxn ang="0">
                    <a:pos x="T8" y="T9"/>
                  </a:cxn>
                  <a:cxn ang="0">
                    <a:pos x="T10" y="T11"/>
                  </a:cxn>
                </a:cxnLst>
                <a:rect l="0" t="0" r="r" b="b"/>
                <a:pathLst>
                  <a:path w="241" h="472">
                    <a:moveTo>
                      <a:pt x="241" y="0"/>
                    </a:moveTo>
                    <a:lnTo>
                      <a:pt x="241" y="472"/>
                    </a:lnTo>
                    <a:lnTo>
                      <a:pt x="0" y="472"/>
                    </a:lnTo>
                    <a:lnTo>
                      <a:pt x="0" y="0"/>
                    </a:lnTo>
                    <a:lnTo>
                      <a:pt x="241" y="0"/>
                    </a:lnTo>
                    <a:lnTo>
                      <a:pt x="241" y="0"/>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05" name="Line 9">
                <a:extLst>
                  <a:ext uri="{FF2B5EF4-FFF2-40B4-BE49-F238E27FC236}">
                    <a16:creationId xmlns:a16="http://schemas.microsoft.com/office/drawing/2014/main" xmlns="" id="{748B6BBB-7121-45D5-BB67-BD5E789D11E8}"/>
                  </a:ext>
                </a:extLst>
              </p:cNvPr>
              <p:cNvSpPr>
                <a:spLocks noChangeAspect="1" noChangeShapeType="1"/>
              </p:cNvSpPr>
              <p:nvPr/>
            </p:nvSpPr>
            <p:spPr bwMode="auto">
              <a:xfrm>
                <a:off x="2397" y="10357"/>
                <a:ext cx="220"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06" name="Line 10">
                <a:extLst>
                  <a:ext uri="{FF2B5EF4-FFF2-40B4-BE49-F238E27FC236}">
                    <a16:creationId xmlns:a16="http://schemas.microsoft.com/office/drawing/2014/main" xmlns="" id="{AF2FC937-2576-4283-836A-53CAB64074E1}"/>
                  </a:ext>
                </a:extLst>
              </p:cNvPr>
              <p:cNvSpPr>
                <a:spLocks noChangeAspect="1" noChangeShapeType="1"/>
              </p:cNvSpPr>
              <p:nvPr/>
            </p:nvSpPr>
            <p:spPr bwMode="auto">
              <a:xfrm>
                <a:off x="2397" y="10388"/>
                <a:ext cx="220" cy="2"/>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07" name="Line 11">
                <a:extLst>
                  <a:ext uri="{FF2B5EF4-FFF2-40B4-BE49-F238E27FC236}">
                    <a16:creationId xmlns:a16="http://schemas.microsoft.com/office/drawing/2014/main" xmlns="" id="{2791A953-F382-40DA-9F46-404C9D0D3A9C}"/>
                  </a:ext>
                </a:extLst>
              </p:cNvPr>
              <p:cNvSpPr>
                <a:spLocks noChangeAspect="1" noChangeShapeType="1"/>
              </p:cNvSpPr>
              <p:nvPr/>
            </p:nvSpPr>
            <p:spPr bwMode="auto">
              <a:xfrm>
                <a:off x="2397" y="10419"/>
                <a:ext cx="220"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08" name="Line 12">
                <a:extLst>
                  <a:ext uri="{FF2B5EF4-FFF2-40B4-BE49-F238E27FC236}">
                    <a16:creationId xmlns:a16="http://schemas.microsoft.com/office/drawing/2014/main" xmlns="" id="{0CC4D044-7780-4771-A82D-74492A4D26C0}"/>
                  </a:ext>
                </a:extLst>
              </p:cNvPr>
              <p:cNvSpPr>
                <a:spLocks noChangeAspect="1" noChangeShapeType="1"/>
              </p:cNvSpPr>
              <p:nvPr/>
            </p:nvSpPr>
            <p:spPr bwMode="auto">
              <a:xfrm>
                <a:off x="2397" y="10448"/>
                <a:ext cx="220"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09" name="Line 13">
                <a:extLst>
                  <a:ext uri="{FF2B5EF4-FFF2-40B4-BE49-F238E27FC236}">
                    <a16:creationId xmlns:a16="http://schemas.microsoft.com/office/drawing/2014/main" xmlns="" id="{F9FBC2E2-3A99-482C-8B02-7202F60300F8}"/>
                  </a:ext>
                </a:extLst>
              </p:cNvPr>
              <p:cNvSpPr>
                <a:spLocks noChangeAspect="1" noChangeShapeType="1"/>
              </p:cNvSpPr>
              <p:nvPr/>
            </p:nvSpPr>
            <p:spPr bwMode="auto">
              <a:xfrm>
                <a:off x="2397" y="10478"/>
                <a:ext cx="220"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10" name="Line 14">
                <a:extLst>
                  <a:ext uri="{FF2B5EF4-FFF2-40B4-BE49-F238E27FC236}">
                    <a16:creationId xmlns:a16="http://schemas.microsoft.com/office/drawing/2014/main" xmlns="" id="{5257A7D5-8205-4E0E-ABD8-1967BB538663}"/>
                  </a:ext>
                </a:extLst>
              </p:cNvPr>
              <p:cNvSpPr>
                <a:spLocks noChangeAspect="1" noChangeShapeType="1"/>
              </p:cNvSpPr>
              <p:nvPr/>
            </p:nvSpPr>
            <p:spPr bwMode="auto">
              <a:xfrm>
                <a:off x="2397" y="10509"/>
                <a:ext cx="220"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11" name="Line 15">
                <a:extLst>
                  <a:ext uri="{FF2B5EF4-FFF2-40B4-BE49-F238E27FC236}">
                    <a16:creationId xmlns:a16="http://schemas.microsoft.com/office/drawing/2014/main" xmlns="" id="{5A594E71-D5AD-45AB-9A65-0F42AE270EB8}"/>
                  </a:ext>
                </a:extLst>
              </p:cNvPr>
              <p:cNvSpPr>
                <a:spLocks noChangeAspect="1" noChangeShapeType="1"/>
              </p:cNvSpPr>
              <p:nvPr/>
            </p:nvSpPr>
            <p:spPr bwMode="auto">
              <a:xfrm>
                <a:off x="2397" y="10540"/>
                <a:ext cx="220"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12" name="Line 16">
                <a:extLst>
                  <a:ext uri="{FF2B5EF4-FFF2-40B4-BE49-F238E27FC236}">
                    <a16:creationId xmlns:a16="http://schemas.microsoft.com/office/drawing/2014/main" xmlns="" id="{D99245D2-8334-4B7E-AD74-1AA4FA9DD02F}"/>
                  </a:ext>
                </a:extLst>
              </p:cNvPr>
              <p:cNvSpPr>
                <a:spLocks noChangeAspect="1" noChangeShapeType="1"/>
              </p:cNvSpPr>
              <p:nvPr/>
            </p:nvSpPr>
            <p:spPr bwMode="auto">
              <a:xfrm>
                <a:off x="2397" y="10569"/>
                <a:ext cx="220"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13" name="Line 17">
                <a:extLst>
                  <a:ext uri="{FF2B5EF4-FFF2-40B4-BE49-F238E27FC236}">
                    <a16:creationId xmlns:a16="http://schemas.microsoft.com/office/drawing/2014/main" xmlns="" id="{0C8282FF-174E-4163-8B29-8C71107B4320}"/>
                  </a:ext>
                </a:extLst>
              </p:cNvPr>
              <p:cNvSpPr>
                <a:spLocks noChangeAspect="1" noChangeShapeType="1"/>
              </p:cNvSpPr>
              <p:nvPr/>
            </p:nvSpPr>
            <p:spPr bwMode="auto">
              <a:xfrm>
                <a:off x="2397" y="10127"/>
                <a:ext cx="220"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14" name="Line 18">
                <a:extLst>
                  <a:ext uri="{FF2B5EF4-FFF2-40B4-BE49-F238E27FC236}">
                    <a16:creationId xmlns:a16="http://schemas.microsoft.com/office/drawing/2014/main" xmlns="" id="{F874F305-DC88-4556-B7DF-D936938A0E2B}"/>
                  </a:ext>
                </a:extLst>
              </p:cNvPr>
              <p:cNvSpPr>
                <a:spLocks noChangeAspect="1" noChangeShapeType="1"/>
              </p:cNvSpPr>
              <p:nvPr/>
            </p:nvSpPr>
            <p:spPr bwMode="auto">
              <a:xfrm>
                <a:off x="2397" y="10158"/>
                <a:ext cx="220"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15" name="Line 19">
                <a:extLst>
                  <a:ext uri="{FF2B5EF4-FFF2-40B4-BE49-F238E27FC236}">
                    <a16:creationId xmlns:a16="http://schemas.microsoft.com/office/drawing/2014/main" xmlns="" id="{A184F6BC-2A3C-4216-A8B8-CEF98CA9C9E9}"/>
                  </a:ext>
                </a:extLst>
              </p:cNvPr>
              <p:cNvSpPr>
                <a:spLocks noChangeAspect="1" noChangeShapeType="1"/>
              </p:cNvSpPr>
              <p:nvPr/>
            </p:nvSpPr>
            <p:spPr bwMode="auto">
              <a:xfrm>
                <a:off x="2397" y="10189"/>
                <a:ext cx="220"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16" name="Line 20">
                <a:extLst>
                  <a:ext uri="{FF2B5EF4-FFF2-40B4-BE49-F238E27FC236}">
                    <a16:creationId xmlns:a16="http://schemas.microsoft.com/office/drawing/2014/main" xmlns="" id="{30E6CF39-D803-4D94-BA71-C0A704C8DFB9}"/>
                  </a:ext>
                </a:extLst>
              </p:cNvPr>
              <p:cNvSpPr>
                <a:spLocks noChangeAspect="1" noChangeShapeType="1"/>
              </p:cNvSpPr>
              <p:nvPr/>
            </p:nvSpPr>
            <p:spPr bwMode="auto">
              <a:xfrm>
                <a:off x="2397" y="10219"/>
                <a:ext cx="220"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17" name="Line 21">
                <a:extLst>
                  <a:ext uri="{FF2B5EF4-FFF2-40B4-BE49-F238E27FC236}">
                    <a16:creationId xmlns:a16="http://schemas.microsoft.com/office/drawing/2014/main" xmlns="" id="{5939AC5A-9103-447A-B8A4-5A3AF47C7B45}"/>
                  </a:ext>
                </a:extLst>
              </p:cNvPr>
              <p:cNvSpPr>
                <a:spLocks noChangeAspect="1" noChangeShapeType="1"/>
              </p:cNvSpPr>
              <p:nvPr/>
            </p:nvSpPr>
            <p:spPr bwMode="auto">
              <a:xfrm>
                <a:off x="2397" y="10250"/>
                <a:ext cx="220"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18" name="Line 22">
                <a:extLst>
                  <a:ext uri="{FF2B5EF4-FFF2-40B4-BE49-F238E27FC236}">
                    <a16:creationId xmlns:a16="http://schemas.microsoft.com/office/drawing/2014/main" xmlns="" id="{DD262C1A-5C80-4DA6-8390-397E28B28939}"/>
                  </a:ext>
                </a:extLst>
              </p:cNvPr>
              <p:cNvSpPr>
                <a:spLocks noChangeAspect="1" noChangeShapeType="1"/>
              </p:cNvSpPr>
              <p:nvPr/>
            </p:nvSpPr>
            <p:spPr bwMode="auto">
              <a:xfrm>
                <a:off x="2397" y="10600"/>
                <a:ext cx="220"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19" name="Freeform 23">
                <a:extLst>
                  <a:ext uri="{FF2B5EF4-FFF2-40B4-BE49-F238E27FC236}">
                    <a16:creationId xmlns:a16="http://schemas.microsoft.com/office/drawing/2014/main" xmlns="" id="{110E966E-538A-49CB-A893-98FC9F1763FE}"/>
                  </a:ext>
                </a:extLst>
              </p:cNvPr>
              <p:cNvSpPr>
                <a:spLocks noChangeAspect="1"/>
              </p:cNvSpPr>
              <p:nvPr/>
            </p:nvSpPr>
            <p:spPr bwMode="auto">
              <a:xfrm>
                <a:off x="2543" y="10384"/>
                <a:ext cx="1" cy="224"/>
              </a:xfrm>
              <a:custGeom>
                <a:avLst/>
                <a:gdLst>
                  <a:gd name="T0" fmla="*/ 0 h 193"/>
                  <a:gd name="T1" fmla="*/ 193 h 193"/>
                  <a:gd name="T2" fmla="*/ 0 h 193"/>
                </a:gdLst>
                <a:ahLst/>
                <a:cxnLst>
                  <a:cxn ang="0">
                    <a:pos x="0" y="T0"/>
                  </a:cxn>
                  <a:cxn ang="0">
                    <a:pos x="0" y="T1"/>
                  </a:cxn>
                  <a:cxn ang="0">
                    <a:pos x="0" y="T2"/>
                  </a:cxn>
                </a:cxnLst>
                <a:rect l="0" t="0" r="r" b="b"/>
                <a:pathLst>
                  <a:path h="193">
                    <a:moveTo>
                      <a:pt x="0" y="0"/>
                    </a:moveTo>
                    <a:lnTo>
                      <a:pt x="0" y="193"/>
                    </a:lnTo>
                    <a:lnTo>
                      <a:pt x="0" y="0"/>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20" name="Line 24">
                <a:extLst>
                  <a:ext uri="{FF2B5EF4-FFF2-40B4-BE49-F238E27FC236}">
                    <a16:creationId xmlns:a16="http://schemas.microsoft.com/office/drawing/2014/main" xmlns="" id="{8D9F0CCD-BBCB-49BC-BD58-C356C2A99E64}"/>
                  </a:ext>
                </a:extLst>
              </p:cNvPr>
              <p:cNvSpPr>
                <a:spLocks noChangeAspect="1" noChangeShapeType="1"/>
              </p:cNvSpPr>
              <p:nvPr/>
            </p:nvSpPr>
            <p:spPr bwMode="auto">
              <a:xfrm>
                <a:off x="2543" y="10384"/>
                <a:ext cx="1" cy="224"/>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21" name="Freeform 25">
                <a:extLst>
                  <a:ext uri="{FF2B5EF4-FFF2-40B4-BE49-F238E27FC236}">
                    <a16:creationId xmlns:a16="http://schemas.microsoft.com/office/drawing/2014/main" xmlns="" id="{B9963CD6-BAE0-40C0-BED8-2E233FE1134C}"/>
                  </a:ext>
                </a:extLst>
              </p:cNvPr>
              <p:cNvSpPr>
                <a:spLocks noChangeAspect="1"/>
              </p:cNvSpPr>
              <p:nvPr/>
            </p:nvSpPr>
            <p:spPr bwMode="auto">
              <a:xfrm>
                <a:off x="2530" y="10428"/>
                <a:ext cx="13" cy="38"/>
              </a:xfrm>
              <a:custGeom>
                <a:avLst/>
                <a:gdLst>
                  <a:gd name="T0" fmla="*/ 15 w 15"/>
                  <a:gd name="T1" fmla="*/ 0 h 33"/>
                  <a:gd name="T2" fmla="*/ 12 w 15"/>
                  <a:gd name="T3" fmla="*/ 0 h 33"/>
                  <a:gd name="T4" fmla="*/ 11 w 15"/>
                  <a:gd name="T5" fmla="*/ 0 h 33"/>
                  <a:gd name="T6" fmla="*/ 9 w 15"/>
                  <a:gd name="T7" fmla="*/ 2 h 33"/>
                  <a:gd name="T8" fmla="*/ 8 w 15"/>
                  <a:gd name="T9" fmla="*/ 2 h 33"/>
                  <a:gd name="T10" fmla="*/ 6 w 15"/>
                  <a:gd name="T11" fmla="*/ 3 h 33"/>
                  <a:gd name="T12" fmla="*/ 5 w 15"/>
                  <a:gd name="T13" fmla="*/ 5 h 33"/>
                  <a:gd name="T14" fmla="*/ 4 w 15"/>
                  <a:gd name="T15" fmla="*/ 6 h 33"/>
                  <a:gd name="T16" fmla="*/ 3 w 15"/>
                  <a:gd name="T17" fmla="*/ 7 h 33"/>
                  <a:gd name="T18" fmla="*/ 2 w 15"/>
                  <a:gd name="T19" fmla="*/ 10 h 33"/>
                  <a:gd name="T20" fmla="*/ 2 w 15"/>
                  <a:gd name="T21" fmla="*/ 12 h 33"/>
                  <a:gd name="T22" fmla="*/ 0 w 15"/>
                  <a:gd name="T23" fmla="*/ 15 h 33"/>
                  <a:gd name="T24" fmla="*/ 0 w 15"/>
                  <a:gd name="T25" fmla="*/ 16 h 33"/>
                  <a:gd name="T26" fmla="*/ 0 w 15"/>
                  <a:gd name="T27" fmla="*/ 16 h 33"/>
                  <a:gd name="T28" fmla="*/ 0 w 15"/>
                  <a:gd name="T29" fmla="*/ 19 h 33"/>
                  <a:gd name="T30" fmla="*/ 2 w 15"/>
                  <a:gd name="T31" fmla="*/ 20 h 33"/>
                  <a:gd name="T32" fmla="*/ 2 w 15"/>
                  <a:gd name="T33" fmla="*/ 23 h 33"/>
                  <a:gd name="T34" fmla="*/ 3 w 15"/>
                  <a:gd name="T35" fmla="*/ 24 h 33"/>
                  <a:gd name="T36" fmla="*/ 4 w 15"/>
                  <a:gd name="T37" fmla="*/ 26 h 33"/>
                  <a:gd name="T38" fmla="*/ 5 w 15"/>
                  <a:gd name="T39" fmla="*/ 29 h 33"/>
                  <a:gd name="T40" fmla="*/ 6 w 15"/>
                  <a:gd name="T41" fmla="*/ 30 h 33"/>
                  <a:gd name="T42" fmla="*/ 8 w 15"/>
                  <a:gd name="T43" fmla="*/ 30 h 33"/>
                  <a:gd name="T44" fmla="*/ 9 w 15"/>
                  <a:gd name="T45" fmla="*/ 32 h 33"/>
                  <a:gd name="T46" fmla="*/ 11 w 15"/>
                  <a:gd name="T47" fmla="*/ 33 h 33"/>
                  <a:gd name="T48" fmla="*/ 12 w 15"/>
                  <a:gd name="T49" fmla="*/ 33 h 33"/>
                  <a:gd name="T50" fmla="*/ 15 w 15"/>
                  <a:gd name="T51" fmla="*/ 33 h 33"/>
                  <a:gd name="T52" fmla="*/ 15 w 15"/>
                  <a:gd name="T53" fmla="*/ 33 h 33"/>
                  <a:gd name="T54" fmla="*/ 15 w 15"/>
                  <a:gd name="T55" fmla="*/ 0 h 33"/>
                  <a:gd name="T56" fmla="*/ 15 w 15"/>
                  <a:gd name="T5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 h="33">
                    <a:moveTo>
                      <a:pt x="15" y="0"/>
                    </a:moveTo>
                    <a:lnTo>
                      <a:pt x="12" y="0"/>
                    </a:lnTo>
                    <a:lnTo>
                      <a:pt x="11" y="0"/>
                    </a:lnTo>
                    <a:lnTo>
                      <a:pt x="9" y="2"/>
                    </a:lnTo>
                    <a:lnTo>
                      <a:pt x="8" y="2"/>
                    </a:lnTo>
                    <a:lnTo>
                      <a:pt x="6" y="3"/>
                    </a:lnTo>
                    <a:lnTo>
                      <a:pt x="5" y="5"/>
                    </a:lnTo>
                    <a:lnTo>
                      <a:pt x="4" y="6"/>
                    </a:lnTo>
                    <a:lnTo>
                      <a:pt x="3" y="7"/>
                    </a:lnTo>
                    <a:lnTo>
                      <a:pt x="2" y="10"/>
                    </a:lnTo>
                    <a:lnTo>
                      <a:pt x="2" y="12"/>
                    </a:lnTo>
                    <a:lnTo>
                      <a:pt x="0" y="15"/>
                    </a:lnTo>
                    <a:lnTo>
                      <a:pt x="0" y="16"/>
                    </a:lnTo>
                    <a:lnTo>
                      <a:pt x="0" y="16"/>
                    </a:lnTo>
                    <a:lnTo>
                      <a:pt x="0" y="19"/>
                    </a:lnTo>
                    <a:lnTo>
                      <a:pt x="2" y="20"/>
                    </a:lnTo>
                    <a:lnTo>
                      <a:pt x="2" y="23"/>
                    </a:lnTo>
                    <a:lnTo>
                      <a:pt x="3" y="24"/>
                    </a:lnTo>
                    <a:lnTo>
                      <a:pt x="4" y="26"/>
                    </a:lnTo>
                    <a:lnTo>
                      <a:pt x="5" y="29"/>
                    </a:lnTo>
                    <a:lnTo>
                      <a:pt x="6" y="30"/>
                    </a:lnTo>
                    <a:lnTo>
                      <a:pt x="8" y="30"/>
                    </a:lnTo>
                    <a:lnTo>
                      <a:pt x="9" y="32"/>
                    </a:lnTo>
                    <a:lnTo>
                      <a:pt x="11" y="33"/>
                    </a:lnTo>
                    <a:lnTo>
                      <a:pt x="12" y="33"/>
                    </a:lnTo>
                    <a:lnTo>
                      <a:pt x="15" y="33"/>
                    </a:lnTo>
                    <a:lnTo>
                      <a:pt x="15" y="33"/>
                    </a:lnTo>
                    <a:lnTo>
                      <a:pt x="15" y="0"/>
                    </a:lnTo>
                    <a:lnTo>
                      <a:pt x="15" y="0"/>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22" name="Freeform 26">
                <a:extLst>
                  <a:ext uri="{FF2B5EF4-FFF2-40B4-BE49-F238E27FC236}">
                    <a16:creationId xmlns:a16="http://schemas.microsoft.com/office/drawing/2014/main" xmlns="" id="{FF8470DF-94FE-4EC4-9CD2-D6C0E6999D5C}"/>
                  </a:ext>
                </a:extLst>
              </p:cNvPr>
              <p:cNvSpPr>
                <a:spLocks noChangeAspect="1"/>
              </p:cNvSpPr>
              <p:nvPr/>
            </p:nvSpPr>
            <p:spPr bwMode="auto">
              <a:xfrm>
                <a:off x="2530" y="10428"/>
                <a:ext cx="13" cy="38"/>
              </a:xfrm>
              <a:custGeom>
                <a:avLst/>
                <a:gdLst>
                  <a:gd name="T0" fmla="*/ 15 w 15"/>
                  <a:gd name="T1" fmla="*/ 0 h 33"/>
                  <a:gd name="T2" fmla="*/ 12 w 15"/>
                  <a:gd name="T3" fmla="*/ 0 h 33"/>
                  <a:gd name="T4" fmla="*/ 11 w 15"/>
                  <a:gd name="T5" fmla="*/ 0 h 33"/>
                  <a:gd name="T6" fmla="*/ 9 w 15"/>
                  <a:gd name="T7" fmla="*/ 2 h 33"/>
                  <a:gd name="T8" fmla="*/ 8 w 15"/>
                  <a:gd name="T9" fmla="*/ 2 h 33"/>
                  <a:gd name="T10" fmla="*/ 6 w 15"/>
                  <a:gd name="T11" fmla="*/ 3 h 33"/>
                  <a:gd name="T12" fmla="*/ 5 w 15"/>
                  <a:gd name="T13" fmla="*/ 5 h 33"/>
                  <a:gd name="T14" fmla="*/ 4 w 15"/>
                  <a:gd name="T15" fmla="*/ 6 h 33"/>
                  <a:gd name="T16" fmla="*/ 3 w 15"/>
                  <a:gd name="T17" fmla="*/ 7 h 33"/>
                  <a:gd name="T18" fmla="*/ 2 w 15"/>
                  <a:gd name="T19" fmla="*/ 10 h 33"/>
                  <a:gd name="T20" fmla="*/ 2 w 15"/>
                  <a:gd name="T21" fmla="*/ 12 h 33"/>
                  <a:gd name="T22" fmla="*/ 0 w 15"/>
                  <a:gd name="T23" fmla="*/ 15 h 33"/>
                  <a:gd name="T24" fmla="*/ 0 w 15"/>
                  <a:gd name="T25" fmla="*/ 16 h 33"/>
                  <a:gd name="T26" fmla="*/ 0 w 15"/>
                  <a:gd name="T27" fmla="*/ 16 h 33"/>
                  <a:gd name="T28" fmla="*/ 0 w 15"/>
                  <a:gd name="T29" fmla="*/ 19 h 33"/>
                  <a:gd name="T30" fmla="*/ 2 w 15"/>
                  <a:gd name="T31" fmla="*/ 20 h 33"/>
                  <a:gd name="T32" fmla="*/ 2 w 15"/>
                  <a:gd name="T33" fmla="*/ 23 h 33"/>
                  <a:gd name="T34" fmla="*/ 3 w 15"/>
                  <a:gd name="T35" fmla="*/ 24 h 33"/>
                  <a:gd name="T36" fmla="*/ 4 w 15"/>
                  <a:gd name="T37" fmla="*/ 26 h 33"/>
                  <a:gd name="T38" fmla="*/ 5 w 15"/>
                  <a:gd name="T39" fmla="*/ 29 h 33"/>
                  <a:gd name="T40" fmla="*/ 6 w 15"/>
                  <a:gd name="T41" fmla="*/ 30 h 33"/>
                  <a:gd name="T42" fmla="*/ 8 w 15"/>
                  <a:gd name="T43" fmla="*/ 30 h 33"/>
                  <a:gd name="T44" fmla="*/ 9 w 15"/>
                  <a:gd name="T45" fmla="*/ 32 h 33"/>
                  <a:gd name="T46" fmla="*/ 11 w 15"/>
                  <a:gd name="T47" fmla="*/ 33 h 33"/>
                  <a:gd name="T48" fmla="*/ 12 w 15"/>
                  <a:gd name="T49" fmla="*/ 33 h 33"/>
                  <a:gd name="T50" fmla="*/ 15 w 15"/>
                  <a:gd name="T51" fmla="*/ 33 h 33"/>
                  <a:gd name="T52" fmla="*/ 15 w 15"/>
                  <a:gd name="T53" fmla="*/ 33 h 33"/>
                  <a:gd name="T54" fmla="*/ 15 w 15"/>
                  <a:gd name="T55" fmla="*/ 0 h 33"/>
                  <a:gd name="T56" fmla="*/ 15 w 15"/>
                  <a:gd name="T5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 h="33">
                    <a:moveTo>
                      <a:pt x="15" y="0"/>
                    </a:moveTo>
                    <a:lnTo>
                      <a:pt x="12" y="0"/>
                    </a:lnTo>
                    <a:lnTo>
                      <a:pt x="11" y="0"/>
                    </a:lnTo>
                    <a:lnTo>
                      <a:pt x="9" y="2"/>
                    </a:lnTo>
                    <a:lnTo>
                      <a:pt x="8" y="2"/>
                    </a:lnTo>
                    <a:lnTo>
                      <a:pt x="6" y="3"/>
                    </a:lnTo>
                    <a:lnTo>
                      <a:pt x="5" y="5"/>
                    </a:lnTo>
                    <a:lnTo>
                      <a:pt x="4" y="6"/>
                    </a:lnTo>
                    <a:lnTo>
                      <a:pt x="3" y="7"/>
                    </a:lnTo>
                    <a:lnTo>
                      <a:pt x="2" y="10"/>
                    </a:lnTo>
                    <a:lnTo>
                      <a:pt x="2" y="12"/>
                    </a:lnTo>
                    <a:lnTo>
                      <a:pt x="0" y="15"/>
                    </a:lnTo>
                    <a:lnTo>
                      <a:pt x="0" y="16"/>
                    </a:lnTo>
                    <a:lnTo>
                      <a:pt x="0" y="16"/>
                    </a:lnTo>
                    <a:lnTo>
                      <a:pt x="0" y="19"/>
                    </a:lnTo>
                    <a:lnTo>
                      <a:pt x="2" y="20"/>
                    </a:lnTo>
                    <a:lnTo>
                      <a:pt x="2" y="23"/>
                    </a:lnTo>
                    <a:lnTo>
                      <a:pt x="3" y="24"/>
                    </a:lnTo>
                    <a:lnTo>
                      <a:pt x="4" y="26"/>
                    </a:lnTo>
                    <a:lnTo>
                      <a:pt x="5" y="29"/>
                    </a:lnTo>
                    <a:lnTo>
                      <a:pt x="6" y="30"/>
                    </a:lnTo>
                    <a:lnTo>
                      <a:pt x="8" y="30"/>
                    </a:lnTo>
                    <a:lnTo>
                      <a:pt x="9" y="32"/>
                    </a:lnTo>
                    <a:lnTo>
                      <a:pt x="11" y="33"/>
                    </a:lnTo>
                    <a:lnTo>
                      <a:pt x="12" y="33"/>
                    </a:lnTo>
                    <a:lnTo>
                      <a:pt x="15" y="33"/>
                    </a:lnTo>
                    <a:lnTo>
                      <a:pt x="15" y="33"/>
                    </a:lnTo>
                    <a:lnTo>
                      <a:pt x="15" y="0"/>
                    </a:lnTo>
                    <a:lnTo>
                      <a:pt x="15" y="0"/>
                    </a:lnTo>
                  </a:path>
                </a:pathLst>
              </a:custGeom>
              <a:solidFill>
                <a:srgbClr val="FF0000"/>
              </a:solidFill>
              <a:ln w="1270">
                <a:solidFill>
                  <a:srgbClr val="003366"/>
                </a:solidFill>
                <a:prstDash val="solid"/>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23" name="Freeform 27">
                <a:extLst>
                  <a:ext uri="{FF2B5EF4-FFF2-40B4-BE49-F238E27FC236}">
                    <a16:creationId xmlns:a16="http://schemas.microsoft.com/office/drawing/2014/main" xmlns="" id="{A217E1BE-D969-40B3-B99A-C1235B837D58}"/>
                  </a:ext>
                </a:extLst>
              </p:cNvPr>
              <p:cNvSpPr>
                <a:spLocks noChangeAspect="1"/>
              </p:cNvSpPr>
              <p:nvPr/>
            </p:nvSpPr>
            <p:spPr bwMode="auto">
              <a:xfrm>
                <a:off x="2543" y="10428"/>
                <a:ext cx="13" cy="38"/>
              </a:xfrm>
              <a:custGeom>
                <a:avLst/>
                <a:gdLst>
                  <a:gd name="T0" fmla="*/ 0 w 14"/>
                  <a:gd name="T1" fmla="*/ 33 h 33"/>
                  <a:gd name="T2" fmla="*/ 2 w 14"/>
                  <a:gd name="T3" fmla="*/ 33 h 33"/>
                  <a:gd name="T4" fmla="*/ 3 w 14"/>
                  <a:gd name="T5" fmla="*/ 33 h 33"/>
                  <a:gd name="T6" fmla="*/ 6 w 14"/>
                  <a:gd name="T7" fmla="*/ 32 h 33"/>
                  <a:gd name="T8" fmla="*/ 7 w 14"/>
                  <a:gd name="T9" fmla="*/ 30 h 33"/>
                  <a:gd name="T10" fmla="*/ 8 w 14"/>
                  <a:gd name="T11" fmla="*/ 30 h 33"/>
                  <a:gd name="T12" fmla="*/ 9 w 14"/>
                  <a:gd name="T13" fmla="*/ 29 h 33"/>
                  <a:gd name="T14" fmla="*/ 11 w 14"/>
                  <a:gd name="T15" fmla="*/ 26 h 33"/>
                  <a:gd name="T16" fmla="*/ 12 w 14"/>
                  <a:gd name="T17" fmla="*/ 24 h 33"/>
                  <a:gd name="T18" fmla="*/ 13 w 14"/>
                  <a:gd name="T19" fmla="*/ 23 h 33"/>
                  <a:gd name="T20" fmla="*/ 13 w 14"/>
                  <a:gd name="T21" fmla="*/ 20 h 33"/>
                  <a:gd name="T22" fmla="*/ 14 w 14"/>
                  <a:gd name="T23" fmla="*/ 19 h 33"/>
                  <a:gd name="T24" fmla="*/ 14 w 14"/>
                  <a:gd name="T25" fmla="*/ 16 h 33"/>
                  <a:gd name="T26" fmla="*/ 14 w 14"/>
                  <a:gd name="T27" fmla="*/ 16 h 33"/>
                  <a:gd name="T28" fmla="*/ 14 w 14"/>
                  <a:gd name="T29" fmla="*/ 15 h 33"/>
                  <a:gd name="T30" fmla="*/ 13 w 14"/>
                  <a:gd name="T31" fmla="*/ 12 h 33"/>
                  <a:gd name="T32" fmla="*/ 13 w 14"/>
                  <a:gd name="T33" fmla="*/ 10 h 33"/>
                  <a:gd name="T34" fmla="*/ 12 w 14"/>
                  <a:gd name="T35" fmla="*/ 7 h 33"/>
                  <a:gd name="T36" fmla="*/ 11 w 14"/>
                  <a:gd name="T37" fmla="*/ 6 h 33"/>
                  <a:gd name="T38" fmla="*/ 9 w 14"/>
                  <a:gd name="T39" fmla="*/ 5 h 33"/>
                  <a:gd name="T40" fmla="*/ 8 w 14"/>
                  <a:gd name="T41" fmla="*/ 3 h 33"/>
                  <a:gd name="T42" fmla="*/ 7 w 14"/>
                  <a:gd name="T43" fmla="*/ 2 h 33"/>
                  <a:gd name="T44" fmla="*/ 6 w 14"/>
                  <a:gd name="T45" fmla="*/ 2 h 33"/>
                  <a:gd name="T46" fmla="*/ 3 w 14"/>
                  <a:gd name="T47" fmla="*/ 0 h 33"/>
                  <a:gd name="T48" fmla="*/ 2 w 14"/>
                  <a:gd name="T49" fmla="*/ 0 h 33"/>
                  <a:gd name="T50" fmla="*/ 0 w 14"/>
                  <a:gd name="T51" fmla="*/ 0 h 33"/>
                  <a:gd name="T52" fmla="*/ 0 w 14"/>
                  <a:gd name="T53" fmla="*/ 0 h 33"/>
                  <a:gd name="T54" fmla="*/ 0 w 14"/>
                  <a:gd name="T55" fmla="*/ 33 h 33"/>
                  <a:gd name="T56" fmla="*/ 0 w 14"/>
                  <a:gd name="T5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33">
                    <a:moveTo>
                      <a:pt x="0" y="33"/>
                    </a:moveTo>
                    <a:lnTo>
                      <a:pt x="2" y="33"/>
                    </a:lnTo>
                    <a:lnTo>
                      <a:pt x="3" y="33"/>
                    </a:lnTo>
                    <a:lnTo>
                      <a:pt x="6" y="32"/>
                    </a:lnTo>
                    <a:lnTo>
                      <a:pt x="7" y="30"/>
                    </a:lnTo>
                    <a:lnTo>
                      <a:pt x="8" y="30"/>
                    </a:lnTo>
                    <a:lnTo>
                      <a:pt x="9" y="29"/>
                    </a:lnTo>
                    <a:lnTo>
                      <a:pt x="11" y="26"/>
                    </a:lnTo>
                    <a:lnTo>
                      <a:pt x="12" y="24"/>
                    </a:lnTo>
                    <a:lnTo>
                      <a:pt x="13" y="23"/>
                    </a:lnTo>
                    <a:lnTo>
                      <a:pt x="13" y="20"/>
                    </a:lnTo>
                    <a:lnTo>
                      <a:pt x="14" y="19"/>
                    </a:lnTo>
                    <a:lnTo>
                      <a:pt x="14" y="16"/>
                    </a:lnTo>
                    <a:lnTo>
                      <a:pt x="14" y="16"/>
                    </a:lnTo>
                    <a:lnTo>
                      <a:pt x="14" y="15"/>
                    </a:lnTo>
                    <a:lnTo>
                      <a:pt x="13" y="12"/>
                    </a:lnTo>
                    <a:lnTo>
                      <a:pt x="13" y="10"/>
                    </a:lnTo>
                    <a:lnTo>
                      <a:pt x="12" y="7"/>
                    </a:lnTo>
                    <a:lnTo>
                      <a:pt x="11" y="6"/>
                    </a:lnTo>
                    <a:lnTo>
                      <a:pt x="9" y="5"/>
                    </a:lnTo>
                    <a:lnTo>
                      <a:pt x="8" y="3"/>
                    </a:lnTo>
                    <a:lnTo>
                      <a:pt x="7" y="2"/>
                    </a:lnTo>
                    <a:lnTo>
                      <a:pt x="6" y="2"/>
                    </a:lnTo>
                    <a:lnTo>
                      <a:pt x="3" y="0"/>
                    </a:lnTo>
                    <a:lnTo>
                      <a:pt x="2" y="0"/>
                    </a:lnTo>
                    <a:lnTo>
                      <a:pt x="0" y="0"/>
                    </a:lnTo>
                    <a:lnTo>
                      <a:pt x="0" y="0"/>
                    </a:lnTo>
                    <a:lnTo>
                      <a:pt x="0" y="33"/>
                    </a:lnTo>
                    <a:lnTo>
                      <a:pt x="0" y="33"/>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24" name="Freeform 28">
                <a:extLst>
                  <a:ext uri="{FF2B5EF4-FFF2-40B4-BE49-F238E27FC236}">
                    <a16:creationId xmlns:a16="http://schemas.microsoft.com/office/drawing/2014/main" xmlns="" id="{94F356CB-E576-47E5-8646-DCE06C9AD1AD}"/>
                  </a:ext>
                </a:extLst>
              </p:cNvPr>
              <p:cNvSpPr>
                <a:spLocks noChangeAspect="1"/>
              </p:cNvSpPr>
              <p:nvPr/>
            </p:nvSpPr>
            <p:spPr bwMode="auto">
              <a:xfrm>
                <a:off x="2543" y="10428"/>
                <a:ext cx="13" cy="38"/>
              </a:xfrm>
              <a:custGeom>
                <a:avLst/>
                <a:gdLst>
                  <a:gd name="T0" fmla="*/ 0 w 14"/>
                  <a:gd name="T1" fmla="*/ 33 h 33"/>
                  <a:gd name="T2" fmla="*/ 2 w 14"/>
                  <a:gd name="T3" fmla="*/ 33 h 33"/>
                  <a:gd name="T4" fmla="*/ 3 w 14"/>
                  <a:gd name="T5" fmla="*/ 33 h 33"/>
                  <a:gd name="T6" fmla="*/ 6 w 14"/>
                  <a:gd name="T7" fmla="*/ 32 h 33"/>
                  <a:gd name="T8" fmla="*/ 7 w 14"/>
                  <a:gd name="T9" fmla="*/ 30 h 33"/>
                  <a:gd name="T10" fmla="*/ 8 w 14"/>
                  <a:gd name="T11" fmla="*/ 30 h 33"/>
                  <a:gd name="T12" fmla="*/ 9 w 14"/>
                  <a:gd name="T13" fmla="*/ 29 h 33"/>
                  <a:gd name="T14" fmla="*/ 11 w 14"/>
                  <a:gd name="T15" fmla="*/ 26 h 33"/>
                  <a:gd name="T16" fmla="*/ 12 w 14"/>
                  <a:gd name="T17" fmla="*/ 24 h 33"/>
                  <a:gd name="T18" fmla="*/ 13 w 14"/>
                  <a:gd name="T19" fmla="*/ 23 h 33"/>
                  <a:gd name="T20" fmla="*/ 13 w 14"/>
                  <a:gd name="T21" fmla="*/ 20 h 33"/>
                  <a:gd name="T22" fmla="*/ 14 w 14"/>
                  <a:gd name="T23" fmla="*/ 19 h 33"/>
                  <a:gd name="T24" fmla="*/ 14 w 14"/>
                  <a:gd name="T25" fmla="*/ 16 h 33"/>
                  <a:gd name="T26" fmla="*/ 14 w 14"/>
                  <a:gd name="T27" fmla="*/ 16 h 33"/>
                  <a:gd name="T28" fmla="*/ 14 w 14"/>
                  <a:gd name="T29" fmla="*/ 15 h 33"/>
                  <a:gd name="T30" fmla="*/ 13 w 14"/>
                  <a:gd name="T31" fmla="*/ 12 h 33"/>
                  <a:gd name="T32" fmla="*/ 13 w 14"/>
                  <a:gd name="T33" fmla="*/ 10 h 33"/>
                  <a:gd name="T34" fmla="*/ 12 w 14"/>
                  <a:gd name="T35" fmla="*/ 7 h 33"/>
                  <a:gd name="T36" fmla="*/ 11 w 14"/>
                  <a:gd name="T37" fmla="*/ 6 h 33"/>
                  <a:gd name="T38" fmla="*/ 9 w 14"/>
                  <a:gd name="T39" fmla="*/ 5 h 33"/>
                  <a:gd name="T40" fmla="*/ 8 w 14"/>
                  <a:gd name="T41" fmla="*/ 3 h 33"/>
                  <a:gd name="T42" fmla="*/ 7 w 14"/>
                  <a:gd name="T43" fmla="*/ 2 h 33"/>
                  <a:gd name="T44" fmla="*/ 6 w 14"/>
                  <a:gd name="T45" fmla="*/ 2 h 33"/>
                  <a:gd name="T46" fmla="*/ 3 w 14"/>
                  <a:gd name="T47" fmla="*/ 0 h 33"/>
                  <a:gd name="T48" fmla="*/ 2 w 14"/>
                  <a:gd name="T49" fmla="*/ 0 h 33"/>
                  <a:gd name="T50" fmla="*/ 0 w 14"/>
                  <a:gd name="T51" fmla="*/ 0 h 33"/>
                  <a:gd name="T52" fmla="*/ 0 w 14"/>
                  <a:gd name="T53" fmla="*/ 0 h 33"/>
                  <a:gd name="T54" fmla="*/ 0 w 14"/>
                  <a:gd name="T55" fmla="*/ 33 h 33"/>
                  <a:gd name="T56" fmla="*/ 0 w 14"/>
                  <a:gd name="T5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33">
                    <a:moveTo>
                      <a:pt x="0" y="33"/>
                    </a:moveTo>
                    <a:lnTo>
                      <a:pt x="2" y="33"/>
                    </a:lnTo>
                    <a:lnTo>
                      <a:pt x="3" y="33"/>
                    </a:lnTo>
                    <a:lnTo>
                      <a:pt x="6" y="32"/>
                    </a:lnTo>
                    <a:lnTo>
                      <a:pt x="7" y="30"/>
                    </a:lnTo>
                    <a:lnTo>
                      <a:pt x="8" y="30"/>
                    </a:lnTo>
                    <a:lnTo>
                      <a:pt x="9" y="29"/>
                    </a:lnTo>
                    <a:lnTo>
                      <a:pt x="11" y="26"/>
                    </a:lnTo>
                    <a:lnTo>
                      <a:pt x="12" y="24"/>
                    </a:lnTo>
                    <a:lnTo>
                      <a:pt x="13" y="23"/>
                    </a:lnTo>
                    <a:lnTo>
                      <a:pt x="13" y="20"/>
                    </a:lnTo>
                    <a:lnTo>
                      <a:pt x="14" y="19"/>
                    </a:lnTo>
                    <a:lnTo>
                      <a:pt x="14" y="16"/>
                    </a:lnTo>
                    <a:lnTo>
                      <a:pt x="14" y="16"/>
                    </a:lnTo>
                    <a:lnTo>
                      <a:pt x="14" y="15"/>
                    </a:lnTo>
                    <a:lnTo>
                      <a:pt x="13" y="12"/>
                    </a:lnTo>
                    <a:lnTo>
                      <a:pt x="13" y="10"/>
                    </a:lnTo>
                    <a:lnTo>
                      <a:pt x="12" y="7"/>
                    </a:lnTo>
                    <a:lnTo>
                      <a:pt x="11" y="6"/>
                    </a:lnTo>
                    <a:lnTo>
                      <a:pt x="9" y="5"/>
                    </a:lnTo>
                    <a:lnTo>
                      <a:pt x="8" y="3"/>
                    </a:lnTo>
                    <a:lnTo>
                      <a:pt x="7" y="2"/>
                    </a:lnTo>
                    <a:lnTo>
                      <a:pt x="6" y="2"/>
                    </a:lnTo>
                    <a:lnTo>
                      <a:pt x="3" y="0"/>
                    </a:lnTo>
                    <a:lnTo>
                      <a:pt x="2" y="0"/>
                    </a:lnTo>
                    <a:lnTo>
                      <a:pt x="0" y="0"/>
                    </a:lnTo>
                    <a:lnTo>
                      <a:pt x="0" y="0"/>
                    </a:lnTo>
                    <a:lnTo>
                      <a:pt x="0" y="33"/>
                    </a:lnTo>
                    <a:lnTo>
                      <a:pt x="0" y="33"/>
                    </a:lnTo>
                  </a:path>
                </a:pathLst>
              </a:custGeom>
              <a:solidFill>
                <a:srgbClr val="FF0000"/>
              </a:solidFill>
              <a:ln w="1270">
                <a:solidFill>
                  <a:srgbClr val="003366"/>
                </a:solidFill>
                <a:prstDash val="solid"/>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25" name="Freeform 29">
                <a:extLst>
                  <a:ext uri="{FF2B5EF4-FFF2-40B4-BE49-F238E27FC236}">
                    <a16:creationId xmlns:a16="http://schemas.microsoft.com/office/drawing/2014/main" xmlns="" id="{D20D4AE3-AB4A-46D9-AD93-75F8BAFF08E6}"/>
                  </a:ext>
                </a:extLst>
              </p:cNvPr>
              <p:cNvSpPr>
                <a:spLocks noChangeAspect="1"/>
              </p:cNvSpPr>
              <p:nvPr/>
            </p:nvSpPr>
            <p:spPr bwMode="auto">
              <a:xfrm>
                <a:off x="2565" y="10434"/>
                <a:ext cx="8" cy="13"/>
              </a:xfrm>
              <a:custGeom>
                <a:avLst/>
                <a:gdLst>
                  <a:gd name="T0" fmla="*/ 5 w 9"/>
                  <a:gd name="T1" fmla="*/ 11 h 11"/>
                  <a:gd name="T2" fmla="*/ 7 w 9"/>
                  <a:gd name="T3" fmla="*/ 10 h 11"/>
                  <a:gd name="T4" fmla="*/ 8 w 9"/>
                  <a:gd name="T5" fmla="*/ 8 h 11"/>
                  <a:gd name="T6" fmla="*/ 9 w 9"/>
                  <a:gd name="T7" fmla="*/ 5 h 11"/>
                  <a:gd name="T8" fmla="*/ 9 w 9"/>
                  <a:gd name="T9" fmla="*/ 5 h 11"/>
                  <a:gd name="T10" fmla="*/ 8 w 9"/>
                  <a:gd name="T11" fmla="*/ 2 h 11"/>
                  <a:gd name="T12" fmla="*/ 7 w 9"/>
                  <a:gd name="T13" fmla="*/ 1 h 11"/>
                  <a:gd name="T14" fmla="*/ 5 w 9"/>
                  <a:gd name="T15" fmla="*/ 0 h 11"/>
                  <a:gd name="T16" fmla="*/ 5 w 9"/>
                  <a:gd name="T17" fmla="*/ 0 h 11"/>
                  <a:gd name="T18" fmla="*/ 2 w 9"/>
                  <a:gd name="T19" fmla="*/ 1 h 11"/>
                  <a:gd name="T20" fmla="*/ 1 w 9"/>
                  <a:gd name="T21" fmla="*/ 2 h 11"/>
                  <a:gd name="T22" fmla="*/ 0 w 9"/>
                  <a:gd name="T23" fmla="*/ 5 h 11"/>
                  <a:gd name="T24" fmla="*/ 0 w 9"/>
                  <a:gd name="T25" fmla="*/ 5 h 11"/>
                  <a:gd name="T26" fmla="*/ 1 w 9"/>
                  <a:gd name="T27" fmla="*/ 8 h 11"/>
                  <a:gd name="T28" fmla="*/ 2 w 9"/>
                  <a:gd name="T29" fmla="*/ 10 h 11"/>
                  <a:gd name="T30" fmla="*/ 5 w 9"/>
                  <a:gd name="T31" fmla="*/ 11 h 11"/>
                  <a:gd name="T32" fmla="*/ 5 w 9"/>
                  <a:gd name="T33" fmla="*/ 11 h 11"/>
                  <a:gd name="T34" fmla="*/ 5 w 9"/>
                  <a:gd name="T3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1">
                    <a:moveTo>
                      <a:pt x="5" y="11"/>
                    </a:moveTo>
                    <a:lnTo>
                      <a:pt x="7" y="10"/>
                    </a:lnTo>
                    <a:lnTo>
                      <a:pt x="8" y="8"/>
                    </a:lnTo>
                    <a:lnTo>
                      <a:pt x="9" y="5"/>
                    </a:lnTo>
                    <a:lnTo>
                      <a:pt x="9" y="5"/>
                    </a:lnTo>
                    <a:lnTo>
                      <a:pt x="8" y="2"/>
                    </a:lnTo>
                    <a:lnTo>
                      <a:pt x="7" y="1"/>
                    </a:lnTo>
                    <a:lnTo>
                      <a:pt x="5" y="0"/>
                    </a:lnTo>
                    <a:lnTo>
                      <a:pt x="5" y="0"/>
                    </a:lnTo>
                    <a:lnTo>
                      <a:pt x="2" y="1"/>
                    </a:lnTo>
                    <a:lnTo>
                      <a:pt x="1" y="2"/>
                    </a:lnTo>
                    <a:lnTo>
                      <a:pt x="0" y="5"/>
                    </a:lnTo>
                    <a:lnTo>
                      <a:pt x="0" y="5"/>
                    </a:lnTo>
                    <a:lnTo>
                      <a:pt x="1" y="8"/>
                    </a:lnTo>
                    <a:lnTo>
                      <a:pt x="2" y="10"/>
                    </a:lnTo>
                    <a:lnTo>
                      <a:pt x="5" y="11"/>
                    </a:lnTo>
                    <a:lnTo>
                      <a:pt x="5" y="11"/>
                    </a:lnTo>
                    <a:lnTo>
                      <a:pt x="5" y="11"/>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26" name="Freeform 30">
                <a:extLst>
                  <a:ext uri="{FF2B5EF4-FFF2-40B4-BE49-F238E27FC236}">
                    <a16:creationId xmlns:a16="http://schemas.microsoft.com/office/drawing/2014/main" xmlns="" id="{B984B918-4AD8-4A3A-92EC-3BC32E9B5A0A}"/>
                  </a:ext>
                </a:extLst>
              </p:cNvPr>
              <p:cNvSpPr>
                <a:spLocks noChangeAspect="1"/>
              </p:cNvSpPr>
              <p:nvPr/>
            </p:nvSpPr>
            <p:spPr bwMode="auto">
              <a:xfrm>
                <a:off x="2559" y="10407"/>
                <a:ext cx="17" cy="16"/>
              </a:xfrm>
              <a:custGeom>
                <a:avLst/>
                <a:gdLst>
                  <a:gd name="T0" fmla="*/ 19 w 19"/>
                  <a:gd name="T1" fmla="*/ 14 h 14"/>
                  <a:gd name="T2" fmla="*/ 19 w 19"/>
                  <a:gd name="T3" fmla="*/ 0 h 14"/>
                  <a:gd name="T4" fmla="*/ 0 w 19"/>
                  <a:gd name="T5" fmla="*/ 0 h 14"/>
                  <a:gd name="T6" fmla="*/ 0 w 19"/>
                  <a:gd name="T7" fmla="*/ 14 h 14"/>
                  <a:gd name="T8" fmla="*/ 19 w 19"/>
                  <a:gd name="T9" fmla="*/ 14 h 14"/>
                  <a:gd name="T10" fmla="*/ 19 w 19"/>
                  <a:gd name="T11" fmla="*/ 14 h 14"/>
                </a:gdLst>
                <a:ahLst/>
                <a:cxnLst>
                  <a:cxn ang="0">
                    <a:pos x="T0" y="T1"/>
                  </a:cxn>
                  <a:cxn ang="0">
                    <a:pos x="T2" y="T3"/>
                  </a:cxn>
                  <a:cxn ang="0">
                    <a:pos x="T4" y="T5"/>
                  </a:cxn>
                  <a:cxn ang="0">
                    <a:pos x="T6" y="T7"/>
                  </a:cxn>
                  <a:cxn ang="0">
                    <a:pos x="T8" y="T9"/>
                  </a:cxn>
                  <a:cxn ang="0">
                    <a:pos x="T10" y="T11"/>
                  </a:cxn>
                </a:cxnLst>
                <a:rect l="0" t="0" r="r" b="b"/>
                <a:pathLst>
                  <a:path w="19" h="14">
                    <a:moveTo>
                      <a:pt x="19" y="14"/>
                    </a:moveTo>
                    <a:lnTo>
                      <a:pt x="19" y="0"/>
                    </a:lnTo>
                    <a:lnTo>
                      <a:pt x="0" y="0"/>
                    </a:lnTo>
                    <a:lnTo>
                      <a:pt x="0" y="14"/>
                    </a:lnTo>
                    <a:lnTo>
                      <a:pt x="19" y="14"/>
                    </a:lnTo>
                    <a:lnTo>
                      <a:pt x="19" y="14"/>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27" name="Freeform 31">
                <a:extLst>
                  <a:ext uri="{FF2B5EF4-FFF2-40B4-BE49-F238E27FC236}">
                    <a16:creationId xmlns:a16="http://schemas.microsoft.com/office/drawing/2014/main" xmlns="" id="{E3AA5BEB-FF96-4AF4-AB00-60252C6E2294}"/>
                  </a:ext>
                </a:extLst>
              </p:cNvPr>
              <p:cNvSpPr>
                <a:spLocks noChangeAspect="1"/>
              </p:cNvSpPr>
              <p:nvPr/>
            </p:nvSpPr>
            <p:spPr bwMode="auto">
              <a:xfrm>
                <a:off x="2446" y="10278"/>
                <a:ext cx="135" cy="56"/>
              </a:xfrm>
              <a:custGeom>
                <a:avLst/>
                <a:gdLst>
                  <a:gd name="T0" fmla="*/ 149 w 149"/>
                  <a:gd name="T1" fmla="*/ 48 h 48"/>
                  <a:gd name="T2" fmla="*/ 149 w 149"/>
                  <a:gd name="T3" fmla="*/ 0 h 48"/>
                  <a:gd name="T4" fmla="*/ 0 w 149"/>
                  <a:gd name="T5" fmla="*/ 0 h 48"/>
                  <a:gd name="T6" fmla="*/ 0 w 149"/>
                  <a:gd name="T7" fmla="*/ 48 h 48"/>
                  <a:gd name="T8" fmla="*/ 149 w 149"/>
                  <a:gd name="T9" fmla="*/ 48 h 48"/>
                  <a:gd name="T10" fmla="*/ 149 w 149"/>
                  <a:gd name="T11" fmla="*/ 48 h 48"/>
                </a:gdLst>
                <a:ahLst/>
                <a:cxnLst>
                  <a:cxn ang="0">
                    <a:pos x="T0" y="T1"/>
                  </a:cxn>
                  <a:cxn ang="0">
                    <a:pos x="T2" y="T3"/>
                  </a:cxn>
                  <a:cxn ang="0">
                    <a:pos x="T4" y="T5"/>
                  </a:cxn>
                  <a:cxn ang="0">
                    <a:pos x="T6" y="T7"/>
                  </a:cxn>
                  <a:cxn ang="0">
                    <a:pos x="T8" y="T9"/>
                  </a:cxn>
                  <a:cxn ang="0">
                    <a:pos x="T10" y="T11"/>
                  </a:cxn>
                </a:cxnLst>
                <a:rect l="0" t="0" r="r" b="b"/>
                <a:pathLst>
                  <a:path w="149" h="48">
                    <a:moveTo>
                      <a:pt x="149" y="48"/>
                    </a:moveTo>
                    <a:lnTo>
                      <a:pt x="149" y="0"/>
                    </a:lnTo>
                    <a:lnTo>
                      <a:pt x="0" y="0"/>
                    </a:lnTo>
                    <a:lnTo>
                      <a:pt x="0" y="48"/>
                    </a:lnTo>
                    <a:lnTo>
                      <a:pt x="149" y="48"/>
                    </a:lnTo>
                    <a:lnTo>
                      <a:pt x="149" y="48"/>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28" name="Freeform 32">
                <a:extLst>
                  <a:ext uri="{FF2B5EF4-FFF2-40B4-BE49-F238E27FC236}">
                    <a16:creationId xmlns:a16="http://schemas.microsoft.com/office/drawing/2014/main" xmlns="" id="{1A69E708-0C80-4D7A-89FE-1C1DC83B21D1}"/>
                  </a:ext>
                </a:extLst>
              </p:cNvPr>
              <p:cNvSpPr>
                <a:spLocks noChangeAspect="1"/>
              </p:cNvSpPr>
              <p:nvPr/>
            </p:nvSpPr>
            <p:spPr bwMode="auto">
              <a:xfrm>
                <a:off x="2446" y="10278"/>
                <a:ext cx="135" cy="56"/>
              </a:xfrm>
              <a:custGeom>
                <a:avLst/>
                <a:gdLst>
                  <a:gd name="T0" fmla="*/ 149 w 149"/>
                  <a:gd name="T1" fmla="*/ 48 h 48"/>
                  <a:gd name="T2" fmla="*/ 149 w 149"/>
                  <a:gd name="T3" fmla="*/ 0 h 48"/>
                  <a:gd name="T4" fmla="*/ 0 w 149"/>
                  <a:gd name="T5" fmla="*/ 0 h 48"/>
                  <a:gd name="T6" fmla="*/ 0 w 149"/>
                  <a:gd name="T7" fmla="*/ 48 h 48"/>
                  <a:gd name="T8" fmla="*/ 149 w 149"/>
                  <a:gd name="T9" fmla="*/ 48 h 48"/>
                  <a:gd name="T10" fmla="*/ 149 w 149"/>
                  <a:gd name="T11" fmla="*/ 48 h 48"/>
                </a:gdLst>
                <a:ahLst/>
                <a:cxnLst>
                  <a:cxn ang="0">
                    <a:pos x="T0" y="T1"/>
                  </a:cxn>
                  <a:cxn ang="0">
                    <a:pos x="T2" y="T3"/>
                  </a:cxn>
                  <a:cxn ang="0">
                    <a:pos x="T4" y="T5"/>
                  </a:cxn>
                  <a:cxn ang="0">
                    <a:pos x="T6" y="T7"/>
                  </a:cxn>
                  <a:cxn ang="0">
                    <a:pos x="T8" y="T9"/>
                  </a:cxn>
                  <a:cxn ang="0">
                    <a:pos x="T10" y="T11"/>
                  </a:cxn>
                </a:cxnLst>
                <a:rect l="0" t="0" r="r" b="b"/>
                <a:pathLst>
                  <a:path w="149" h="48">
                    <a:moveTo>
                      <a:pt x="149" y="48"/>
                    </a:moveTo>
                    <a:lnTo>
                      <a:pt x="149" y="0"/>
                    </a:lnTo>
                    <a:lnTo>
                      <a:pt x="0" y="0"/>
                    </a:lnTo>
                    <a:lnTo>
                      <a:pt x="0" y="48"/>
                    </a:lnTo>
                    <a:lnTo>
                      <a:pt x="149" y="48"/>
                    </a:lnTo>
                    <a:lnTo>
                      <a:pt x="149" y="48"/>
                    </a:lnTo>
                  </a:path>
                </a:pathLst>
              </a:custGeom>
              <a:solidFill>
                <a:srgbClr val="FF0000"/>
              </a:solidFill>
              <a:ln w="3810">
                <a:solidFill>
                  <a:srgbClr val="003366"/>
                </a:solidFill>
                <a:prstDash val="solid"/>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29" name="Line 33">
                <a:extLst>
                  <a:ext uri="{FF2B5EF4-FFF2-40B4-BE49-F238E27FC236}">
                    <a16:creationId xmlns:a16="http://schemas.microsoft.com/office/drawing/2014/main" xmlns="" id="{07FDF7C4-2A76-4055-A10B-3D5B9F31FCA3}"/>
                  </a:ext>
                </a:extLst>
              </p:cNvPr>
              <p:cNvSpPr>
                <a:spLocks noChangeAspect="1" noChangeShapeType="1"/>
              </p:cNvSpPr>
              <p:nvPr/>
            </p:nvSpPr>
            <p:spPr bwMode="auto">
              <a:xfrm>
                <a:off x="2445" y="10293"/>
                <a:ext cx="138" cy="1"/>
              </a:xfrm>
              <a:prstGeom prst="line">
                <a:avLst/>
              </a:prstGeom>
              <a:noFill/>
              <a:ln w="31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30" name="Line 34">
                <a:extLst>
                  <a:ext uri="{FF2B5EF4-FFF2-40B4-BE49-F238E27FC236}">
                    <a16:creationId xmlns:a16="http://schemas.microsoft.com/office/drawing/2014/main" xmlns="" id="{D14A4846-00A0-4C51-8456-3A9C55DADF0E}"/>
                  </a:ext>
                </a:extLst>
              </p:cNvPr>
              <p:cNvSpPr>
                <a:spLocks noChangeAspect="1" noChangeShapeType="1"/>
              </p:cNvSpPr>
              <p:nvPr/>
            </p:nvSpPr>
            <p:spPr bwMode="auto">
              <a:xfrm>
                <a:off x="2443" y="10307"/>
                <a:ext cx="139" cy="1"/>
              </a:xfrm>
              <a:prstGeom prst="line">
                <a:avLst/>
              </a:prstGeom>
              <a:noFill/>
              <a:ln w="31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31" name="Freeform 35">
                <a:extLst>
                  <a:ext uri="{FF2B5EF4-FFF2-40B4-BE49-F238E27FC236}">
                    <a16:creationId xmlns:a16="http://schemas.microsoft.com/office/drawing/2014/main" xmlns="" id="{7AC9256C-CC10-4BBB-8308-79DBEEEACC4D}"/>
                  </a:ext>
                </a:extLst>
              </p:cNvPr>
              <p:cNvSpPr>
                <a:spLocks noChangeAspect="1"/>
              </p:cNvSpPr>
              <p:nvPr/>
            </p:nvSpPr>
            <p:spPr bwMode="auto">
              <a:xfrm>
                <a:off x="2579" y="10096"/>
                <a:ext cx="25" cy="16"/>
              </a:xfrm>
              <a:custGeom>
                <a:avLst/>
                <a:gdLst>
                  <a:gd name="T0" fmla="*/ 28 w 28"/>
                  <a:gd name="T1" fmla="*/ 14 h 14"/>
                  <a:gd name="T2" fmla="*/ 28 w 28"/>
                  <a:gd name="T3" fmla="*/ 0 h 14"/>
                  <a:gd name="T4" fmla="*/ 0 w 28"/>
                  <a:gd name="T5" fmla="*/ 0 h 14"/>
                  <a:gd name="T6" fmla="*/ 0 w 28"/>
                  <a:gd name="T7" fmla="*/ 14 h 14"/>
                  <a:gd name="T8" fmla="*/ 28 w 28"/>
                  <a:gd name="T9" fmla="*/ 14 h 14"/>
                  <a:gd name="T10" fmla="*/ 28 w 28"/>
                  <a:gd name="T11" fmla="*/ 14 h 14"/>
                </a:gdLst>
                <a:ahLst/>
                <a:cxnLst>
                  <a:cxn ang="0">
                    <a:pos x="T0" y="T1"/>
                  </a:cxn>
                  <a:cxn ang="0">
                    <a:pos x="T2" y="T3"/>
                  </a:cxn>
                  <a:cxn ang="0">
                    <a:pos x="T4" y="T5"/>
                  </a:cxn>
                  <a:cxn ang="0">
                    <a:pos x="T6" y="T7"/>
                  </a:cxn>
                  <a:cxn ang="0">
                    <a:pos x="T8" y="T9"/>
                  </a:cxn>
                  <a:cxn ang="0">
                    <a:pos x="T10" y="T11"/>
                  </a:cxn>
                </a:cxnLst>
                <a:rect l="0" t="0" r="r" b="b"/>
                <a:pathLst>
                  <a:path w="28" h="14">
                    <a:moveTo>
                      <a:pt x="28" y="14"/>
                    </a:moveTo>
                    <a:lnTo>
                      <a:pt x="28" y="0"/>
                    </a:lnTo>
                    <a:lnTo>
                      <a:pt x="0" y="0"/>
                    </a:lnTo>
                    <a:lnTo>
                      <a:pt x="0" y="14"/>
                    </a:lnTo>
                    <a:lnTo>
                      <a:pt x="28" y="14"/>
                    </a:lnTo>
                    <a:lnTo>
                      <a:pt x="28" y="14"/>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32" name="Line 36">
                <a:extLst>
                  <a:ext uri="{FF2B5EF4-FFF2-40B4-BE49-F238E27FC236}">
                    <a16:creationId xmlns:a16="http://schemas.microsoft.com/office/drawing/2014/main" xmlns="" id="{05C5699F-2252-42A2-BC6C-AFD295517003}"/>
                  </a:ext>
                </a:extLst>
              </p:cNvPr>
              <p:cNvSpPr>
                <a:spLocks noChangeAspect="1" noChangeShapeType="1"/>
              </p:cNvSpPr>
              <p:nvPr/>
            </p:nvSpPr>
            <p:spPr bwMode="auto">
              <a:xfrm>
                <a:off x="2443" y="10321"/>
                <a:ext cx="139" cy="1"/>
              </a:xfrm>
              <a:prstGeom prst="line">
                <a:avLst/>
              </a:prstGeom>
              <a:noFill/>
              <a:ln w="31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grpSp>
        <p:sp>
          <p:nvSpPr>
            <p:cNvPr id="14" name="AutoShape 37">
              <a:extLst>
                <a:ext uri="{FF2B5EF4-FFF2-40B4-BE49-F238E27FC236}">
                  <a16:creationId xmlns:a16="http://schemas.microsoft.com/office/drawing/2014/main" xmlns="" id="{35D16EAC-D56E-47D1-8D42-5F9F088C68C6}"/>
                </a:ext>
              </a:extLst>
            </p:cNvPr>
            <p:cNvSpPr>
              <a:spLocks noChangeAspect="1" noChangeArrowheads="1"/>
            </p:cNvSpPr>
            <p:nvPr/>
          </p:nvSpPr>
          <p:spPr bwMode="auto">
            <a:xfrm>
              <a:off x="2069" y="7296"/>
              <a:ext cx="1197" cy="624"/>
            </a:xfrm>
            <a:prstGeom prst="cloudCallout">
              <a:avLst>
                <a:gd name="adj1" fmla="val -44764"/>
                <a:gd name="adj2" fmla="val -3310"/>
              </a:avLst>
            </a:prstGeom>
            <a:solidFill>
              <a:srgbClr val="FFFFFF"/>
            </a:solidFill>
            <a:ln w="9525">
              <a:solidFill>
                <a:srgbClr val="000000"/>
              </a:solidFill>
              <a:round/>
              <a:headEnd/>
              <a:tailEnd/>
            </a:ln>
          </p:spPr>
          <p:txBody>
            <a:bodyPr/>
            <a:lstStyle/>
            <a:p>
              <a:pPr algn="ctr" eaLnBrk="0" hangingPunct="0"/>
              <a:r>
                <a:rPr lang="en-US" altLang="zh-CN" sz="900">
                  <a:solidFill>
                    <a:schemeClr val="tx2"/>
                  </a:solidFill>
                  <a:latin typeface="微软雅黑" panose="020B0503020204020204" pitchFamily="34" charset="-122"/>
                  <a:ea typeface="微软雅黑" panose="020B0503020204020204" pitchFamily="34" charset="-122"/>
                </a:rPr>
                <a:t>Internet</a:t>
              </a:r>
              <a:endParaRPr lang="en-US" altLang="zh-CN" sz="2400">
                <a:solidFill>
                  <a:schemeClr val="tx2"/>
                </a:solidFill>
                <a:latin typeface="微软雅黑" panose="020B0503020204020204" pitchFamily="34" charset="-122"/>
                <a:ea typeface="微软雅黑" panose="020B0503020204020204" pitchFamily="34" charset="-122"/>
              </a:endParaRPr>
            </a:p>
          </p:txBody>
        </p:sp>
        <p:sp>
          <p:nvSpPr>
            <p:cNvPr id="15" name="Line 38">
              <a:extLst>
                <a:ext uri="{FF2B5EF4-FFF2-40B4-BE49-F238E27FC236}">
                  <a16:creationId xmlns:a16="http://schemas.microsoft.com/office/drawing/2014/main" xmlns="" id="{42C15263-0F81-4B4A-B68A-4B6775C6B0B8}"/>
                </a:ext>
              </a:extLst>
            </p:cNvPr>
            <p:cNvSpPr>
              <a:spLocks noChangeShapeType="1"/>
            </p:cNvSpPr>
            <p:nvPr/>
          </p:nvSpPr>
          <p:spPr bwMode="auto">
            <a:xfrm flipH="1">
              <a:off x="2623" y="7935"/>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6" name="Line 39">
              <a:extLst>
                <a:ext uri="{FF2B5EF4-FFF2-40B4-BE49-F238E27FC236}">
                  <a16:creationId xmlns:a16="http://schemas.microsoft.com/office/drawing/2014/main" xmlns="" id="{A8C348CE-CB9E-4667-B1C5-B36FD0BF8324}"/>
                </a:ext>
              </a:extLst>
            </p:cNvPr>
            <p:cNvSpPr>
              <a:spLocks noChangeShapeType="1"/>
            </p:cNvSpPr>
            <p:nvPr/>
          </p:nvSpPr>
          <p:spPr bwMode="auto">
            <a:xfrm>
              <a:off x="2638" y="8244"/>
              <a:ext cx="9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7" name="Line 40">
              <a:extLst>
                <a:ext uri="{FF2B5EF4-FFF2-40B4-BE49-F238E27FC236}">
                  <a16:creationId xmlns:a16="http://schemas.microsoft.com/office/drawing/2014/main" xmlns="" id="{59C5C2E5-A5DF-48E9-ACDE-E2991B5989DF}"/>
                </a:ext>
              </a:extLst>
            </p:cNvPr>
            <p:cNvSpPr>
              <a:spLocks noChangeShapeType="1"/>
            </p:cNvSpPr>
            <p:nvPr/>
          </p:nvSpPr>
          <p:spPr bwMode="auto">
            <a:xfrm flipH="1">
              <a:off x="2746" y="8232"/>
              <a:ext cx="0" cy="7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grpSp>
          <p:nvGrpSpPr>
            <p:cNvPr id="18" name="Group 41">
              <a:extLst>
                <a:ext uri="{FF2B5EF4-FFF2-40B4-BE49-F238E27FC236}">
                  <a16:creationId xmlns:a16="http://schemas.microsoft.com/office/drawing/2014/main" xmlns="" id="{FD0A1DAE-8525-47C5-B5B6-581FAA568A14}"/>
                </a:ext>
              </a:extLst>
            </p:cNvPr>
            <p:cNvGrpSpPr>
              <a:grpSpLocks noChangeAspect="1"/>
            </p:cNvGrpSpPr>
            <p:nvPr/>
          </p:nvGrpSpPr>
          <p:grpSpPr bwMode="auto">
            <a:xfrm>
              <a:off x="2561" y="8967"/>
              <a:ext cx="284" cy="609"/>
              <a:chOff x="5592" y="5381"/>
              <a:chExt cx="304" cy="524"/>
            </a:xfrm>
          </p:grpSpPr>
          <p:sp>
            <p:nvSpPr>
              <p:cNvPr id="270" name="Freeform 42">
                <a:extLst>
                  <a:ext uri="{FF2B5EF4-FFF2-40B4-BE49-F238E27FC236}">
                    <a16:creationId xmlns:a16="http://schemas.microsoft.com/office/drawing/2014/main" xmlns="" id="{B9D68B8E-7088-4AA3-A2D0-FF5220789EED}"/>
                  </a:ext>
                </a:extLst>
              </p:cNvPr>
              <p:cNvSpPr>
                <a:spLocks noChangeAspect="1"/>
              </p:cNvSpPr>
              <p:nvPr/>
            </p:nvSpPr>
            <p:spPr bwMode="auto">
              <a:xfrm>
                <a:off x="5592" y="5381"/>
                <a:ext cx="63" cy="524"/>
              </a:xfrm>
              <a:custGeom>
                <a:avLst/>
                <a:gdLst>
                  <a:gd name="T0" fmla="*/ 0 w 63"/>
                  <a:gd name="T1" fmla="*/ 0 h 524"/>
                  <a:gd name="T2" fmla="*/ 0 w 63"/>
                  <a:gd name="T3" fmla="*/ 468 h 524"/>
                  <a:gd name="T4" fmla="*/ 63 w 63"/>
                  <a:gd name="T5" fmla="*/ 524 h 524"/>
                  <a:gd name="T6" fmla="*/ 63 w 63"/>
                  <a:gd name="T7" fmla="*/ 52 h 524"/>
                  <a:gd name="T8" fmla="*/ 0 w 63"/>
                  <a:gd name="T9" fmla="*/ 0 h 524"/>
                  <a:gd name="T10" fmla="*/ 0 w 63"/>
                  <a:gd name="T11" fmla="*/ 0 h 524"/>
                </a:gdLst>
                <a:ahLst/>
                <a:cxnLst>
                  <a:cxn ang="0">
                    <a:pos x="T0" y="T1"/>
                  </a:cxn>
                  <a:cxn ang="0">
                    <a:pos x="T2" y="T3"/>
                  </a:cxn>
                  <a:cxn ang="0">
                    <a:pos x="T4" y="T5"/>
                  </a:cxn>
                  <a:cxn ang="0">
                    <a:pos x="T6" y="T7"/>
                  </a:cxn>
                  <a:cxn ang="0">
                    <a:pos x="T8" y="T9"/>
                  </a:cxn>
                  <a:cxn ang="0">
                    <a:pos x="T10" y="T11"/>
                  </a:cxn>
                </a:cxnLst>
                <a:rect l="0" t="0" r="r" b="b"/>
                <a:pathLst>
                  <a:path w="63" h="524">
                    <a:moveTo>
                      <a:pt x="0" y="0"/>
                    </a:moveTo>
                    <a:lnTo>
                      <a:pt x="0" y="468"/>
                    </a:lnTo>
                    <a:lnTo>
                      <a:pt x="63" y="524"/>
                    </a:lnTo>
                    <a:lnTo>
                      <a:pt x="63" y="52"/>
                    </a:lnTo>
                    <a:lnTo>
                      <a:pt x="0" y="0"/>
                    </a:lnTo>
                    <a:lnTo>
                      <a:pt x="0" y="0"/>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71" name="Freeform 43">
                <a:extLst>
                  <a:ext uri="{FF2B5EF4-FFF2-40B4-BE49-F238E27FC236}">
                    <a16:creationId xmlns:a16="http://schemas.microsoft.com/office/drawing/2014/main" xmlns="" id="{AB6FA025-FCD2-4EC6-8C69-356A72C70275}"/>
                  </a:ext>
                </a:extLst>
              </p:cNvPr>
              <p:cNvSpPr>
                <a:spLocks noChangeAspect="1"/>
              </p:cNvSpPr>
              <p:nvPr/>
            </p:nvSpPr>
            <p:spPr bwMode="auto">
              <a:xfrm>
                <a:off x="5592" y="5381"/>
                <a:ext cx="304" cy="52"/>
              </a:xfrm>
              <a:custGeom>
                <a:avLst/>
                <a:gdLst>
                  <a:gd name="T0" fmla="*/ 242 w 304"/>
                  <a:gd name="T1" fmla="*/ 0 h 52"/>
                  <a:gd name="T2" fmla="*/ 241 w 304"/>
                  <a:gd name="T3" fmla="*/ 0 h 52"/>
                  <a:gd name="T4" fmla="*/ 240 w 304"/>
                  <a:gd name="T5" fmla="*/ 0 h 52"/>
                  <a:gd name="T6" fmla="*/ 238 w 304"/>
                  <a:gd name="T7" fmla="*/ 0 h 52"/>
                  <a:gd name="T8" fmla="*/ 235 w 304"/>
                  <a:gd name="T9" fmla="*/ 0 h 52"/>
                  <a:gd name="T10" fmla="*/ 232 w 304"/>
                  <a:gd name="T11" fmla="*/ 0 h 52"/>
                  <a:gd name="T12" fmla="*/ 228 w 304"/>
                  <a:gd name="T13" fmla="*/ 0 h 52"/>
                  <a:gd name="T14" fmla="*/ 224 w 304"/>
                  <a:gd name="T15" fmla="*/ 0 h 52"/>
                  <a:gd name="T16" fmla="*/ 219 w 304"/>
                  <a:gd name="T17" fmla="*/ 0 h 52"/>
                  <a:gd name="T18" fmla="*/ 213 w 304"/>
                  <a:gd name="T19" fmla="*/ 0 h 52"/>
                  <a:gd name="T20" fmla="*/ 207 w 304"/>
                  <a:gd name="T21" fmla="*/ 0 h 52"/>
                  <a:gd name="T22" fmla="*/ 201 w 304"/>
                  <a:gd name="T23" fmla="*/ 0 h 52"/>
                  <a:gd name="T24" fmla="*/ 194 w 304"/>
                  <a:gd name="T25" fmla="*/ 0 h 52"/>
                  <a:gd name="T26" fmla="*/ 188 w 304"/>
                  <a:gd name="T27" fmla="*/ 0 h 52"/>
                  <a:gd name="T28" fmla="*/ 181 w 304"/>
                  <a:gd name="T29" fmla="*/ 0 h 52"/>
                  <a:gd name="T30" fmla="*/ 172 w 304"/>
                  <a:gd name="T31" fmla="*/ 0 h 52"/>
                  <a:gd name="T32" fmla="*/ 165 w 304"/>
                  <a:gd name="T33" fmla="*/ 0 h 52"/>
                  <a:gd name="T34" fmla="*/ 157 w 304"/>
                  <a:gd name="T35" fmla="*/ 0 h 52"/>
                  <a:gd name="T36" fmla="*/ 149 w 304"/>
                  <a:gd name="T37" fmla="*/ 0 h 52"/>
                  <a:gd name="T38" fmla="*/ 141 w 304"/>
                  <a:gd name="T39" fmla="*/ 0 h 52"/>
                  <a:gd name="T40" fmla="*/ 133 w 304"/>
                  <a:gd name="T41" fmla="*/ 0 h 52"/>
                  <a:gd name="T42" fmla="*/ 124 w 304"/>
                  <a:gd name="T43" fmla="*/ 0 h 52"/>
                  <a:gd name="T44" fmla="*/ 116 w 304"/>
                  <a:gd name="T45" fmla="*/ 0 h 52"/>
                  <a:gd name="T46" fmla="*/ 107 w 304"/>
                  <a:gd name="T47" fmla="*/ 0 h 52"/>
                  <a:gd name="T48" fmla="*/ 99 w 304"/>
                  <a:gd name="T49" fmla="*/ 0 h 52"/>
                  <a:gd name="T50" fmla="*/ 91 w 304"/>
                  <a:gd name="T51" fmla="*/ 0 h 52"/>
                  <a:gd name="T52" fmla="*/ 82 w 304"/>
                  <a:gd name="T53" fmla="*/ 0 h 52"/>
                  <a:gd name="T54" fmla="*/ 75 w 304"/>
                  <a:gd name="T55" fmla="*/ 0 h 52"/>
                  <a:gd name="T56" fmla="*/ 67 w 304"/>
                  <a:gd name="T57" fmla="*/ 0 h 52"/>
                  <a:gd name="T58" fmla="*/ 59 w 304"/>
                  <a:gd name="T59" fmla="*/ 0 h 52"/>
                  <a:gd name="T60" fmla="*/ 52 w 304"/>
                  <a:gd name="T61" fmla="*/ 0 h 52"/>
                  <a:gd name="T62" fmla="*/ 46 w 304"/>
                  <a:gd name="T63" fmla="*/ 0 h 52"/>
                  <a:gd name="T64" fmla="*/ 39 w 304"/>
                  <a:gd name="T65" fmla="*/ 0 h 52"/>
                  <a:gd name="T66" fmla="*/ 33 w 304"/>
                  <a:gd name="T67" fmla="*/ 0 h 52"/>
                  <a:gd name="T68" fmla="*/ 27 w 304"/>
                  <a:gd name="T69" fmla="*/ 0 h 52"/>
                  <a:gd name="T70" fmla="*/ 22 w 304"/>
                  <a:gd name="T71" fmla="*/ 0 h 52"/>
                  <a:gd name="T72" fmla="*/ 17 w 304"/>
                  <a:gd name="T73" fmla="*/ 0 h 52"/>
                  <a:gd name="T74" fmla="*/ 12 w 304"/>
                  <a:gd name="T75" fmla="*/ 0 h 52"/>
                  <a:gd name="T76" fmla="*/ 9 w 304"/>
                  <a:gd name="T77" fmla="*/ 0 h 52"/>
                  <a:gd name="T78" fmla="*/ 6 w 304"/>
                  <a:gd name="T79" fmla="*/ 0 h 52"/>
                  <a:gd name="T80" fmla="*/ 4 w 304"/>
                  <a:gd name="T81" fmla="*/ 0 h 52"/>
                  <a:gd name="T82" fmla="*/ 2 w 304"/>
                  <a:gd name="T83" fmla="*/ 0 h 52"/>
                  <a:gd name="T84" fmla="*/ 0 w 304"/>
                  <a:gd name="T85" fmla="*/ 0 h 52"/>
                  <a:gd name="T86" fmla="*/ 0 w 304"/>
                  <a:gd name="T87" fmla="*/ 0 h 52"/>
                  <a:gd name="T88" fmla="*/ 304 w 304"/>
                  <a:gd name="T8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04" h="52">
                    <a:moveTo>
                      <a:pt x="304" y="52"/>
                    </a:moveTo>
                    <a:lnTo>
                      <a:pt x="242" y="0"/>
                    </a:lnTo>
                    <a:lnTo>
                      <a:pt x="242" y="0"/>
                    </a:lnTo>
                    <a:lnTo>
                      <a:pt x="242" y="0"/>
                    </a:lnTo>
                    <a:lnTo>
                      <a:pt x="242" y="0"/>
                    </a:lnTo>
                    <a:lnTo>
                      <a:pt x="241" y="0"/>
                    </a:lnTo>
                    <a:lnTo>
                      <a:pt x="241" y="0"/>
                    </a:lnTo>
                    <a:lnTo>
                      <a:pt x="241" y="0"/>
                    </a:lnTo>
                    <a:lnTo>
                      <a:pt x="240" y="0"/>
                    </a:lnTo>
                    <a:lnTo>
                      <a:pt x="240" y="0"/>
                    </a:lnTo>
                    <a:lnTo>
                      <a:pt x="238" y="0"/>
                    </a:lnTo>
                    <a:lnTo>
                      <a:pt x="238" y="0"/>
                    </a:lnTo>
                    <a:lnTo>
                      <a:pt x="237" y="0"/>
                    </a:lnTo>
                    <a:lnTo>
                      <a:pt x="236" y="0"/>
                    </a:lnTo>
                    <a:lnTo>
                      <a:pt x="235" y="0"/>
                    </a:lnTo>
                    <a:lnTo>
                      <a:pt x="235" y="0"/>
                    </a:lnTo>
                    <a:lnTo>
                      <a:pt x="234" y="0"/>
                    </a:lnTo>
                    <a:lnTo>
                      <a:pt x="232" y="0"/>
                    </a:lnTo>
                    <a:lnTo>
                      <a:pt x="231" y="0"/>
                    </a:lnTo>
                    <a:lnTo>
                      <a:pt x="230" y="0"/>
                    </a:lnTo>
                    <a:lnTo>
                      <a:pt x="228" y="0"/>
                    </a:lnTo>
                    <a:lnTo>
                      <a:pt x="226" y="0"/>
                    </a:lnTo>
                    <a:lnTo>
                      <a:pt x="225" y="0"/>
                    </a:lnTo>
                    <a:lnTo>
                      <a:pt x="224" y="0"/>
                    </a:lnTo>
                    <a:lnTo>
                      <a:pt x="222" y="0"/>
                    </a:lnTo>
                    <a:lnTo>
                      <a:pt x="220" y="0"/>
                    </a:lnTo>
                    <a:lnTo>
                      <a:pt x="219" y="0"/>
                    </a:lnTo>
                    <a:lnTo>
                      <a:pt x="217" y="0"/>
                    </a:lnTo>
                    <a:lnTo>
                      <a:pt x="216" y="0"/>
                    </a:lnTo>
                    <a:lnTo>
                      <a:pt x="213" y="0"/>
                    </a:lnTo>
                    <a:lnTo>
                      <a:pt x="211" y="0"/>
                    </a:lnTo>
                    <a:lnTo>
                      <a:pt x="210" y="0"/>
                    </a:lnTo>
                    <a:lnTo>
                      <a:pt x="207" y="0"/>
                    </a:lnTo>
                    <a:lnTo>
                      <a:pt x="206" y="0"/>
                    </a:lnTo>
                    <a:lnTo>
                      <a:pt x="204" y="0"/>
                    </a:lnTo>
                    <a:lnTo>
                      <a:pt x="201" y="0"/>
                    </a:lnTo>
                    <a:lnTo>
                      <a:pt x="199" y="0"/>
                    </a:lnTo>
                    <a:lnTo>
                      <a:pt x="196" y="0"/>
                    </a:lnTo>
                    <a:lnTo>
                      <a:pt x="194" y="0"/>
                    </a:lnTo>
                    <a:lnTo>
                      <a:pt x="193" y="0"/>
                    </a:lnTo>
                    <a:lnTo>
                      <a:pt x="190" y="0"/>
                    </a:lnTo>
                    <a:lnTo>
                      <a:pt x="188" y="0"/>
                    </a:lnTo>
                    <a:lnTo>
                      <a:pt x="185" y="0"/>
                    </a:lnTo>
                    <a:lnTo>
                      <a:pt x="183" y="0"/>
                    </a:lnTo>
                    <a:lnTo>
                      <a:pt x="181" y="0"/>
                    </a:lnTo>
                    <a:lnTo>
                      <a:pt x="178" y="0"/>
                    </a:lnTo>
                    <a:lnTo>
                      <a:pt x="175" y="0"/>
                    </a:lnTo>
                    <a:lnTo>
                      <a:pt x="172" y="0"/>
                    </a:lnTo>
                    <a:lnTo>
                      <a:pt x="170" y="0"/>
                    </a:lnTo>
                    <a:lnTo>
                      <a:pt x="167" y="0"/>
                    </a:lnTo>
                    <a:lnTo>
                      <a:pt x="165" y="0"/>
                    </a:lnTo>
                    <a:lnTo>
                      <a:pt x="163" y="0"/>
                    </a:lnTo>
                    <a:lnTo>
                      <a:pt x="160" y="0"/>
                    </a:lnTo>
                    <a:lnTo>
                      <a:pt x="157" y="0"/>
                    </a:lnTo>
                    <a:lnTo>
                      <a:pt x="154" y="0"/>
                    </a:lnTo>
                    <a:lnTo>
                      <a:pt x="152" y="0"/>
                    </a:lnTo>
                    <a:lnTo>
                      <a:pt x="149" y="0"/>
                    </a:lnTo>
                    <a:lnTo>
                      <a:pt x="146" y="0"/>
                    </a:lnTo>
                    <a:lnTo>
                      <a:pt x="143" y="0"/>
                    </a:lnTo>
                    <a:lnTo>
                      <a:pt x="141" y="0"/>
                    </a:lnTo>
                    <a:lnTo>
                      <a:pt x="137" y="0"/>
                    </a:lnTo>
                    <a:lnTo>
                      <a:pt x="135" y="0"/>
                    </a:lnTo>
                    <a:lnTo>
                      <a:pt x="133" y="0"/>
                    </a:lnTo>
                    <a:lnTo>
                      <a:pt x="129" y="0"/>
                    </a:lnTo>
                    <a:lnTo>
                      <a:pt x="127" y="0"/>
                    </a:lnTo>
                    <a:lnTo>
                      <a:pt x="124" y="0"/>
                    </a:lnTo>
                    <a:lnTo>
                      <a:pt x="122" y="0"/>
                    </a:lnTo>
                    <a:lnTo>
                      <a:pt x="118" y="0"/>
                    </a:lnTo>
                    <a:lnTo>
                      <a:pt x="116" y="0"/>
                    </a:lnTo>
                    <a:lnTo>
                      <a:pt x="113" y="0"/>
                    </a:lnTo>
                    <a:lnTo>
                      <a:pt x="110" y="0"/>
                    </a:lnTo>
                    <a:lnTo>
                      <a:pt x="107" y="0"/>
                    </a:lnTo>
                    <a:lnTo>
                      <a:pt x="105" y="0"/>
                    </a:lnTo>
                    <a:lnTo>
                      <a:pt x="101" y="0"/>
                    </a:lnTo>
                    <a:lnTo>
                      <a:pt x="99" y="0"/>
                    </a:lnTo>
                    <a:lnTo>
                      <a:pt x="97" y="0"/>
                    </a:lnTo>
                    <a:lnTo>
                      <a:pt x="93" y="0"/>
                    </a:lnTo>
                    <a:lnTo>
                      <a:pt x="91" y="0"/>
                    </a:lnTo>
                    <a:lnTo>
                      <a:pt x="88" y="0"/>
                    </a:lnTo>
                    <a:lnTo>
                      <a:pt x="86" y="0"/>
                    </a:lnTo>
                    <a:lnTo>
                      <a:pt x="82" y="0"/>
                    </a:lnTo>
                    <a:lnTo>
                      <a:pt x="80" y="0"/>
                    </a:lnTo>
                    <a:lnTo>
                      <a:pt x="77" y="0"/>
                    </a:lnTo>
                    <a:lnTo>
                      <a:pt x="75" y="0"/>
                    </a:lnTo>
                    <a:lnTo>
                      <a:pt x="73" y="0"/>
                    </a:lnTo>
                    <a:lnTo>
                      <a:pt x="70" y="0"/>
                    </a:lnTo>
                    <a:lnTo>
                      <a:pt x="67" y="0"/>
                    </a:lnTo>
                    <a:lnTo>
                      <a:pt x="64" y="0"/>
                    </a:lnTo>
                    <a:lnTo>
                      <a:pt x="62" y="0"/>
                    </a:lnTo>
                    <a:lnTo>
                      <a:pt x="59" y="0"/>
                    </a:lnTo>
                    <a:lnTo>
                      <a:pt x="57" y="0"/>
                    </a:lnTo>
                    <a:lnTo>
                      <a:pt x="55" y="0"/>
                    </a:lnTo>
                    <a:lnTo>
                      <a:pt x="52" y="0"/>
                    </a:lnTo>
                    <a:lnTo>
                      <a:pt x="50" y="0"/>
                    </a:lnTo>
                    <a:lnTo>
                      <a:pt x="47" y="0"/>
                    </a:lnTo>
                    <a:lnTo>
                      <a:pt x="46" y="0"/>
                    </a:lnTo>
                    <a:lnTo>
                      <a:pt x="44" y="0"/>
                    </a:lnTo>
                    <a:lnTo>
                      <a:pt x="41" y="0"/>
                    </a:lnTo>
                    <a:lnTo>
                      <a:pt x="39" y="0"/>
                    </a:lnTo>
                    <a:lnTo>
                      <a:pt x="37" y="0"/>
                    </a:lnTo>
                    <a:lnTo>
                      <a:pt x="35" y="0"/>
                    </a:lnTo>
                    <a:lnTo>
                      <a:pt x="33" y="0"/>
                    </a:lnTo>
                    <a:lnTo>
                      <a:pt x="31" y="0"/>
                    </a:lnTo>
                    <a:lnTo>
                      <a:pt x="29" y="0"/>
                    </a:lnTo>
                    <a:lnTo>
                      <a:pt x="27" y="0"/>
                    </a:lnTo>
                    <a:lnTo>
                      <a:pt x="26" y="0"/>
                    </a:lnTo>
                    <a:lnTo>
                      <a:pt x="23" y="0"/>
                    </a:lnTo>
                    <a:lnTo>
                      <a:pt x="22" y="0"/>
                    </a:lnTo>
                    <a:lnTo>
                      <a:pt x="20" y="0"/>
                    </a:lnTo>
                    <a:lnTo>
                      <a:pt x="18" y="0"/>
                    </a:lnTo>
                    <a:lnTo>
                      <a:pt x="17" y="0"/>
                    </a:lnTo>
                    <a:lnTo>
                      <a:pt x="16" y="0"/>
                    </a:lnTo>
                    <a:lnTo>
                      <a:pt x="14" y="0"/>
                    </a:lnTo>
                    <a:lnTo>
                      <a:pt x="12" y="0"/>
                    </a:lnTo>
                    <a:lnTo>
                      <a:pt x="11" y="0"/>
                    </a:lnTo>
                    <a:lnTo>
                      <a:pt x="10" y="0"/>
                    </a:lnTo>
                    <a:lnTo>
                      <a:pt x="9" y="0"/>
                    </a:lnTo>
                    <a:lnTo>
                      <a:pt x="8" y="0"/>
                    </a:lnTo>
                    <a:lnTo>
                      <a:pt x="6" y="0"/>
                    </a:lnTo>
                    <a:lnTo>
                      <a:pt x="6" y="0"/>
                    </a:lnTo>
                    <a:lnTo>
                      <a:pt x="5" y="0"/>
                    </a:lnTo>
                    <a:lnTo>
                      <a:pt x="4" y="0"/>
                    </a:lnTo>
                    <a:lnTo>
                      <a:pt x="4" y="0"/>
                    </a:lnTo>
                    <a:lnTo>
                      <a:pt x="3" y="0"/>
                    </a:lnTo>
                    <a:lnTo>
                      <a:pt x="2" y="0"/>
                    </a:lnTo>
                    <a:lnTo>
                      <a:pt x="2" y="0"/>
                    </a:lnTo>
                    <a:lnTo>
                      <a:pt x="2" y="0"/>
                    </a:lnTo>
                    <a:lnTo>
                      <a:pt x="0" y="0"/>
                    </a:lnTo>
                    <a:lnTo>
                      <a:pt x="0" y="0"/>
                    </a:lnTo>
                    <a:lnTo>
                      <a:pt x="0" y="0"/>
                    </a:lnTo>
                    <a:lnTo>
                      <a:pt x="0" y="0"/>
                    </a:lnTo>
                    <a:lnTo>
                      <a:pt x="0" y="0"/>
                    </a:lnTo>
                    <a:lnTo>
                      <a:pt x="0" y="0"/>
                    </a:lnTo>
                    <a:lnTo>
                      <a:pt x="63" y="52"/>
                    </a:lnTo>
                    <a:lnTo>
                      <a:pt x="304" y="52"/>
                    </a:lnTo>
                    <a:lnTo>
                      <a:pt x="304" y="52"/>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72" name="Freeform 44">
                <a:extLst>
                  <a:ext uri="{FF2B5EF4-FFF2-40B4-BE49-F238E27FC236}">
                    <a16:creationId xmlns:a16="http://schemas.microsoft.com/office/drawing/2014/main" xmlns="" id="{8D2B6FF8-5269-4BBB-9314-784D72816415}"/>
                  </a:ext>
                </a:extLst>
              </p:cNvPr>
              <p:cNvSpPr>
                <a:spLocks noChangeAspect="1"/>
              </p:cNvSpPr>
              <p:nvPr/>
            </p:nvSpPr>
            <p:spPr bwMode="auto">
              <a:xfrm>
                <a:off x="5655" y="5433"/>
                <a:ext cx="241" cy="472"/>
              </a:xfrm>
              <a:custGeom>
                <a:avLst/>
                <a:gdLst>
                  <a:gd name="T0" fmla="*/ 241 w 241"/>
                  <a:gd name="T1" fmla="*/ 0 h 472"/>
                  <a:gd name="T2" fmla="*/ 241 w 241"/>
                  <a:gd name="T3" fmla="*/ 472 h 472"/>
                  <a:gd name="T4" fmla="*/ 0 w 241"/>
                  <a:gd name="T5" fmla="*/ 472 h 472"/>
                  <a:gd name="T6" fmla="*/ 0 w 241"/>
                  <a:gd name="T7" fmla="*/ 0 h 472"/>
                  <a:gd name="T8" fmla="*/ 241 w 241"/>
                  <a:gd name="T9" fmla="*/ 0 h 472"/>
                  <a:gd name="T10" fmla="*/ 241 w 241"/>
                  <a:gd name="T11" fmla="*/ 0 h 472"/>
                </a:gdLst>
                <a:ahLst/>
                <a:cxnLst>
                  <a:cxn ang="0">
                    <a:pos x="T0" y="T1"/>
                  </a:cxn>
                  <a:cxn ang="0">
                    <a:pos x="T2" y="T3"/>
                  </a:cxn>
                  <a:cxn ang="0">
                    <a:pos x="T4" y="T5"/>
                  </a:cxn>
                  <a:cxn ang="0">
                    <a:pos x="T6" y="T7"/>
                  </a:cxn>
                  <a:cxn ang="0">
                    <a:pos x="T8" y="T9"/>
                  </a:cxn>
                  <a:cxn ang="0">
                    <a:pos x="T10" y="T11"/>
                  </a:cxn>
                </a:cxnLst>
                <a:rect l="0" t="0" r="r" b="b"/>
                <a:pathLst>
                  <a:path w="241" h="472">
                    <a:moveTo>
                      <a:pt x="241" y="0"/>
                    </a:moveTo>
                    <a:lnTo>
                      <a:pt x="241" y="472"/>
                    </a:lnTo>
                    <a:lnTo>
                      <a:pt x="0" y="472"/>
                    </a:lnTo>
                    <a:lnTo>
                      <a:pt x="0" y="0"/>
                    </a:lnTo>
                    <a:lnTo>
                      <a:pt x="241" y="0"/>
                    </a:lnTo>
                    <a:lnTo>
                      <a:pt x="241" y="0"/>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73" name="Line 45">
                <a:extLst>
                  <a:ext uri="{FF2B5EF4-FFF2-40B4-BE49-F238E27FC236}">
                    <a16:creationId xmlns:a16="http://schemas.microsoft.com/office/drawing/2014/main" xmlns="" id="{FEADE65C-8FE8-4F5C-9F6F-ECAD3E000624}"/>
                  </a:ext>
                </a:extLst>
              </p:cNvPr>
              <p:cNvSpPr>
                <a:spLocks noChangeAspect="1" noChangeShapeType="1"/>
              </p:cNvSpPr>
              <p:nvPr/>
            </p:nvSpPr>
            <p:spPr bwMode="auto">
              <a:xfrm>
                <a:off x="5655" y="5671"/>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74" name="Line 46">
                <a:extLst>
                  <a:ext uri="{FF2B5EF4-FFF2-40B4-BE49-F238E27FC236}">
                    <a16:creationId xmlns:a16="http://schemas.microsoft.com/office/drawing/2014/main" xmlns="" id="{8B565243-DF8F-48DD-8BF3-F3245E0771D1}"/>
                  </a:ext>
                </a:extLst>
              </p:cNvPr>
              <p:cNvSpPr>
                <a:spLocks noChangeAspect="1" noChangeShapeType="1"/>
              </p:cNvSpPr>
              <p:nvPr/>
            </p:nvSpPr>
            <p:spPr bwMode="auto">
              <a:xfrm>
                <a:off x="5655" y="5698"/>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75" name="Line 47">
                <a:extLst>
                  <a:ext uri="{FF2B5EF4-FFF2-40B4-BE49-F238E27FC236}">
                    <a16:creationId xmlns:a16="http://schemas.microsoft.com/office/drawing/2014/main" xmlns="" id="{900065D0-E200-4EFB-BE5C-B5E60AF635DD}"/>
                  </a:ext>
                </a:extLst>
              </p:cNvPr>
              <p:cNvSpPr>
                <a:spLocks noChangeAspect="1" noChangeShapeType="1"/>
              </p:cNvSpPr>
              <p:nvPr/>
            </p:nvSpPr>
            <p:spPr bwMode="auto">
              <a:xfrm>
                <a:off x="5655" y="5724"/>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76" name="Line 48">
                <a:extLst>
                  <a:ext uri="{FF2B5EF4-FFF2-40B4-BE49-F238E27FC236}">
                    <a16:creationId xmlns:a16="http://schemas.microsoft.com/office/drawing/2014/main" xmlns="" id="{4AFEF363-2F96-461F-B8CB-61092F203037}"/>
                  </a:ext>
                </a:extLst>
              </p:cNvPr>
              <p:cNvSpPr>
                <a:spLocks noChangeAspect="1" noChangeShapeType="1"/>
              </p:cNvSpPr>
              <p:nvPr/>
            </p:nvSpPr>
            <p:spPr bwMode="auto">
              <a:xfrm>
                <a:off x="5655" y="5749"/>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77" name="Line 49">
                <a:extLst>
                  <a:ext uri="{FF2B5EF4-FFF2-40B4-BE49-F238E27FC236}">
                    <a16:creationId xmlns:a16="http://schemas.microsoft.com/office/drawing/2014/main" xmlns="" id="{2ACAE66A-4FF1-4FFC-B4F7-DC4A124DDBDB}"/>
                  </a:ext>
                </a:extLst>
              </p:cNvPr>
              <p:cNvSpPr>
                <a:spLocks noChangeAspect="1" noChangeShapeType="1"/>
              </p:cNvSpPr>
              <p:nvPr/>
            </p:nvSpPr>
            <p:spPr bwMode="auto">
              <a:xfrm>
                <a:off x="5655" y="5775"/>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78" name="Line 50">
                <a:extLst>
                  <a:ext uri="{FF2B5EF4-FFF2-40B4-BE49-F238E27FC236}">
                    <a16:creationId xmlns:a16="http://schemas.microsoft.com/office/drawing/2014/main" xmlns="" id="{231344CB-6636-4CA6-B65D-2DE55FF229D7}"/>
                  </a:ext>
                </a:extLst>
              </p:cNvPr>
              <p:cNvSpPr>
                <a:spLocks noChangeAspect="1" noChangeShapeType="1"/>
              </p:cNvSpPr>
              <p:nvPr/>
            </p:nvSpPr>
            <p:spPr bwMode="auto">
              <a:xfrm>
                <a:off x="5655" y="5802"/>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79" name="Line 51">
                <a:extLst>
                  <a:ext uri="{FF2B5EF4-FFF2-40B4-BE49-F238E27FC236}">
                    <a16:creationId xmlns:a16="http://schemas.microsoft.com/office/drawing/2014/main" xmlns="" id="{D8A5CCA0-6E73-4160-AB4E-15B267726F3C}"/>
                  </a:ext>
                </a:extLst>
              </p:cNvPr>
              <p:cNvSpPr>
                <a:spLocks noChangeAspect="1" noChangeShapeType="1"/>
              </p:cNvSpPr>
              <p:nvPr/>
            </p:nvSpPr>
            <p:spPr bwMode="auto">
              <a:xfrm>
                <a:off x="5655" y="5828"/>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80" name="Line 52">
                <a:extLst>
                  <a:ext uri="{FF2B5EF4-FFF2-40B4-BE49-F238E27FC236}">
                    <a16:creationId xmlns:a16="http://schemas.microsoft.com/office/drawing/2014/main" xmlns="" id="{4F89AB84-CBA1-4987-A280-F97FB3E34FC3}"/>
                  </a:ext>
                </a:extLst>
              </p:cNvPr>
              <p:cNvSpPr>
                <a:spLocks noChangeAspect="1" noChangeShapeType="1"/>
              </p:cNvSpPr>
              <p:nvPr/>
            </p:nvSpPr>
            <p:spPr bwMode="auto">
              <a:xfrm>
                <a:off x="5655" y="5853"/>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81" name="Line 53">
                <a:extLst>
                  <a:ext uri="{FF2B5EF4-FFF2-40B4-BE49-F238E27FC236}">
                    <a16:creationId xmlns:a16="http://schemas.microsoft.com/office/drawing/2014/main" xmlns="" id="{36856EE9-89F8-4AA3-B7E7-F5084A94E7DD}"/>
                  </a:ext>
                </a:extLst>
              </p:cNvPr>
              <p:cNvSpPr>
                <a:spLocks noChangeAspect="1" noChangeShapeType="1"/>
              </p:cNvSpPr>
              <p:nvPr/>
            </p:nvSpPr>
            <p:spPr bwMode="auto">
              <a:xfrm>
                <a:off x="5655" y="5473"/>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82" name="Line 54">
                <a:extLst>
                  <a:ext uri="{FF2B5EF4-FFF2-40B4-BE49-F238E27FC236}">
                    <a16:creationId xmlns:a16="http://schemas.microsoft.com/office/drawing/2014/main" xmlns="" id="{DF26C7CA-F790-46FA-A9EE-6CE465827BCA}"/>
                  </a:ext>
                </a:extLst>
              </p:cNvPr>
              <p:cNvSpPr>
                <a:spLocks noChangeAspect="1" noChangeShapeType="1"/>
              </p:cNvSpPr>
              <p:nvPr/>
            </p:nvSpPr>
            <p:spPr bwMode="auto">
              <a:xfrm>
                <a:off x="5655" y="5500"/>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83" name="Line 55">
                <a:extLst>
                  <a:ext uri="{FF2B5EF4-FFF2-40B4-BE49-F238E27FC236}">
                    <a16:creationId xmlns:a16="http://schemas.microsoft.com/office/drawing/2014/main" xmlns="" id="{853607A9-2B8C-41E5-BAB4-8CB09D053838}"/>
                  </a:ext>
                </a:extLst>
              </p:cNvPr>
              <p:cNvSpPr>
                <a:spLocks noChangeAspect="1" noChangeShapeType="1"/>
              </p:cNvSpPr>
              <p:nvPr/>
            </p:nvSpPr>
            <p:spPr bwMode="auto">
              <a:xfrm>
                <a:off x="5655" y="5526"/>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84" name="Line 56">
                <a:extLst>
                  <a:ext uri="{FF2B5EF4-FFF2-40B4-BE49-F238E27FC236}">
                    <a16:creationId xmlns:a16="http://schemas.microsoft.com/office/drawing/2014/main" xmlns="" id="{362D41A4-B84F-4872-ACC2-FAB384BC7BD4}"/>
                  </a:ext>
                </a:extLst>
              </p:cNvPr>
              <p:cNvSpPr>
                <a:spLocks noChangeAspect="1" noChangeShapeType="1"/>
              </p:cNvSpPr>
              <p:nvPr/>
            </p:nvSpPr>
            <p:spPr bwMode="auto">
              <a:xfrm>
                <a:off x="5655" y="5552"/>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85" name="Line 57">
                <a:extLst>
                  <a:ext uri="{FF2B5EF4-FFF2-40B4-BE49-F238E27FC236}">
                    <a16:creationId xmlns:a16="http://schemas.microsoft.com/office/drawing/2014/main" xmlns="" id="{D29FFDE1-93A9-409A-BADC-584FE4D84819}"/>
                  </a:ext>
                </a:extLst>
              </p:cNvPr>
              <p:cNvSpPr>
                <a:spLocks noChangeAspect="1" noChangeShapeType="1"/>
              </p:cNvSpPr>
              <p:nvPr/>
            </p:nvSpPr>
            <p:spPr bwMode="auto">
              <a:xfrm>
                <a:off x="5655" y="5579"/>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86" name="Line 58">
                <a:extLst>
                  <a:ext uri="{FF2B5EF4-FFF2-40B4-BE49-F238E27FC236}">
                    <a16:creationId xmlns:a16="http://schemas.microsoft.com/office/drawing/2014/main" xmlns="" id="{D9309657-FABA-4405-9B8C-A4D17F0B89C7}"/>
                  </a:ext>
                </a:extLst>
              </p:cNvPr>
              <p:cNvSpPr>
                <a:spLocks noChangeAspect="1" noChangeShapeType="1"/>
              </p:cNvSpPr>
              <p:nvPr/>
            </p:nvSpPr>
            <p:spPr bwMode="auto">
              <a:xfrm>
                <a:off x="5655" y="5880"/>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87" name="Freeform 59">
                <a:extLst>
                  <a:ext uri="{FF2B5EF4-FFF2-40B4-BE49-F238E27FC236}">
                    <a16:creationId xmlns:a16="http://schemas.microsoft.com/office/drawing/2014/main" xmlns="" id="{7CB71758-21E2-4E4B-81B0-7B0F20AB5B7C}"/>
                  </a:ext>
                </a:extLst>
              </p:cNvPr>
              <p:cNvSpPr>
                <a:spLocks noChangeAspect="1"/>
              </p:cNvSpPr>
              <p:nvPr/>
            </p:nvSpPr>
            <p:spPr bwMode="auto">
              <a:xfrm>
                <a:off x="5768" y="5697"/>
                <a:ext cx="92" cy="182"/>
              </a:xfrm>
              <a:custGeom>
                <a:avLst/>
                <a:gdLst>
                  <a:gd name="T0" fmla="*/ 92 w 92"/>
                  <a:gd name="T1" fmla="*/ 182 h 182"/>
                  <a:gd name="T2" fmla="*/ 92 w 92"/>
                  <a:gd name="T3" fmla="*/ 0 h 182"/>
                  <a:gd name="T4" fmla="*/ 0 w 92"/>
                  <a:gd name="T5" fmla="*/ 0 h 182"/>
                  <a:gd name="T6" fmla="*/ 0 w 92"/>
                  <a:gd name="T7" fmla="*/ 182 h 182"/>
                  <a:gd name="T8" fmla="*/ 92 w 92"/>
                  <a:gd name="T9" fmla="*/ 182 h 182"/>
                  <a:gd name="T10" fmla="*/ 92 w 92"/>
                  <a:gd name="T11" fmla="*/ 182 h 182"/>
                </a:gdLst>
                <a:ahLst/>
                <a:cxnLst>
                  <a:cxn ang="0">
                    <a:pos x="T0" y="T1"/>
                  </a:cxn>
                  <a:cxn ang="0">
                    <a:pos x="T2" y="T3"/>
                  </a:cxn>
                  <a:cxn ang="0">
                    <a:pos x="T4" y="T5"/>
                  </a:cxn>
                  <a:cxn ang="0">
                    <a:pos x="T6" y="T7"/>
                  </a:cxn>
                  <a:cxn ang="0">
                    <a:pos x="T8" y="T9"/>
                  </a:cxn>
                  <a:cxn ang="0">
                    <a:pos x="T10" y="T11"/>
                  </a:cxn>
                </a:cxnLst>
                <a:rect l="0" t="0" r="r" b="b"/>
                <a:pathLst>
                  <a:path w="92" h="182">
                    <a:moveTo>
                      <a:pt x="92" y="182"/>
                    </a:moveTo>
                    <a:lnTo>
                      <a:pt x="92" y="0"/>
                    </a:lnTo>
                    <a:lnTo>
                      <a:pt x="0" y="0"/>
                    </a:lnTo>
                    <a:lnTo>
                      <a:pt x="0" y="182"/>
                    </a:lnTo>
                    <a:lnTo>
                      <a:pt x="92" y="182"/>
                    </a:lnTo>
                    <a:lnTo>
                      <a:pt x="92" y="182"/>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88" name="Freeform 60">
                <a:extLst>
                  <a:ext uri="{FF2B5EF4-FFF2-40B4-BE49-F238E27FC236}">
                    <a16:creationId xmlns:a16="http://schemas.microsoft.com/office/drawing/2014/main" xmlns="" id="{25A097BC-1BDA-4613-AB66-918966DF09DB}"/>
                  </a:ext>
                </a:extLst>
              </p:cNvPr>
              <p:cNvSpPr>
                <a:spLocks noChangeAspect="1"/>
              </p:cNvSpPr>
              <p:nvPr/>
            </p:nvSpPr>
            <p:spPr bwMode="auto">
              <a:xfrm>
                <a:off x="5815" y="5694"/>
                <a:ext cx="1" cy="193"/>
              </a:xfrm>
              <a:custGeom>
                <a:avLst/>
                <a:gdLst>
                  <a:gd name="T0" fmla="*/ 0 h 193"/>
                  <a:gd name="T1" fmla="*/ 193 h 193"/>
                  <a:gd name="T2" fmla="*/ 0 h 193"/>
                </a:gdLst>
                <a:ahLst/>
                <a:cxnLst>
                  <a:cxn ang="0">
                    <a:pos x="0" y="T0"/>
                  </a:cxn>
                  <a:cxn ang="0">
                    <a:pos x="0" y="T1"/>
                  </a:cxn>
                  <a:cxn ang="0">
                    <a:pos x="0" y="T2"/>
                  </a:cxn>
                </a:cxnLst>
                <a:rect l="0" t="0" r="r" b="b"/>
                <a:pathLst>
                  <a:path h="193">
                    <a:moveTo>
                      <a:pt x="0" y="0"/>
                    </a:moveTo>
                    <a:lnTo>
                      <a:pt x="0" y="193"/>
                    </a:lnTo>
                    <a:lnTo>
                      <a:pt x="0" y="0"/>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89" name="Line 61">
                <a:extLst>
                  <a:ext uri="{FF2B5EF4-FFF2-40B4-BE49-F238E27FC236}">
                    <a16:creationId xmlns:a16="http://schemas.microsoft.com/office/drawing/2014/main" xmlns="" id="{7186DD86-5980-4BDE-A46D-D1A0D1A7E9F7}"/>
                  </a:ext>
                </a:extLst>
              </p:cNvPr>
              <p:cNvSpPr>
                <a:spLocks noChangeAspect="1" noChangeShapeType="1"/>
              </p:cNvSpPr>
              <p:nvPr/>
            </p:nvSpPr>
            <p:spPr bwMode="auto">
              <a:xfrm>
                <a:off x="5815" y="5694"/>
                <a:ext cx="1" cy="193"/>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90" name="Freeform 62">
                <a:extLst>
                  <a:ext uri="{FF2B5EF4-FFF2-40B4-BE49-F238E27FC236}">
                    <a16:creationId xmlns:a16="http://schemas.microsoft.com/office/drawing/2014/main" xmlns="" id="{18E3375E-BFBE-44D0-859F-FC13425049BF}"/>
                  </a:ext>
                </a:extLst>
              </p:cNvPr>
              <p:cNvSpPr>
                <a:spLocks noChangeAspect="1"/>
              </p:cNvSpPr>
              <p:nvPr/>
            </p:nvSpPr>
            <p:spPr bwMode="auto">
              <a:xfrm>
                <a:off x="5800" y="5732"/>
                <a:ext cx="15" cy="33"/>
              </a:xfrm>
              <a:custGeom>
                <a:avLst/>
                <a:gdLst>
                  <a:gd name="T0" fmla="*/ 15 w 15"/>
                  <a:gd name="T1" fmla="*/ 0 h 33"/>
                  <a:gd name="T2" fmla="*/ 12 w 15"/>
                  <a:gd name="T3" fmla="*/ 0 h 33"/>
                  <a:gd name="T4" fmla="*/ 11 w 15"/>
                  <a:gd name="T5" fmla="*/ 0 h 33"/>
                  <a:gd name="T6" fmla="*/ 9 w 15"/>
                  <a:gd name="T7" fmla="*/ 2 h 33"/>
                  <a:gd name="T8" fmla="*/ 8 w 15"/>
                  <a:gd name="T9" fmla="*/ 2 h 33"/>
                  <a:gd name="T10" fmla="*/ 6 w 15"/>
                  <a:gd name="T11" fmla="*/ 3 h 33"/>
                  <a:gd name="T12" fmla="*/ 5 w 15"/>
                  <a:gd name="T13" fmla="*/ 5 h 33"/>
                  <a:gd name="T14" fmla="*/ 4 w 15"/>
                  <a:gd name="T15" fmla="*/ 6 h 33"/>
                  <a:gd name="T16" fmla="*/ 3 w 15"/>
                  <a:gd name="T17" fmla="*/ 7 h 33"/>
                  <a:gd name="T18" fmla="*/ 2 w 15"/>
                  <a:gd name="T19" fmla="*/ 10 h 33"/>
                  <a:gd name="T20" fmla="*/ 2 w 15"/>
                  <a:gd name="T21" fmla="*/ 12 h 33"/>
                  <a:gd name="T22" fmla="*/ 0 w 15"/>
                  <a:gd name="T23" fmla="*/ 15 h 33"/>
                  <a:gd name="T24" fmla="*/ 0 w 15"/>
                  <a:gd name="T25" fmla="*/ 16 h 33"/>
                  <a:gd name="T26" fmla="*/ 0 w 15"/>
                  <a:gd name="T27" fmla="*/ 16 h 33"/>
                  <a:gd name="T28" fmla="*/ 0 w 15"/>
                  <a:gd name="T29" fmla="*/ 19 h 33"/>
                  <a:gd name="T30" fmla="*/ 2 w 15"/>
                  <a:gd name="T31" fmla="*/ 20 h 33"/>
                  <a:gd name="T32" fmla="*/ 2 w 15"/>
                  <a:gd name="T33" fmla="*/ 23 h 33"/>
                  <a:gd name="T34" fmla="*/ 3 w 15"/>
                  <a:gd name="T35" fmla="*/ 24 h 33"/>
                  <a:gd name="T36" fmla="*/ 4 w 15"/>
                  <a:gd name="T37" fmla="*/ 26 h 33"/>
                  <a:gd name="T38" fmla="*/ 5 w 15"/>
                  <a:gd name="T39" fmla="*/ 29 h 33"/>
                  <a:gd name="T40" fmla="*/ 6 w 15"/>
                  <a:gd name="T41" fmla="*/ 30 h 33"/>
                  <a:gd name="T42" fmla="*/ 8 w 15"/>
                  <a:gd name="T43" fmla="*/ 30 h 33"/>
                  <a:gd name="T44" fmla="*/ 9 w 15"/>
                  <a:gd name="T45" fmla="*/ 32 h 33"/>
                  <a:gd name="T46" fmla="*/ 11 w 15"/>
                  <a:gd name="T47" fmla="*/ 33 h 33"/>
                  <a:gd name="T48" fmla="*/ 12 w 15"/>
                  <a:gd name="T49" fmla="*/ 33 h 33"/>
                  <a:gd name="T50" fmla="*/ 15 w 15"/>
                  <a:gd name="T51" fmla="*/ 33 h 33"/>
                  <a:gd name="T52" fmla="*/ 15 w 15"/>
                  <a:gd name="T53" fmla="*/ 33 h 33"/>
                  <a:gd name="T54" fmla="*/ 15 w 15"/>
                  <a:gd name="T55" fmla="*/ 0 h 33"/>
                  <a:gd name="T56" fmla="*/ 15 w 15"/>
                  <a:gd name="T5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 h="33">
                    <a:moveTo>
                      <a:pt x="15" y="0"/>
                    </a:moveTo>
                    <a:lnTo>
                      <a:pt x="12" y="0"/>
                    </a:lnTo>
                    <a:lnTo>
                      <a:pt x="11" y="0"/>
                    </a:lnTo>
                    <a:lnTo>
                      <a:pt x="9" y="2"/>
                    </a:lnTo>
                    <a:lnTo>
                      <a:pt x="8" y="2"/>
                    </a:lnTo>
                    <a:lnTo>
                      <a:pt x="6" y="3"/>
                    </a:lnTo>
                    <a:lnTo>
                      <a:pt x="5" y="5"/>
                    </a:lnTo>
                    <a:lnTo>
                      <a:pt x="4" y="6"/>
                    </a:lnTo>
                    <a:lnTo>
                      <a:pt x="3" y="7"/>
                    </a:lnTo>
                    <a:lnTo>
                      <a:pt x="2" y="10"/>
                    </a:lnTo>
                    <a:lnTo>
                      <a:pt x="2" y="12"/>
                    </a:lnTo>
                    <a:lnTo>
                      <a:pt x="0" y="15"/>
                    </a:lnTo>
                    <a:lnTo>
                      <a:pt x="0" y="16"/>
                    </a:lnTo>
                    <a:lnTo>
                      <a:pt x="0" y="16"/>
                    </a:lnTo>
                    <a:lnTo>
                      <a:pt x="0" y="19"/>
                    </a:lnTo>
                    <a:lnTo>
                      <a:pt x="2" y="20"/>
                    </a:lnTo>
                    <a:lnTo>
                      <a:pt x="2" y="23"/>
                    </a:lnTo>
                    <a:lnTo>
                      <a:pt x="3" y="24"/>
                    </a:lnTo>
                    <a:lnTo>
                      <a:pt x="4" y="26"/>
                    </a:lnTo>
                    <a:lnTo>
                      <a:pt x="5" y="29"/>
                    </a:lnTo>
                    <a:lnTo>
                      <a:pt x="6" y="30"/>
                    </a:lnTo>
                    <a:lnTo>
                      <a:pt x="8" y="30"/>
                    </a:lnTo>
                    <a:lnTo>
                      <a:pt x="9" y="32"/>
                    </a:lnTo>
                    <a:lnTo>
                      <a:pt x="11" y="33"/>
                    </a:lnTo>
                    <a:lnTo>
                      <a:pt x="12" y="33"/>
                    </a:lnTo>
                    <a:lnTo>
                      <a:pt x="15" y="33"/>
                    </a:lnTo>
                    <a:lnTo>
                      <a:pt x="15" y="33"/>
                    </a:lnTo>
                    <a:lnTo>
                      <a:pt x="15" y="0"/>
                    </a:lnTo>
                    <a:lnTo>
                      <a:pt x="15" y="0"/>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91" name="Freeform 63">
                <a:extLst>
                  <a:ext uri="{FF2B5EF4-FFF2-40B4-BE49-F238E27FC236}">
                    <a16:creationId xmlns:a16="http://schemas.microsoft.com/office/drawing/2014/main" xmlns="" id="{98A52D35-6215-4DB7-9AD1-A35533214ABD}"/>
                  </a:ext>
                </a:extLst>
              </p:cNvPr>
              <p:cNvSpPr>
                <a:spLocks noChangeAspect="1"/>
              </p:cNvSpPr>
              <p:nvPr/>
            </p:nvSpPr>
            <p:spPr bwMode="auto">
              <a:xfrm>
                <a:off x="5800" y="5732"/>
                <a:ext cx="15" cy="33"/>
              </a:xfrm>
              <a:custGeom>
                <a:avLst/>
                <a:gdLst>
                  <a:gd name="T0" fmla="*/ 15 w 15"/>
                  <a:gd name="T1" fmla="*/ 0 h 33"/>
                  <a:gd name="T2" fmla="*/ 12 w 15"/>
                  <a:gd name="T3" fmla="*/ 0 h 33"/>
                  <a:gd name="T4" fmla="*/ 11 w 15"/>
                  <a:gd name="T5" fmla="*/ 0 h 33"/>
                  <a:gd name="T6" fmla="*/ 9 w 15"/>
                  <a:gd name="T7" fmla="*/ 2 h 33"/>
                  <a:gd name="T8" fmla="*/ 8 w 15"/>
                  <a:gd name="T9" fmla="*/ 2 h 33"/>
                  <a:gd name="T10" fmla="*/ 6 w 15"/>
                  <a:gd name="T11" fmla="*/ 3 h 33"/>
                  <a:gd name="T12" fmla="*/ 5 w 15"/>
                  <a:gd name="T13" fmla="*/ 5 h 33"/>
                  <a:gd name="T14" fmla="*/ 4 w 15"/>
                  <a:gd name="T15" fmla="*/ 6 h 33"/>
                  <a:gd name="T16" fmla="*/ 3 w 15"/>
                  <a:gd name="T17" fmla="*/ 7 h 33"/>
                  <a:gd name="T18" fmla="*/ 2 w 15"/>
                  <a:gd name="T19" fmla="*/ 10 h 33"/>
                  <a:gd name="T20" fmla="*/ 2 w 15"/>
                  <a:gd name="T21" fmla="*/ 12 h 33"/>
                  <a:gd name="T22" fmla="*/ 0 w 15"/>
                  <a:gd name="T23" fmla="*/ 15 h 33"/>
                  <a:gd name="T24" fmla="*/ 0 w 15"/>
                  <a:gd name="T25" fmla="*/ 16 h 33"/>
                  <a:gd name="T26" fmla="*/ 0 w 15"/>
                  <a:gd name="T27" fmla="*/ 16 h 33"/>
                  <a:gd name="T28" fmla="*/ 0 w 15"/>
                  <a:gd name="T29" fmla="*/ 19 h 33"/>
                  <a:gd name="T30" fmla="*/ 2 w 15"/>
                  <a:gd name="T31" fmla="*/ 20 h 33"/>
                  <a:gd name="T32" fmla="*/ 2 w 15"/>
                  <a:gd name="T33" fmla="*/ 23 h 33"/>
                  <a:gd name="T34" fmla="*/ 3 w 15"/>
                  <a:gd name="T35" fmla="*/ 24 h 33"/>
                  <a:gd name="T36" fmla="*/ 4 w 15"/>
                  <a:gd name="T37" fmla="*/ 26 h 33"/>
                  <a:gd name="T38" fmla="*/ 5 w 15"/>
                  <a:gd name="T39" fmla="*/ 29 h 33"/>
                  <a:gd name="T40" fmla="*/ 6 w 15"/>
                  <a:gd name="T41" fmla="*/ 30 h 33"/>
                  <a:gd name="T42" fmla="*/ 8 w 15"/>
                  <a:gd name="T43" fmla="*/ 30 h 33"/>
                  <a:gd name="T44" fmla="*/ 9 w 15"/>
                  <a:gd name="T45" fmla="*/ 32 h 33"/>
                  <a:gd name="T46" fmla="*/ 11 w 15"/>
                  <a:gd name="T47" fmla="*/ 33 h 33"/>
                  <a:gd name="T48" fmla="*/ 12 w 15"/>
                  <a:gd name="T49" fmla="*/ 33 h 33"/>
                  <a:gd name="T50" fmla="*/ 15 w 15"/>
                  <a:gd name="T51" fmla="*/ 33 h 33"/>
                  <a:gd name="T52" fmla="*/ 15 w 15"/>
                  <a:gd name="T53" fmla="*/ 33 h 33"/>
                  <a:gd name="T54" fmla="*/ 15 w 15"/>
                  <a:gd name="T55" fmla="*/ 0 h 33"/>
                  <a:gd name="T56" fmla="*/ 15 w 15"/>
                  <a:gd name="T5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 h="33">
                    <a:moveTo>
                      <a:pt x="15" y="0"/>
                    </a:moveTo>
                    <a:lnTo>
                      <a:pt x="12" y="0"/>
                    </a:lnTo>
                    <a:lnTo>
                      <a:pt x="11" y="0"/>
                    </a:lnTo>
                    <a:lnTo>
                      <a:pt x="9" y="2"/>
                    </a:lnTo>
                    <a:lnTo>
                      <a:pt x="8" y="2"/>
                    </a:lnTo>
                    <a:lnTo>
                      <a:pt x="6" y="3"/>
                    </a:lnTo>
                    <a:lnTo>
                      <a:pt x="5" y="5"/>
                    </a:lnTo>
                    <a:lnTo>
                      <a:pt x="4" y="6"/>
                    </a:lnTo>
                    <a:lnTo>
                      <a:pt x="3" y="7"/>
                    </a:lnTo>
                    <a:lnTo>
                      <a:pt x="2" y="10"/>
                    </a:lnTo>
                    <a:lnTo>
                      <a:pt x="2" y="12"/>
                    </a:lnTo>
                    <a:lnTo>
                      <a:pt x="0" y="15"/>
                    </a:lnTo>
                    <a:lnTo>
                      <a:pt x="0" y="16"/>
                    </a:lnTo>
                    <a:lnTo>
                      <a:pt x="0" y="16"/>
                    </a:lnTo>
                    <a:lnTo>
                      <a:pt x="0" y="19"/>
                    </a:lnTo>
                    <a:lnTo>
                      <a:pt x="2" y="20"/>
                    </a:lnTo>
                    <a:lnTo>
                      <a:pt x="2" y="23"/>
                    </a:lnTo>
                    <a:lnTo>
                      <a:pt x="3" y="24"/>
                    </a:lnTo>
                    <a:lnTo>
                      <a:pt x="4" y="26"/>
                    </a:lnTo>
                    <a:lnTo>
                      <a:pt x="5" y="29"/>
                    </a:lnTo>
                    <a:lnTo>
                      <a:pt x="6" y="30"/>
                    </a:lnTo>
                    <a:lnTo>
                      <a:pt x="8" y="30"/>
                    </a:lnTo>
                    <a:lnTo>
                      <a:pt x="9" y="32"/>
                    </a:lnTo>
                    <a:lnTo>
                      <a:pt x="11" y="33"/>
                    </a:lnTo>
                    <a:lnTo>
                      <a:pt x="12" y="33"/>
                    </a:lnTo>
                    <a:lnTo>
                      <a:pt x="15" y="33"/>
                    </a:lnTo>
                    <a:lnTo>
                      <a:pt x="15" y="33"/>
                    </a:lnTo>
                    <a:lnTo>
                      <a:pt x="15" y="0"/>
                    </a:lnTo>
                    <a:lnTo>
                      <a:pt x="15" y="0"/>
                    </a:lnTo>
                  </a:path>
                </a:pathLst>
              </a:custGeom>
              <a:solidFill>
                <a:srgbClr val="FF0000"/>
              </a:solidFill>
              <a:ln w="1270">
                <a:solidFill>
                  <a:srgbClr val="003366"/>
                </a:solidFill>
                <a:prstDash val="solid"/>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92" name="Freeform 64">
                <a:extLst>
                  <a:ext uri="{FF2B5EF4-FFF2-40B4-BE49-F238E27FC236}">
                    <a16:creationId xmlns:a16="http://schemas.microsoft.com/office/drawing/2014/main" xmlns="" id="{56466F4A-8FE4-4140-90B2-FDCFD029E6FA}"/>
                  </a:ext>
                </a:extLst>
              </p:cNvPr>
              <p:cNvSpPr>
                <a:spLocks noChangeAspect="1"/>
              </p:cNvSpPr>
              <p:nvPr/>
            </p:nvSpPr>
            <p:spPr bwMode="auto">
              <a:xfrm>
                <a:off x="5815" y="5732"/>
                <a:ext cx="14" cy="33"/>
              </a:xfrm>
              <a:custGeom>
                <a:avLst/>
                <a:gdLst>
                  <a:gd name="T0" fmla="*/ 0 w 14"/>
                  <a:gd name="T1" fmla="*/ 33 h 33"/>
                  <a:gd name="T2" fmla="*/ 2 w 14"/>
                  <a:gd name="T3" fmla="*/ 33 h 33"/>
                  <a:gd name="T4" fmla="*/ 3 w 14"/>
                  <a:gd name="T5" fmla="*/ 33 h 33"/>
                  <a:gd name="T6" fmla="*/ 6 w 14"/>
                  <a:gd name="T7" fmla="*/ 32 h 33"/>
                  <a:gd name="T8" fmla="*/ 7 w 14"/>
                  <a:gd name="T9" fmla="*/ 30 h 33"/>
                  <a:gd name="T10" fmla="*/ 8 w 14"/>
                  <a:gd name="T11" fmla="*/ 30 h 33"/>
                  <a:gd name="T12" fmla="*/ 9 w 14"/>
                  <a:gd name="T13" fmla="*/ 29 h 33"/>
                  <a:gd name="T14" fmla="*/ 11 w 14"/>
                  <a:gd name="T15" fmla="*/ 26 h 33"/>
                  <a:gd name="T16" fmla="*/ 12 w 14"/>
                  <a:gd name="T17" fmla="*/ 24 h 33"/>
                  <a:gd name="T18" fmla="*/ 13 w 14"/>
                  <a:gd name="T19" fmla="*/ 23 h 33"/>
                  <a:gd name="T20" fmla="*/ 13 w 14"/>
                  <a:gd name="T21" fmla="*/ 20 h 33"/>
                  <a:gd name="T22" fmla="*/ 14 w 14"/>
                  <a:gd name="T23" fmla="*/ 19 h 33"/>
                  <a:gd name="T24" fmla="*/ 14 w 14"/>
                  <a:gd name="T25" fmla="*/ 16 h 33"/>
                  <a:gd name="T26" fmla="*/ 14 w 14"/>
                  <a:gd name="T27" fmla="*/ 16 h 33"/>
                  <a:gd name="T28" fmla="*/ 14 w 14"/>
                  <a:gd name="T29" fmla="*/ 15 h 33"/>
                  <a:gd name="T30" fmla="*/ 13 w 14"/>
                  <a:gd name="T31" fmla="*/ 12 h 33"/>
                  <a:gd name="T32" fmla="*/ 13 w 14"/>
                  <a:gd name="T33" fmla="*/ 10 h 33"/>
                  <a:gd name="T34" fmla="*/ 12 w 14"/>
                  <a:gd name="T35" fmla="*/ 7 h 33"/>
                  <a:gd name="T36" fmla="*/ 11 w 14"/>
                  <a:gd name="T37" fmla="*/ 6 h 33"/>
                  <a:gd name="T38" fmla="*/ 9 w 14"/>
                  <a:gd name="T39" fmla="*/ 5 h 33"/>
                  <a:gd name="T40" fmla="*/ 8 w 14"/>
                  <a:gd name="T41" fmla="*/ 3 h 33"/>
                  <a:gd name="T42" fmla="*/ 7 w 14"/>
                  <a:gd name="T43" fmla="*/ 2 h 33"/>
                  <a:gd name="T44" fmla="*/ 6 w 14"/>
                  <a:gd name="T45" fmla="*/ 2 h 33"/>
                  <a:gd name="T46" fmla="*/ 3 w 14"/>
                  <a:gd name="T47" fmla="*/ 0 h 33"/>
                  <a:gd name="T48" fmla="*/ 2 w 14"/>
                  <a:gd name="T49" fmla="*/ 0 h 33"/>
                  <a:gd name="T50" fmla="*/ 0 w 14"/>
                  <a:gd name="T51" fmla="*/ 0 h 33"/>
                  <a:gd name="T52" fmla="*/ 0 w 14"/>
                  <a:gd name="T53" fmla="*/ 0 h 33"/>
                  <a:gd name="T54" fmla="*/ 0 w 14"/>
                  <a:gd name="T55" fmla="*/ 33 h 33"/>
                  <a:gd name="T56" fmla="*/ 0 w 14"/>
                  <a:gd name="T5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33">
                    <a:moveTo>
                      <a:pt x="0" y="33"/>
                    </a:moveTo>
                    <a:lnTo>
                      <a:pt x="2" y="33"/>
                    </a:lnTo>
                    <a:lnTo>
                      <a:pt x="3" y="33"/>
                    </a:lnTo>
                    <a:lnTo>
                      <a:pt x="6" y="32"/>
                    </a:lnTo>
                    <a:lnTo>
                      <a:pt x="7" y="30"/>
                    </a:lnTo>
                    <a:lnTo>
                      <a:pt x="8" y="30"/>
                    </a:lnTo>
                    <a:lnTo>
                      <a:pt x="9" y="29"/>
                    </a:lnTo>
                    <a:lnTo>
                      <a:pt x="11" y="26"/>
                    </a:lnTo>
                    <a:lnTo>
                      <a:pt x="12" y="24"/>
                    </a:lnTo>
                    <a:lnTo>
                      <a:pt x="13" y="23"/>
                    </a:lnTo>
                    <a:lnTo>
                      <a:pt x="13" y="20"/>
                    </a:lnTo>
                    <a:lnTo>
                      <a:pt x="14" y="19"/>
                    </a:lnTo>
                    <a:lnTo>
                      <a:pt x="14" y="16"/>
                    </a:lnTo>
                    <a:lnTo>
                      <a:pt x="14" y="16"/>
                    </a:lnTo>
                    <a:lnTo>
                      <a:pt x="14" y="15"/>
                    </a:lnTo>
                    <a:lnTo>
                      <a:pt x="13" y="12"/>
                    </a:lnTo>
                    <a:lnTo>
                      <a:pt x="13" y="10"/>
                    </a:lnTo>
                    <a:lnTo>
                      <a:pt x="12" y="7"/>
                    </a:lnTo>
                    <a:lnTo>
                      <a:pt x="11" y="6"/>
                    </a:lnTo>
                    <a:lnTo>
                      <a:pt x="9" y="5"/>
                    </a:lnTo>
                    <a:lnTo>
                      <a:pt x="8" y="3"/>
                    </a:lnTo>
                    <a:lnTo>
                      <a:pt x="7" y="2"/>
                    </a:lnTo>
                    <a:lnTo>
                      <a:pt x="6" y="2"/>
                    </a:lnTo>
                    <a:lnTo>
                      <a:pt x="3" y="0"/>
                    </a:lnTo>
                    <a:lnTo>
                      <a:pt x="2" y="0"/>
                    </a:lnTo>
                    <a:lnTo>
                      <a:pt x="0" y="0"/>
                    </a:lnTo>
                    <a:lnTo>
                      <a:pt x="0" y="0"/>
                    </a:lnTo>
                    <a:lnTo>
                      <a:pt x="0" y="33"/>
                    </a:lnTo>
                    <a:lnTo>
                      <a:pt x="0" y="33"/>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93" name="Freeform 65">
                <a:extLst>
                  <a:ext uri="{FF2B5EF4-FFF2-40B4-BE49-F238E27FC236}">
                    <a16:creationId xmlns:a16="http://schemas.microsoft.com/office/drawing/2014/main" xmlns="" id="{2208BF60-B45D-4A1C-ACDC-D578246C749D}"/>
                  </a:ext>
                </a:extLst>
              </p:cNvPr>
              <p:cNvSpPr>
                <a:spLocks noChangeAspect="1"/>
              </p:cNvSpPr>
              <p:nvPr/>
            </p:nvSpPr>
            <p:spPr bwMode="auto">
              <a:xfrm>
                <a:off x="5815" y="5732"/>
                <a:ext cx="14" cy="33"/>
              </a:xfrm>
              <a:custGeom>
                <a:avLst/>
                <a:gdLst>
                  <a:gd name="T0" fmla="*/ 0 w 14"/>
                  <a:gd name="T1" fmla="*/ 33 h 33"/>
                  <a:gd name="T2" fmla="*/ 2 w 14"/>
                  <a:gd name="T3" fmla="*/ 33 h 33"/>
                  <a:gd name="T4" fmla="*/ 3 w 14"/>
                  <a:gd name="T5" fmla="*/ 33 h 33"/>
                  <a:gd name="T6" fmla="*/ 6 w 14"/>
                  <a:gd name="T7" fmla="*/ 32 h 33"/>
                  <a:gd name="T8" fmla="*/ 7 w 14"/>
                  <a:gd name="T9" fmla="*/ 30 h 33"/>
                  <a:gd name="T10" fmla="*/ 8 w 14"/>
                  <a:gd name="T11" fmla="*/ 30 h 33"/>
                  <a:gd name="T12" fmla="*/ 9 w 14"/>
                  <a:gd name="T13" fmla="*/ 29 h 33"/>
                  <a:gd name="T14" fmla="*/ 11 w 14"/>
                  <a:gd name="T15" fmla="*/ 26 h 33"/>
                  <a:gd name="T16" fmla="*/ 12 w 14"/>
                  <a:gd name="T17" fmla="*/ 24 h 33"/>
                  <a:gd name="T18" fmla="*/ 13 w 14"/>
                  <a:gd name="T19" fmla="*/ 23 h 33"/>
                  <a:gd name="T20" fmla="*/ 13 w 14"/>
                  <a:gd name="T21" fmla="*/ 20 h 33"/>
                  <a:gd name="T22" fmla="*/ 14 w 14"/>
                  <a:gd name="T23" fmla="*/ 19 h 33"/>
                  <a:gd name="T24" fmla="*/ 14 w 14"/>
                  <a:gd name="T25" fmla="*/ 16 h 33"/>
                  <a:gd name="T26" fmla="*/ 14 w 14"/>
                  <a:gd name="T27" fmla="*/ 16 h 33"/>
                  <a:gd name="T28" fmla="*/ 14 w 14"/>
                  <a:gd name="T29" fmla="*/ 15 h 33"/>
                  <a:gd name="T30" fmla="*/ 13 w 14"/>
                  <a:gd name="T31" fmla="*/ 12 h 33"/>
                  <a:gd name="T32" fmla="*/ 13 w 14"/>
                  <a:gd name="T33" fmla="*/ 10 h 33"/>
                  <a:gd name="T34" fmla="*/ 12 w 14"/>
                  <a:gd name="T35" fmla="*/ 7 h 33"/>
                  <a:gd name="T36" fmla="*/ 11 w 14"/>
                  <a:gd name="T37" fmla="*/ 6 h 33"/>
                  <a:gd name="T38" fmla="*/ 9 w 14"/>
                  <a:gd name="T39" fmla="*/ 5 h 33"/>
                  <a:gd name="T40" fmla="*/ 8 w 14"/>
                  <a:gd name="T41" fmla="*/ 3 h 33"/>
                  <a:gd name="T42" fmla="*/ 7 w 14"/>
                  <a:gd name="T43" fmla="*/ 2 h 33"/>
                  <a:gd name="T44" fmla="*/ 6 w 14"/>
                  <a:gd name="T45" fmla="*/ 2 h 33"/>
                  <a:gd name="T46" fmla="*/ 3 w 14"/>
                  <a:gd name="T47" fmla="*/ 0 h 33"/>
                  <a:gd name="T48" fmla="*/ 2 w 14"/>
                  <a:gd name="T49" fmla="*/ 0 h 33"/>
                  <a:gd name="T50" fmla="*/ 0 w 14"/>
                  <a:gd name="T51" fmla="*/ 0 h 33"/>
                  <a:gd name="T52" fmla="*/ 0 w 14"/>
                  <a:gd name="T53" fmla="*/ 0 h 33"/>
                  <a:gd name="T54" fmla="*/ 0 w 14"/>
                  <a:gd name="T55" fmla="*/ 33 h 33"/>
                  <a:gd name="T56" fmla="*/ 0 w 14"/>
                  <a:gd name="T5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33">
                    <a:moveTo>
                      <a:pt x="0" y="33"/>
                    </a:moveTo>
                    <a:lnTo>
                      <a:pt x="2" y="33"/>
                    </a:lnTo>
                    <a:lnTo>
                      <a:pt x="3" y="33"/>
                    </a:lnTo>
                    <a:lnTo>
                      <a:pt x="6" y="32"/>
                    </a:lnTo>
                    <a:lnTo>
                      <a:pt x="7" y="30"/>
                    </a:lnTo>
                    <a:lnTo>
                      <a:pt x="8" y="30"/>
                    </a:lnTo>
                    <a:lnTo>
                      <a:pt x="9" y="29"/>
                    </a:lnTo>
                    <a:lnTo>
                      <a:pt x="11" y="26"/>
                    </a:lnTo>
                    <a:lnTo>
                      <a:pt x="12" y="24"/>
                    </a:lnTo>
                    <a:lnTo>
                      <a:pt x="13" y="23"/>
                    </a:lnTo>
                    <a:lnTo>
                      <a:pt x="13" y="20"/>
                    </a:lnTo>
                    <a:lnTo>
                      <a:pt x="14" y="19"/>
                    </a:lnTo>
                    <a:lnTo>
                      <a:pt x="14" y="16"/>
                    </a:lnTo>
                    <a:lnTo>
                      <a:pt x="14" y="16"/>
                    </a:lnTo>
                    <a:lnTo>
                      <a:pt x="14" y="15"/>
                    </a:lnTo>
                    <a:lnTo>
                      <a:pt x="13" y="12"/>
                    </a:lnTo>
                    <a:lnTo>
                      <a:pt x="13" y="10"/>
                    </a:lnTo>
                    <a:lnTo>
                      <a:pt x="12" y="7"/>
                    </a:lnTo>
                    <a:lnTo>
                      <a:pt x="11" y="6"/>
                    </a:lnTo>
                    <a:lnTo>
                      <a:pt x="9" y="5"/>
                    </a:lnTo>
                    <a:lnTo>
                      <a:pt x="8" y="3"/>
                    </a:lnTo>
                    <a:lnTo>
                      <a:pt x="7" y="2"/>
                    </a:lnTo>
                    <a:lnTo>
                      <a:pt x="6" y="2"/>
                    </a:lnTo>
                    <a:lnTo>
                      <a:pt x="3" y="0"/>
                    </a:lnTo>
                    <a:lnTo>
                      <a:pt x="2" y="0"/>
                    </a:lnTo>
                    <a:lnTo>
                      <a:pt x="0" y="0"/>
                    </a:lnTo>
                    <a:lnTo>
                      <a:pt x="0" y="0"/>
                    </a:lnTo>
                    <a:lnTo>
                      <a:pt x="0" y="33"/>
                    </a:lnTo>
                    <a:lnTo>
                      <a:pt x="0" y="33"/>
                    </a:lnTo>
                  </a:path>
                </a:pathLst>
              </a:custGeom>
              <a:solidFill>
                <a:srgbClr val="FF0000"/>
              </a:solidFill>
              <a:ln w="1270">
                <a:solidFill>
                  <a:srgbClr val="003366"/>
                </a:solidFill>
                <a:prstDash val="solid"/>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94" name="Freeform 66">
                <a:extLst>
                  <a:ext uri="{FF2B5EF4-FFF2-40B4-BE49-F238E27FC236}">
                    <a16:creationId xmlns:a16="http://schemas.microsoft.com/office/drawing/2014/main" xmlns="" id="{79EC8015-FF99-4925-ACF5-C22D348F709A}"/>
                  </a:ext>
                </a:extLst>
              </p:cNvPr>
              <p:cNvSpPr>
                <a:spLocks noChangeAspect="1"/>
              </p:cNvSpPr>
              <p:nvPr/>
            </p:nvSpPr>
            <p:spPr bwMode="auto">
              <a:xfrm>
                <a:off x="5839" y="5737"/>
                <a:ext cx="9" cy="11"/>
              </a:xfrm>
              <a:custGeom>
                <a:avLst/>
                <a:gdLst>
                  <a:gd name="T0" fmla="*/ 5 w 9"/>
                  <a:gd name="T1" fmla="*/ 11 h 11"/>
                  <a:gd name="T2" fmla="*/ 7 w 9"/>
                  <a:gd name="T3" fmla="*/ 10 h 11"/>
                  <a:gd name="T4" fmla="*/ 8 w 9"/>
                  <a:gd name="T5" fmla="*/ 8 h 11"/>
                  <a:gd name="T6" fmla="*/ 9 w 9"/>
                  <a:gd name="T7" fmla="*/ 5 h 11"/>
                  <a:gd name="T8" fmla="*/ 9 w 9"/>
                  <a:gd name="T9" fmla="*/ 5 h 11"/>
                  <a:gd name="T10" fmla="*/ 8 w 9"/>
                  <a:gd name="T11" fmla="*/ 2 h 11"/>
                  <a:gd name="T12" fmla="*/ 7 w 9"/>
                  <a:gd name="T13" fmla="*/ 1 h 11"/>
                  <a:gd name="T14" fmla="*/ 5 w 9"/>
                  <a:gd name="T15" fmla="*/ 0 h 11"/>
                  <a:gd name="T16" fmla="*/ 5 w 9"/>
                  <a:gd name="T17" fmla="*/ 0 h 11"/>
                  <a:gd name="T18" fmla="*/ 2 w 9"/>
                  <a:gd name="T19" fmla="*/ 1 h 11"/>
                  <a:gd name="T20" fmla="*/ 1 w 9"/>
                  <a:gd name="T21" fmla="*/ 2 h 11"/>
                  <a:gd name="T22" fmla="*/ 0 w 9"/>
                  <a:gd name="T23" fmla="*/ 5 h 11"/>
                  <a:gd name="T24" fmla="*/ 0 w 9"/>
                  <a:gd name="T25" fmla="*/ 5 h 11"/>
                  <a:gd name="T26" fmla="*/ 1 w 9"/>
                  <a:gd name="T27" fmla="*/ 8 h 11"/>
                  <a:gd name="T28" fmla="*/ 2 w 9"/>
                  <a:gd name="T29" fmla="*/ 10 h 11"/>
                  <a:gd name="T30" fmla="*/ 5 w 9"/>
                  <a:gd name="T31" fmla="*/ 11 h 11"/>
                  <a:gd name="T32" fmla="*/ 5 w 9"/>
                  <a:gd name="T33" fmla="*/ 11 h 11"/>
                  <a:gd name="T34" fmla="*/ 5 w 9"/>
                  <a:gd name="T3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1">
                    <a:moveTo>
                      <a:pt x="5" y="11"/>
                    </a:moveTo>
                    <a:lnTo>
                      <a:pt x="7" y="10"/>
                    </a:lnTo>
                    <a:lnTo>
                      <a:pt x="8" y="8"/>
                    </a:lnTo>
                    <a:lnTo>
                      <a:pt x="9" y="5"/>
                    </a:lnTo>
                    <a:lnTo>
                      <a:pt x="9" y="5"/>
                    </a:lnTo>
                    <a:lnTo>
                      <a:pt x="8" y="2"/>
                    </a:lnTo>
                    <a:lnTo>
                      <a:pt x="7" y="1"/>
                    </a:lnTo>
                    <a:lnTo>
                      <a:pt x="5" y="0"/>
                    </a:lnTo>
                    <a:lnTo>
                      <a:pt x="5" y="0"/>
                    </a:lnTo>
                    <a:lnTo>
                      <a:pt x="2" y="1"/>
                    </a:lnTo>
                    <a:lnTo>
                      <a:pt x="1" y="2"/>
                    </a:lnTo>
                    <a:lnTo>
                      <a:pt x="0" y="5"/>
                    </a:lnTo>
                    <a:lnTo>
                      <a:pt x="0" y="5"/>
                    </a:lnTo>
                    <a:lnTo>
                      <a:pt x="1" y="8"/>
                    </a:lnTo>
                    <a:lnTo>
                      <a:pt x="2" y="10"/>
                    </a:lnTo>
                    <a:lnTo>
                      <a:pt x="5" y="11"/>
                    </a:lnTo>
                    <a:lnTo>
                      <a:pt x="5" y="11"/>
                    </a:lnTo>
                    <a:lnTo>
                      <a:pt x="5" y="11"/>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95" name="Freeform 67">
                <a:extLst>
                  <a:ext uri="{FF2B5EF4-FFF2-40B4-BE49-F238E27FC236}">
                    <a16:creationId xmlns:a16="http://schemas.microsoft.com/office/drawing/2014/main" xmlns="" id="{6868DC66-DE4B-4E1E-BEF5-9CCC2B05E22A}"/>
                  </a:ext>
                </a:extLst>
              </p:cNvPr>
              <p:cNvSpPr>
                <a:spLocks noChangeAspect="1"/>
              </p:cNvSpPr>
              <p:nvPr/>
            </p:nvSpPr>
            <p:spPr bwMode="auto">
              <a:xfrm>
                <a:off x="5832" y="5714"/>
                <a:ext cx="19" cy="14"/>
              </a:xfrm>
              <a:custGeom>
                <a:avLst/>
                <a:gdLst>
                  <a:gd name="T0" fmla="*/ 19 w 19"/>
                  <a:gd name="T1" fmla="*/ 14 h 14"/>
                  <a:gd name="T2" fmla="*/ 19 w 19"/>
                  <a:gd name="T3" fmla="*/ 0 h 14"/>
                  <a:gd name="T4" fmla="*/ 0 w 19"/>
                  <a:gd name="T5" fmla="*/ 0 h 14"/>
                  <a:gd name="T6" fmla="*/ 0 w 19"/>
                  <a:gd name="T7" fmla="*/ 14 h 14"/>
                  <a:gd name="T8" fmla="*/ 19 w 19"/>
                  <a:gd name="T9" fmla="*/ 14 h 14"/>
                  <a:gd name="T10" fmla="*/ 19 w 19"/>
                  <a:gd name="T11" fmla="*/ 14 h 14"/>
                </a:gdLst>
                <a:ahLst/>
                <a:cxnLst>
                  <a:cxn ang="0">
                    <a:pos x="T0" y="T1"/>
                  </a:cxn>
                  <a:cxn ang="0">
                    <a:pos x="T2" y="T3"/>
                  </a:cxn>
                  <a:cxn ang="0">
                    <a:pos x="T4" y="T5"/>
                  </a:cxn>
                  <a:cxn ang="0">
                    <a:pos x="T6" y="T7"/>
                  </a:cxn>
                  <a:cxn ang="0">
                    <a:pos x="T8" y="T9"/>
                  </a:cxn>
                  <a:cxn ang="0">
                    <a:pos x="T10" y="T11"/>
                  </a:cxn>
                </a:cxnLst>
                <a:rect l="0" t="0" r="r" b="b"/>
                <a:pathLst>
                  <a:path w="19" h="14">
                    <a:moveTo>
                      <a:pt x="19" y="14"/>
                    </a:moveTo>
                    <a:lnTo>
                      <a:pt x="19" y="0"/>
                    </a:lnTo>
                    <a:lnTo>
                      <a:pt x="0" y="0"/>
                    </a:lnTo>
                    <a:lnTo>
                      <a:pt x="0" y="14"/>
                    </a:lnTo>
                    <a:lnTo>
                      <a:pt x="19" y="14"/>
                    </a:lnTo>
                    <a:lnTo>
                      <a:pt x="19" y="14"/>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96" name="Freeform 68">
                <a:extLst>
                  <a:ext uri="{FF2B5EF4-FFF2-40B4-BE49-F238E27FC236}">
                    <a16:creationId xmlns:a16="http://schemas.microsoft.com/office/drawing/2014/main" xmlns="" id="{DA3B7DEC-3B21-475B-9926-23BD23E11BDF}"/>
                  </a:ext>
                </a:extLst>
              </p:cNvPr>
              <p:cNvSpPr>
                <a:spLocks noChangeAspect="1"/>
              </p:cNvSpPr>
              <p:nvPr/>
            </p:nvSpPr>
            <p:spPr bwMode="auto">
              <a:xfrm>
                <a:off x="5708" y="5603"/>
                <a:ext cx="149" cy="48"/>
              </a:xfrm>
              <a:custGeom>
                <a:avLst/>
                <a:gdLst>
                  <a:gd name="T0" fmla="*/ 149 w 149"/>
                  <a:gd name="T1" fmla="*/ 48 h 48"/>
                  <a:gd name="T2" fmla="*/ 149 w 149"/>
                  <a:gd name="T3" fmla="*/ 0 h 48"/>
                  <a:gd name="T4" fmla="*/ 0 w 149"/>
                  <a:gd name="T5" fmla="*/ 0 h 48"/>
                  <a:gd name="T6" fmla="*/ 0 w 149"/>
                  <a:gd name="T7" fmla="*/ 48 h 48"/>
                  <a:gd name="T8" fmla="*/ 149 w 149"/>
                  <a:gd name="T9" fmla="*/ 48 h 48"/>
                  <a:gd name="T10" fmla="*/ 149 w 149"/>
                  <a:gd name="T11" fmla="*/ 48 h 48"/>
                </a:gdLst>
                <a:ahLst/>
                <a:cxnLst>
                  <a:cxn ang="0">
                    <a:pos x="T0" y="T1"/>
                  </a:cxn>
                  <a:cxn ang="0">
                    <a:pos x="T2" y="T3"/>
                  </a:cxn>
                  <a:cxn ang="0">
                    <a:pos x="T4" y="T5"/>
                  </a:cxn>
                  <a:cxn ang="0">
                    <a:pos x="T6" y="T7"/>
                  </a:cxn>
                  <a:cxn ang="0">
                    <a:pos x="T8" y="T9"/>
                  </a:cxn>
                  <a:cxn ang="0">
                    <a:pos x="T10" y="T11"/>
                  </a:cxn>
                </a:cxnLst>
                <a:rect l="0" t="0" r="r" b="b"/>
                <a:pathLst>
                  <a:path w="149" h="48">
                    <a:moveTo>
                      <a:pt x="149" y="48"/>
                    </a:moveTo>
                    <a:lnTo>
                      <a:pt x="149" y="0"/>
                    </a:lnTo>
                    <a:lnTo>
                      <a:pt x="0" y="0"/>
                    </a:lnTo>
                    <a:lnTo>
                      <a:pt x="0" y="48"/>
                    </a:lnTo>
                    <a:lnTo>
                      <a:pt x="149" y="48"/>
                    </a:lnTo>
                    <a:lnTo>
                      <a:pt x="149" y="48"/>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97" name="Freeform 69">
                <a:extLst>
                  <a:ext uri="{FF2B5EF4-FFF2-40B4-BE49-F238E27FC236}">
                    <a16:creationId xmlns:a16="http://schemas.microsoft.com/office/drawing/2014/main" xmlns="" id="{432EA98E-DB53-4F3F-B847-833B906C2448}"/>
                  </a:ext>
                </a:extLst>
              </p:cNvPr>
              <p:cNvSpPr>
                <a:spLocks noChangeAspect="1"/>
              </p:cNvSpPr>
              <p:nvPr/>
            </p:nvSpPr>
            <p:spPr bwMode="auto">
              <a:xfrm>
                <a:off x="5708" y="5603"/>
                <a:ext cx="149" cy="48"/>
              </a:xfrm>
              <a:custGeom>
                <a:avLst/>
                <a:gdLst>
                  <a:gd name="T0" fmla="*/ 149 w 149"/>
                  <a:gd name="T1" fmla="*/ 48 h 48"/>
                  <a:gd name="T2" fmla="*/ 149 w 149"/>
                  <a:gd name="T3" fmla="*/ 0 h 48"/>
                  <a:gd name="T4" fmla="*/ 0 w 149"/>
                  <a:gd name="T5" fmla="*/ 0 h 48"/>
                  <a:gd name="T6" fmla="*/ 0 w 149"/>
                  <a:gd name="T7" fmla="*/ 48 h 48"/>
                  <a:gd name="T8" fmla="*/ 149 w 149"/>
                  <a:gd name="T9" fmla="*/ 48 h 48"/>
                  <a:gd name="T10" fmla="*/ 149 w 149"/>
                  <a:gd name="T11" fmla="*/ 48 h 48"/>
                </a:gdLst>
                <a:ahLst/>
                <a:cxnLst>
                  <a:cxn ang="0">
                    <a:pos x="T0" y="T1"/>
                  </a:cxn>
                  <a:cxn ang="0">
                    <a:pos x="T2" y="T3"/>
                  </a:cxn>
                  <a:cxn ang="0">
                    <a:pos x="T4" y="T5"/>
                  </a:cxn>
                  <a:cxn ang="0">
                    <a:pos x="T6" y="T7"/>
                  </a:cxn>
                  <a:cxn ang="0">
                    <a:pos x="T8" y="T9"/>
                  </a:cxn>
                  <a:cxn ang="0">
                    <a:pos x="T10" y="T11"/>
                  </a:cxn>
                </a:cxnLst>
                <a:rect l="0" t="0" r="r" b="b"/>
                <a:pathLst>
                  <a:path w="149" h="48">
                    <a:moveTo>
                      <a:pt x="149" y="48"/>
                    </a:moveTo>
                    <a:lnTo>
                      <a:pt x="149" y="0"/>
                    </a:lnTo>
                    <a:lnTo>
                      <a:pt x="0" y="0"/>
                    </a:lnTo>
                    <a:lnTo>
                      <a:pt x="0" y="48"/>
                    </a:lnTo>
                    <a:lnTo>
                      <a:pt x="149" y="48"/>
                    </a:lnTo>
                    <a:lnTo>
                      <a:pt x="149" y="48"/>
                    </a:lnTo>
                  </a:path>
                </a:pathLst>
              </a:custGeom>
              <a:solidFill>
                <a:srgbClr val="FF0000"/>
              </a:solidFill>
              <a:ln w="3810">
                <a:solidFill>
                  <a:srgbClr val="003366"/>
                </a:solidFill>
                <a:prstDash val="solid"/>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98" name="Line 70">
                <a:extLst>
                  <a:ext uri="{FF2B5EF4-FFF2-40B4-BE49-F238E27FC236}">
                    <a16:creationId xmlns:a16="http://schemas.microsoft.com/office/drawing/2014/main" xmlns="" id="{7A0118D8-B982-435E-A88E-8F7C171DD3DE}"/>
                  </a:ext>
                </a:extLst>
              </p:cNvPr>
              <p:cNvSpPr>
                <a:spLocks noChangeAspect="1" noChangeShapeType="1"/>
              </p:cNvSpPr>
              <p:nvPr/>
            </p:nvSpPr>
            <p:spPr bwMode="auto">
              <a:xfrm>
                <a:off x="5707" y="5616"/>
                <a:ext cx="152" cy="1"/>
              </a:xfrm>
              <a:prstGeom prst="line">
                <a:avLst/>
              </a:prstGeom>
              <a:noFill/>
              <a:ln w="31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99" name="Line 71">
                <a:extLst>
                  <a:ext uri="{FF2B5EF4-FFF2-40B4-BE49-F238E27FC236}">
                    <a16:creationId xmlns:a16="http://schemas.microsoft.com/office/drawing/2014/main" xmlns="" id="{DA690603-8398-4FD8-BC82-6718A017A944}"/>
                  </a:ext>
                </a:extLst>
              </p:cNvPr>
              <p:cNvSpPr>
                <a:spLocks noChangeAspect="1" noChangeShapeType="1"/>
              </p:cNvSpPr>
              <p:nvPr/>
            </p:nvSpPr>
            <p:spPr bwMode="auto">
              <a:xfrm>
                <a:off x="5705" y="5628"/>
                <a:ext cx="153" cy="1"/>
              </a:xfrm>
              <a:prstGeom prst="line">
                <a:avLst/>
              </a:prstGeom>
              <a:noFill/>
              <a:ln w="31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00" name="Freeform 72">
                <a:extLst>
                  <a:ext uri="{FF2B5EF4-FFF2-40B4-BE49-F238E27FC236}">
                    <a16:creationId xmlns:a16="http://schemas.microsoft.com/office/drawing/2014/main" xmlns="" id="{C3A3DD39-2433-4621-83D1-8242E9302290}"/>
                  </a:ext>
                </a:extLst>
              </p:cNvPr>
              <p:cNvSpPr>
                <a:spLocks noChangeAspect="1"/>
              </p:cNvSpPr>
              <p:nvPr/>
            </p:nvSpPr>
            <p:spPr bwMode="auto">
              <a:xfrm>
                <a:off x="5854" y="5446"/>
                <a:ext cx="28" cy="14"/>
              </a:xfrm>
              <a:custGeom>
                <a:avLst/>
                <a:gdLst>
                  <a:gd name="T0" fmla="*/ 28 w 28"/>
                  <a:gd name="T1" fmla="*/ 14 h 14"/>
                  <a:gd name="T2" fmla="*/ 28 w 28"/>
                  <a:gd name="T3" fmla="*/ 0 h 14"/>
                  <a:gd name="T4" fmla="*/ 0 w 28"/>
                  <a:gd name="T5" fmla="*/ 0 h 14"/>
                  <a:gd name="T6" fmla="*/ 0 w 28"/>
                  <a:gd name="T7" fmla="*/ 14 h 14"/>
                  <a:gd name="T8" fmla="*/ 28 w 28"/>
                  <a:gd name="T9" fmla="*/ 14 h 14"/>
                  <a:gd name="T10" fmla="*/ 28 w 28"/>
                  <a:gd name="T11" fmla="*/ 14 h 14"/>
                </a:gdLst>
                <a:ahLst/>
                <a:cxnLst>
                  <a:cxn ang="0">
                    <a:pos x="T0" y="T1"/>
                  </a:cxn>
                  <a:cxn ang="0">
                    <a:pos x="T2" y="T3"/>
                  </a:cxn>
                  <a:cxn ang="0">
                    <a:pos x="T4" y="T5"/>
                  </a:cxn>
                  <a:cxn ang="0">
                    <a:pos x="T6" y="T7"/>
                  </a:cxn>
                  <a:cxn ang="0">
                    <a:pos x="T8" y="T9"/>
                  </a:cxn>
                  <a:cxn ang="0">
                    <a:pos x="T10" y="T11"/>
                  </a:cxn>
                </a:cxnLst>
                <a:rect l="0" t="0" r="r" b="b"/>
                <a:pathLst>
                  <a:path w="28" h="14">
                    <a:moveTo>
                      <a:pt x="28" y="14"/>
                    </a:moveTo>
                    <a:lnTo>
                      <a:pt x="28" y="0"/>
                    </a:lnTo>
                    <a:lnTo>
                      <a:pt x="0" y="0"/>
                    </a:lnTo>
                    <a:lnTo>
                      <a:pt x="0" y="14"/>
                    </a:lnTo>
                    <a:lnTo>
                      <a:pt x="28" y="14"/>
                    </a:lnTo>
                    <a:lnTo>
                      <a:pt x="28" y="14"/>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01" name="Line 73">
                <a:extLst>
                  <a:ext uri="{FF2B5EF4-FFF2-40B4-BE49-F238E27FC236}">
                    <a16:creationId xmlns:a16="http://schemas.microsoft.com/office/drawing/2014/main" xmlns="" id="{D3C6B97D-0791-467E-BB15-3FD98CA0AADB}"/>
                  </a:ext>
                </a:extLst>
              </p:cNvPr>
              <p:cNvSpPr>
                <a:spLocks noChangeAspect="1" noChangeShapeType="1"/>
              </p:cNvSpPr>
              <p:nvPr/>
            </p:nvSpPr>
            <p:spPr bwMode="auto">
              <a:xfrm>
                <a:off x="5705" y="5640"/>
                <a:ext cx="153" cy="1"/>
              </a:xfrm>
              <a:prstGeom prst="line">
                <a:avLst/>
              </a:prstGeom>
              <a:noFill/>
              <a:ln w="31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grpSp>
        <p:sp>
          <p:nvSpPr>
            <p:cNvPr id="19" name="Text Box 74">
              <a:extLst>
                <a:ext uri="{FF2B5EF4-FFF2-40B4-BE49-F238E27FC236}">
                  <a16:creationId xmlns:a16="http://schemas.microsoft.com/office/drawing/2014/main" xmlns="" id="{3F5236B3-1A7C-4D7A-9439-2ECF2D8937BC}"/>
                </a:ext>
              </a:extLst>
            </p:cNvPr>
            <p:cNvSpPr txBox="1">
              <a:spLocks noChangeArrowheads="1"/>
            </p:cNvSpPr>
            <p:nvPr/>
          </p:nvSpPr>
          <p:spPr bwMode="auto">
            <a:xfrm>
              <a:off x="2407" y="9591"/>
              <a:ext cx="769"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900">
                  <a:solidFill>
                    <a:schemeClr val="tx2"/>
                  </a:solidFill>
                  <a:latin typeface="微软雅黑" panose="020B0503020204020204" pitchFamily="34" charset="-122"/>
                  <a:ea typeface="微软雅黑" panose="020B0503020204020204" pitchFamily="34" charset="-122"/>
                </a:rPr>
                <a:t>蜜罐</a:t>
              </a:r>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0" name="Text Box 75">
              <a:extLst>
                <a:ext uri="{FF2B5EF4-FFF2-40B4-BE49-F238E27FC236}">
                  <a16:creationId xmlns:a16="http://schemas.microsoft.com/office/drawing/2014/main" xmlns="" id="{53C2914E-118B-4771-AAB1-CBB21FA451DC}"/>
                </a:ext>
              </a:extLst>
            </p:cNvPr>
            <p:cNvSpPr txBox="1">
              <a:spLocks noChangeArrowheads="1"/>
            </p:cNvSpPr>
            <p:nvPr/>
          </p:nvSpPr>
          <p:spPr bwMode="auto">
            <a:xfrm>
              <a:off x="2543" y="9864"/>
              <a:ext cx="697"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900">
                  <a:solidFill>
                    <a:schemeClr val="tx2"/>
                  </a:solidFill>
                  <a:latin typeface="微软雅黑" panose="020B0503020204020204" pitchFamily="34" charset="-122"/>
                  <a:ea typeface="微软雅黑" panose="020B0503020204020204" pitchFamily="34" charset="-122"/>
                </a:rPr>
                <a:t>(i)</a:t>
              </a:r>
              <a:endParaRPr lang="en-US" altLang="zh-CN" sz="2400">
                <a:solidFill>
                  <a:schemeClr val="tx2"/>
                </a:solidFill>
                <a:latin typeface="微软雅黑" panose="020B0503020204020204" pitchFamily="34" charset="-122"/>
                <a:ea typeface="微软雅黑" panose="020B0503020204020204" pitchFamily="34" charset="-122"/>
              </a:endParaRPr>
            </a:p>
          </p:txBody>
        </p:sp>
        <p:sp>
          <p:nvSpPr>
            <p:cNvPr id="21" name="AutoShape 76">
              <a:extLst>
                <a:ext uri="{FF2B5EF4-FFF2-40B4-BE49-F238E27FC236}">
                  <a16:creationId xmlns:a16="http://schemas.microsoft.com/office/drawing/2014/main" xmlns="" id="{1B7117B6-8C3A-4760-B74D-D490EA80A501}"/>
                </a:ext>
              </a:extLst>
            </p:cNvPr>
            <p:cNvSpPr>
              <a:spLocks noChangeAspect="1" noChangeArrowheads="1"/>
            </p:cNvSpPr>
            <p:nvPr/>
          </p:nvSpPr>
          <p:spPr bwMode="auto">
            <a:xfrm>
              <a:off x="4468" y="7251"/>
              <a:ext cx="1197" cy="624"/>
            </a:xfrm>
            <a:prstGeom prst="cloudCallout">
              <a:avLst>
                <a:gd name="adj1" fmla="val -44764"/>
                <a:gd name="adj2" fmla="val -3310"/>
              </a:avLst>
            </a:prstGeom>
            <a:solidFill>
              <a:srgbClr val="FFFFFF"/>
            </a:solidFill>
            <a:ln w="9525">
              <a:solidFill>
                <a:srgbClr val="000000"/>
              </a:solidFill>
              <a:round/>
              <a:headEnd/>
              <a:tailEnd/>
            </a:ln>
          </p:spPr>
          <p:txBody>
            <a:bodyPr/>
            <a:lstStyle/>
            <a:p>
              <a:pPr algn="ctr" eaLnBrk="0" hangingPunct="0"/>
              <a:r>
                <a:rPr lang="en-US" altLang="zh-CN" sz="900">
                  <a:solidFill>
                    <a:schemeClr val="tx2"/>
                  </a:solidFill>
                  <a:latin typeface="微软雅黑" panose="020B0503020204020204" pitchFamily="34" charset="-122"/>
                  <a:ea typeface="微软雅黑" panose="020B0503020204020204" pitchFamily="34" charset="-122"/>
                </a:rPr>
                <a:t>Internet</a:t>
              </a:r>
              <a:endParaRPr lang="en-US" altLang="zh-CN" sz="2400">
                <a:solidFill>
                  <a:schemeClr val="tx2"/>
                </a:solidFill>
                <a:latin typeface="微软雅黑" panose="020B0503020204020204" pitchFamily="34" charset="-122"/>
                <a:ea typeface="微软雅黑" panose="020B0503020204020204" pitchFamily="34" charset="-122"/>
              </a:endParaRPr>
            </a:p>
          </p:txBody>
        </p:sp>
        <p:grpSp>
          <p:nvGrpSpPr>
            <p:cNvPr id="22" name="Group 77">
              <a:extLst>
                <a:ext uri="{FF2B5EF4-FFF2-40B4-BE49-F238E27FC236}">
                  <a16:creationId xmlns:a16="http://schemas.microsoft.com/office/drawing/2014/main" xmlns="" id="{24770CBE-4EB0-4B17-AC9A-4AFFCBB6AE90}"/>
                </a:ext>
              </a:extLst>
            </p:cNvPr>
            <p:cNvGrpSpPr>
              <a:grpSpLocks noChangeAspect="1"/>
            </p:cNvGrpSpPr>
            <p:nvPr/>
          </p:nvGrpSpPr>
          <p:grpSpPr bwMode="auto">
            <a:xfrm>
              <a:off x="3810" y="7776"/>
              <a:ext cx="671" cy="567"/>
              <a:chOff x="10301" y="7975"/>
              <a:chExt cx="2175" cy="867"/>
            </a:xfrm>
          </p:grpSpPr>
          <p:sp>
            <p:nvSpPr>
              <p:cNvPr id="264" name="Freeform 78">
                <a:extLst>
                  <a:ext uri="{FF2B5EF4-FFF2-40B4-BE49-F238E27FC236}">
                    <a16:creationId xmlns:a16="http://schemas.microsoft.com/office/drawing/2014/main" xmlns="" id="{ADABCC6F-9B30-475D-9196-A369CB3E3A5B}"/>
                  </a:ext>
                </a:extLst>
              </p:cNvPr>
              <p:cNvSpPr>
                <a:spLocks noChangeAspect="1" noEditPoints="1"/>
              </p:cNvSpPr>
              <p:nvPr/>
            </p:nvSpPr>
            <p:spPr bwMode="auto">
              <a:xfrm>
                <a:off x="10301" y="7975"/>
                <a:ext cx="2175" cy="867"/>
              </a:xfrm>
              <a:custGeom>
                <a:avLst/>
                <a:gdLst>
                  <a:gd name="T0" fmla="*/ 0 w 2175"/>
                  <a:gd name="T1" fmla="*/ 867 h 867"/>
                  <a:gd name="T2" fmla="*/ 0 w 2175"/>
                  <a:gd name="T3" fmla="*/ 848 h 867"/>
                  <a:gd name="T4" fmla="*/ 218 w 2175"/>
                  <a:gd name="T5" fmla="*/ 795 h 867"/>
                  <a:gd name="T6" fmla="*/ 218 w 2175"/>
                  <a:gd name="T7" fmla="*/ 0 h 867"/>
                  <a:gd name="T8" fmla="*/ 798 w 2175"/>
                  <a:gd name="T9" fmla="*/ 0 h 867"/>
                  <a:gd name="T10" fmla="*/ 798 w 2175"/>
                  <a:gd name="T11" fmla="*/ 795 h 867"/>
                  <a:gd name="T12" fmla="*/ 1033 w 2175"/>
                  <a:gd name="T13" fmla="*/ 848 h 867"/>
                  <a:gd name="T14" fmla="*/ 1033 w 2175"/>
                  <a:gd name="T15" fmla="*/ 867 h 867"/>
                  <a:gd name="T16" fmla="*/ 0 w 2175"/>
                  <a:gd name="T17" fmla="*/ 867 h 867"/>
                  <a:gd name="T18" fmla="*/ 870 w 2175"/>
                  <a:gd name="T19" fmla="*/ 744 h 867"/>
                  <a:gd name="T20" fmla="*/ 1074 w 2175"/>
                  <a:gd name="T21" fmla="*/ 744 h 867"/>
                  <a:gd name="T22" fmla="*/ 1296 w 2175"/>
                  <a:gd name="T23" fmla="*/ 775 h 867"/>
                  <a:gd name="T24" fmla="*/ 1296 w 2175"/>
                  <a:gd name="T25" fmla="*/ 836 h 867"/>
                  <a:gd name="T26" fmla="*/ 1074 w 2175"/>
                  <a:gd name="T27" fmla="*/ 836 h 867"/>
                  <a:gd name="T28" fmla="*/ 1074 w 2175"/>
                  <a:gd name="T29" fmla="*/ 867 h 867"/>
                  <a:gd name="T30" fmla="*/ 1971 w 2175"/>
                  <a:gd name="T31" fmla="*/ 867 h 867"/>
                  <a:gd name="T32" fmla="*/ 1971 w 2175"/>
                  <a:gd name="T33" fmla="*/ 836 h 867"/>
                  <a:gd name="T34" fmla="*/ 1745 w 2175"/>
                  <a:gd name="T35" fmla="*/ 836 h 867"/>
                  <a:gd name="T36" fmla="*/ 1745 w 2175"/>
                  <a:gd name="T37" fmla="*/ 775 h 867"/>
                  <a:gd name="T38" fmla="*/ 1971 w 2175"/>
                  <a:gd name="T39" fmla="*/ 744 h 867"/>
                  <a:gd name="T40" fmla="*/ 2175 w 2175"/>
                  <a:gd name="T41" fmla="*/ 744 h 867"/>
                  <a:gd name="T42" fmla="*/ 2175 w 2175"/>
                  <a:gd name="T43" fmla="*/ 217 h 867"/>
                  <a:gd name="T44" fmla="*/ 870 w 2175"/>
                  <a:gd name="T45" fmla="*/ 217 h 867"/>
                  <a:gd name="T46" fmla="*/ 870 w 2175"/>
                  <a:gd name="T47" fmla="*/ 744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5" h="867">
                    <a:moveTo>
                      <a:pt x="0" y="867"/>
                    </a:moveTo>
                    <a:lnTo>
                      <a:pt x="0" y="848"/>
                    </a:lnTo>
                    <a:lnTo>
                      <a:pt x="218" y="795"/>
                    </a:lnTo>
                    <a:lnTo>
                      <a:pt x="218" y="0"/>
                    </a:lnTo>
                    <a:lnTo>
                      <a:pt x="798" y="0"/>
                    </a:lnTo>
                    <a:lnTo>
                      <a:pt x="798" y="795"/>
                    </a:lnTo>
                    <a:lnTo>
                      <a:pt x="1033" y="848"/>
                    </a:lnTo>
                    <a:lnTo>
                      <a:pt x="1033" y="867"/>
                    </a:lnTo>
                    <a:lnTo>
                      <a:pt x="0" y="867"/>
                    </a:lnTo>
                    <a:close/>
                    <a:moveTo>
                      <a:pt x="870" y="744"/>
                    </a:moveTo>
                    <a:lnTo>
                      <a:pt x="1074" y="744"/>
                    </a:lnTo>
                    <a:lnTo>
                      <a:pt x="1296" y="775"/>
                    </a:lnTo>
                    <a:lnTo>
                      <a:pt x="1296" y="836"/>
                    </a:lnTo>
                    <a:lnTo>
                      <a:pt x="1074" y="836"/>
                    </a:lnTo>
                    <a:lnTo>
                      <a:pt x="1074" y="867"/>
                    </a:lnTo>
                    <a:lnTo>
                      <a:pt x="1971" y="867"/>
                    </a:lnTo>
                    <a:lnTo>
                      <a:pt x="1971" y="836"/>
                    </a:lnTo>
                    <a:lnTo>
                      <a:pt x="1745" y="836"/>
                    </a:lnTo>
                    <a:lnTo>
                      <a:pt x="1745" y="775"/>
                    </a:lnTo>
                    <a:lnTo>
                      <a:pt x="1971" y="744"/>
                    </a:lnTo>
                    <a:lnTo>
                      <a:pt x="2175" y="744"/>
                    </a:lnTo>
                    <a:lnTo>
                      <a:pt x="2175" y="217"/>
                    </a:lnTo>
                    <a:lnTo>
                      <a:pt x="870" y="217"/>
                    </a:lnTo>
                    <a:lnTo>
                      <a:pt x="870" y="744"/>
                    </a:lnTo>
                    <a:close/>
                  </a:path>
                </a:pathLst>
              </a:custGeom>
              <a:solidFill>
                <a:srgbClr val="FFFFFF"/>
              </a:solidFill>
              <a:ln w="8890">
                <a:solidFill>
                  <a:srgbClr val="000000"/>
                </a:solidFill>
                <a:prstDash val="solid"/>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65" name="Freeform 79">
                <a:extLst>
                  <a:ext uri="{FF2B5EF4-FFF2-40B4-BE49-F238E27FC236}">
                    <a16:creationId xmlns:a16="http://schemas.microsoft.com/office/drawing/2014/main" xmlns="" id="{A0C0DA8D-26D6-43F3-A1DD-D28F5A2F203B}"/>
                  </a:ext>
                </a:extLst>
              </p:cNvPr>
              <p:cNvSpPr>
                <a:spLocks noChangeAspect="1" noEditPoints="1"/>
              </p:cNvSpPr>
              <p:nvPr/>
            </p:nvSpPr>
            <p:spPr bwMode="auto">
              <a:xfrm>
                <a:off x="10573" y="8553"/>
                <a:ext cx="471" cy="233"/>
              </a:xfrm>
              <a:custGeom>
                <a:avLst/>
                <a:gdLst>
                  <a:gd name="T0" fmla="*/ 36 w 471"/>
                  <a:gd name="T1" fmla="*/ 144 h 233"/>
                  <a:gd name="T2" fmla="*/ 0 w 471"/>
                  <a:gd name="T3" fmla="*/ 0 h 233"/>
                  <a:gd name="T4" fmla="*/ 72 w 471"/>
                  <a:gd name="T5" fmla="*/ 144 h 233"/>
                  <a:gd name="T6" fmla="*/ 109 w 471"/>
                  <a:gd name="T7" fmla="*/ 0 h 233"/>
                  <a:gd name="T8" fmla="*/ 72 w 471"/>
                  <a:gd name="T9" fmla="*/ 144 h 233"/>
                  <a:gd name="T10" fmla="*/ 181 w 471"/>
                  <a:gd name="T11" fmla="*/ 144 h 233"/>
                  <a:gd name="T12" fmla="*/ 145 w 471"/>
                  <a:gd name="T13" fmla="*/ 0 h 233"/>
                  <a:gd name="T14" fmla="*/ 217 w 471"/>
                  <a:gd name="T15" fmla="*/ 144 h 233"/>
                  <a:gd name="T16" fmla="*/ 254 w 471"/>
                  <a:gd name="T17" fmla="*/ 0 h 233"/>
                  <a:gd name="T18" fmla="*/ 217 w 471"/>
                  <a:gd name="T19" fmla="*/ 144 h 233"/>
                  <a:gd name="T20" fmla="*/ 326 w 471"/>
                  <a:gd name="T21" fmla="*/ 144 h 233"/>
                  <a:gd name="T22" fmla="*/ 290 w 471"/>
                  <a:gd name="T23" fmla="*/ 0 h 233"/>
                  <a:gd name="T24" fmla="*/ 362 w 471"/>
                  <a:gd name="T25" fmla="*/ 144 h 233"/>
                  <a:gd name="T26" fmla="*/ 399 w 471"/>
                  <a:gd name="T27" fmla="*/ 0 h 233"/>
                  <a:gd name="T28" fmla="*/ 362 w 471"/>
                  <a:gd name="T29" fmla="*/ 144 h 233"/>
                  <a:gd name="T30" fmla="*/ 471 w 471"/>
                  <a:gd name="T31" fmla="*/ 144 h 233"/>
                  <a:gd name="T32" fmla="*/ 435 w 471"/>
                  <a:gd name="T33" fmla="*/ 0 h 233"/>
                  <a:gd name="T34" fmla="*/ 435 w 471"/>
                  <a:gd name="T35" fmla="*/ 233 h 233"/>
                  <a:gd name="T36" fmla="*/ 471 w 471"/>
                  <a:gd name="T37" fmla="*/ 161 h 233"/>
                  <a:gd name="T38" fmla="*/ 435 w 471"/>
                  <a:gd name="T39" fmla="*/ 233 h 233"/>
                  <a:gd name="T40" fmla="*/ 399 w 471"/>
                  <a:gd name="T41" fmla="*/ 233 h 233"/>
                  <a:gd name="T42" fmla="*/ 362 w 471"/>
                  <a:gd name="T43" fmla="*/ 161 h 233"/>
                  <a:gd name="T44" fmla="*/ 290 w 471"/>
                  <a:gd name="T45" fmla="*/ 233 h 233"/>
                  <a:gd name="T46" fmla="*/ 326 w 471"/>
                  <a:gd name="T47" fmla="*/ 161 h 233"/>
                  <a:gd name="T48" fmla="*/ 290 w 471"/>
                  <a:gd name="T49" fmla="*/ 233 h 233"/>
                  <a:gd name="T50" fmla="*/ 254 w 471"/>
                  <a:gd name="T51" fmla="*/ 233 h 233"/>
                  <a:gd name="T52" fmla="*/ 217 w 471"/>
                  <a:gd name="T53" fmla="*/ 161 h 233"/>
                  <a:gd name="T54" fmla="*/ 145 w 471"/>
                  <a:gd name="T55" fmla="*/ 233 h 233"/>
                  <a:gd name="T56" fmla="*/ 181 w 471"/>
                  <a:gd name="T57" fmla="*/ 161 h 233"/>
                  <a:gd name="T58" fmla="*/ 145 w 471"/>
                  <a:gd name="T59" fmla="*/ 233 h 233"/>
                  <a:gd name="T60" fmla="*/ 109 w 471"/>
                  <a:gd name="T61" fmla="*/ 233 h 233"/>
                  <a:gd name="T62" fmla="*/ 72 w 471"/>
                  <a:gd name="T63" fmla="*/ 161 h 233"/>
                  <a:gd name="T64" fmla="*/ 0 w 471"/>
                  <a:gd name="T65" fmla="*/ 233 h 233"/>
                  <a:gd name="T66" fmla="*/ 36 w 471"/>
                  <a:gd name="T67" fmla="*/ 161 h 233"/>
                  <a:gd name="T68" fmla="*/ 0 w 471"/>
                  <a:gd name="T69"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1" h="233">
                    <a:moveTo>
                      <a:pt x="0" y="144"/>
                    </a:moveTo>
                    <a:lnTo>
                      <a:pt x="36" y="144"/>
                    </a:lnTo>
                    <a:lnTo>
                      <a:pt x="36" y="0"/>
                    </a:lnTo>
                    <a:lnTo>
                      <a:pt x="0" y="0"/>
                    </a:lnTo>
                    <a:lnTo>
                      <a:pt x="0" y="144"/>
                    </a:lnTo>
                    <a:close/>
                    <a:moveTo>
                      <a:pt x="72" y="144"/>
                    </a:moveTo>
                    <a:lnTo>
                      <a:pt x="109" y="144"/>
                    </a:lnTo>
                    <a:lnTo>
                      <a:pt x="109" y="0"/>
                    </a:lnTo>
                    <a:lnTo>
                      <a:pt x="72" y="0"/>
                    </a:lnTo>
                    <a:lnTo>
                      <a:pt x="72" y="144"/>
                    </a:lnTo>
                    <a:close/>
                    <a:moveTo>
                      <a:pt x="145" y="144"/>
                    </a:moveTo>
                    <a:lnTo>
                      <a:pt x="181" y="144"/>
                    </a:lnTo>
                    <a:lnTo>
                      <a:pt x="181" y="0"/>
                    </a:lnTo>
                    <a:lnTo>
                      <a:pt x="145" y="0"/>
                    </a:lnTo>
                    <a:lnTo>
                      <a:pt x="145" y="144"/>
                    </a:lnTo>
                    <a:close/>
                    <a:moveTo>
                      <a:pt x="217" y="144"/>
                    </a:moveTo>
                    <a:lnTo>
                      <a:pt x="254" y="144"/>
                    </a:lnTo>
                    <a:lnTo>
                      <a:pt x="254" y="0"/>
                    </a:lnTo>
                    <a:lnTo>
                      <a:pt x="217" y="0"/>
                    </a:lnTo>
                    <a:lnTo>
                      <a:pt x="217" y="144"/>
                    </a:lnTo>
                    <a:close/>
                    <a:moveTo>
                      <a:pt x="290" y="144"/>
                    </a:moveTo>
                    <a:lnTo>
                      <a:pt x="326" y="144"/>
                    </a:lnTo>
                    <a:lnTo>
                      <a:pt x="326" y="0"/>
                    </a:lnTo>
                    <a:lnTo>
                      <a:pt x="290" y="0"/>
                    </a:lnTo>
                    <a:lnTo>
                      <a:pt x="290" y="144"/>
                    </a:lnTo>
                    <a:close/>
                    <a:moveTo>
                      <a:pt x="362" y="144"/>
                    </a:moveTo>
                    <a:lnTo>
                      <a:pt x="399" y="144"/>
                    </a:lnTo>
                    <a:lnTo>
                      <a:pt x="399" y="0"/>
                    </a:lnTo>
                    <a:lnTo>
                      <a:pt x="362" y="0"/>
                    </a:lnTo>
                    <a:lnTo>
                      <a:pt x="362" y="144"/>
                    </a:lnTo>
                    <a:close/>
                    <a:moveTo>
                      <a:pt x="435" y="144"/>
                    </a:moveTo>
                    <a:lnTo>
                      <a:pt x="471" y="144"/>
                    </a:lnTo>
                    <a:lnTo>
                      <a:pt x="471" y="0"/>
                    </a:lnTo>
                    <a:lnTo>
                      <a:pt x="435" y="0"/>
                    </a:lnTo>
                    <a:lnTo>
                      <a:pt x="435" y="144"/>
                    </a:lnTo>
                    <a:close/>
                    <a:moveTo>
                      <a:pt x="435" y="233"/>
                    </a:moveTo>
                    <a:lnTo>
                      <a:pt x="471" y="233"/>
                    </a:lnTo>
                    <a:lnTo>
                      <a:pt x="471" y="161"/>
                    </a:lnTo>
                    <a:lnTo>
                      <a:pt x="435" y="161"/>
                    </a:lnTo>
                    <a:lnTo>
                      <a:pt x="435" y="233"/>
                    </a:lnTo>
                    <a:close/>
                    <a:moveTo>
                      <a:pt x="362" y="233"/>
                    </a:moveTo>
                    <a:lnTo>
                      <a:pt x="399" y="233"/>
                    </a:lnTo>
                    <a:lnTo>
                      <a:pt x="399" y="161"/>
                    </a:lnTo>
                    <a:lnTo>
                      <a:pt x="362" y="161"/>
                    </a:lnTo>
                    <a:lnTo>
                      <a:pt x="362" y="233"/>
                    </a:lnTo>
                    <a:close/>
                    <a:moveTo>
                      <a:pt x="290" y="233"/>
                    </a:moveTo>
                    <a:lnTo>
                      <a:pt x="326" y="233"/>
                    </a:lnTo>
                    <a:lnTo>
                      <a:pt x="326" y="161"/>
                    </a:lnTo>
                    <a:lnTo>
                      <a:pt x="290" y="161"/>
                    </a:lnTo>
                    <a:lnTo>
                      <a:pt x="290" y="233"/>
                    </a:lnTo>
                    <a:close/>
                    <a:moveTo>
                      <a:pt x="217" y="233"/>
                    </a:moveTo>
                    <a:lnTo>
                      <a:pt x="254" y="233"/>
                    </a:lnTo>
                    <a:lnTo>
                      <a:pt x="254" y="161"/>
                    </a:lnTo>
                    <a:lnTo>
                      <a:pt x="217" y="161"/>
                    </a:lnTo>
                    <a:lnTo>
                      <a:pt x="217" y="233"/>
                    </a:lnTo>
                    <a:close/>
                    <a:moveTo>
                      <a:pt x="145" y="233"/>
                    </a:moveTo>
                    <a:lnTo>
                      <a:pt x="181" y="233"/>
                    </a:lnTo>
                    <a:lnTo>
                      <a:pt x="181" y="161"/>
                    </a:lnTo>
                    <a:lnTo>
                      <a:pt x="145" y="161"/>
                    </a:lnTo>
                    <a:lnTo>
                      <a:pt x="145" y="233"/>
                    </a:lnTo>
                    <a:close/>
                    <a:moveTo>
                      <a:pt x="72" y="233"/>
                    </a:moveTo>
                    <a:lnTo>
                      <a:pt x="109" y="233"/>
                    </a:lnTo>
                    <a:lnTo>
                      <a:pt x="109" y="161"/>
                    </a:lnTo>
                    <a:lnTo>
                      <a:pt x="72" y="161"/>
                    </a:lnTo>
                    <a:lnTo>
                      <a:pt x="72" y="233"/>
                    </a:lnTo>
                    <a:close/>
                    <a:moveTo>
                      <a:pt x="0" y="233"/>
                    </a:moveTo>
                    <a:lnTo>
                      <a:pt x="36" y="233"/>
                    </a:lnTo>
                    <a:lnTo>
                      <a:pt x="36" y="161"/>
                    </a:lnTo>
                    <a:lnTo>
                      <a:pt x="0" y="161"/>
                    </a:lnTo>
                    <a:lnTo>
                      <a:pt x="0" y="233"/>
                    </a:lnTo>
                    <a:close/>
                  </a:path>
                </a:pathLst>
              </a:custGeom>
              <a:solidFill>
                <a:srgbClr val="FFFFFF"/>
              </a:solidFill>
              <a:ln w="3175">
                <a:solidFill>
                  <a:srgbClr val="000000"/>
                </a:solidFill>
                <a:prstDash val="solid"/>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66" name="Freeform 80">
                <a:extLst>
                  <a:ext uri="{FF2B5EF4-FFF2-40B4-BE49-F238E27FC236}">
                    <a16:creationId xmlns:a16="http://schemas.microsoft.com/office/drawing/2014/main" xmlns="" id="{1444809E-6EB3-4F8C-85F7-AE2C96E4BCFA}"/>
                  </a:ext>
                </a:extLst>
              </p:cNvPr>
              <p:cNvSpPr>
                <a:spLocks noChangeAspect="1"/>
              </p:cNvSpPr>
              <p:nvPr/>
            </p:nvSpPr>
            <p:spPr bwMode="auto">
              <a:xfrm>
                <a:off x="10627" y="8028"/>
                <a:ext cx="363" cy="20"/>
              </a:xfrm>
              <a:custGeom>
                <a:avLst/>
                <a:gdLst>
                  <a:gd name="T0" fmla="*/ 0 w 363"/>
                  <a:gd name="T1" fmla="*/ 0 h 20"/>
                  <a:gd name="T2" fmla="*/ 37 w 363"/>
                  <a:gd name="T3" fmla="*/ 20 h 20"/>
                  <a:gd name="T4" fmla="*/ 327 w 363"/>
                  <a:gd name="T5" fmla="*/ 20 h 20"/>
                  <a:gd name="T6" fmla="*/ 363 w 363"/>
                  <a:gd name="T7" fmla="*/ 0 h 20"/>
                </a:gdLst>
                <a:ahLst/>
                <a:cxnLst>
                  <a:cxn ang="0">
                    <a:pos x="T0" y="T1"/>
                  </a:cxn>
                  <a:cxn ang="0">
                    <a:pos x="T2" y="T3"/>
                  </a:cxn>
                  <a:cxn ang="0">
                    <a:pos x="T4" y="T5"/>
                  </a:cxn>
                  <a:cxn ang="0">
                    <a:pos x="T6" y="T7"/>
                  </a:cxn>
                </a:cxnLst>
                <a:rect l="0" t="0" r="r" b="b"/>
                <a:pathLst>
                  <a:path w="363" h="20">
                    <a:moveTo>
                      <a:pt x="0" y="0"/>
                    </a:moveTo>
                    <a:lnTo>
                      <a:pt x="37" y="20"/>
                    </a:lnTo>
                    <a:lnTo>
                      <a:pt x="327" y="20"/>
                    </a:lnTo>
                    <a:lnTo>
                      <a:pt x="363"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67" name="Rectangle 81">
                <a:extLst>
                  <a:ext uri="{FF2B5EF4-FFF2-40B4-BE49-F238E27FC236}">
                    <a16:creationId xmlns:a16="http://schemas.microsoft.com/office/drawing/2014/main" xmlns="" id="{28D627F5-9436-4DB4-BC36-CCC5D37046A7}"/>
                  </a:ext>
                </a:extLst>
              </p:cNvPr>
              <p:cNvSpPr>
                <a:spLocks noChangeAspect="1" noChangeArrowheads="1"/>
              </p:cNvSpPr>
              <p:nvPr/>
            </p:nvSpPr>
            <p:spPr bwMode="auto">
              <a:xfrm>
                <a:off x="10627" y="8120"/>
                <a:ext cx="363" cy="72"/>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68" name="Rectangle 82">
                <a:extLst>
                  <a:ext uri="{FF2B5EF4-FFF2-40B4-BE49-F238E27FC236}">
                    <a16:creationId xmlns:a16="http://schemas.microsoft.com/office/drawing/2014/main" xmlns="" id="{1FE7B4FC-4C73-4641-8548-6E0E05365DC3}"/>
                  </a:ext>
                </a:extLst>
              </p:cNvPr>
              <p:cNvSpPr>
                <a:spLocks noChangeAspect="1" noChangeArrowheads="1"/>
              </p:cNvSpPr>
              <p:nvPr/>
            </p:nvSpPr>
            <p:spPr bwMode="auto">
              <a:xfrm>
                <a:off x="10627" y="8389"/>
                <a:ext cx="363" cy="73"/>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69" name="Freeform 83">
                <a:extLst>
                  <a:ext uri="{FF2B5EF4-FFF2-40B4-BE49-F238E27FC236}">
                    <a16:creationId xmlns:a16="http://schemas.microsoft.com/office/drawing/2014/main" xmlns="" id="{30BC5FB5-DA1B-4E0B-91F2-CC4BB7315B1F}"/>
                  </a:ext>
                </a:extLst>
              </p:cNvPr>
              <p:cNvSpPr>
                <a:spLocks noChangeAspect="1" noEditPoints="1"/>
              </p:cNvSpPr>
              <p:nvPr/>
            </p:nvSpPr>
            <p:spPr bwMode="auto">
              <a:xfrm>
                <a:off x="10754" y="8238"/>
                <a:ext cx="1681" cy="462"/>
              </a:xfrm>
              <a:custGeom>
                <a:avLst/>
                <a:gdLst>
                  <a:gd name="T0" fmla="*/ 0 w 1681"/>
                  <a:gd name="T1" fmla="*/ 17 h 462"/>
                  <a:gd name="T2" fmla="*/ 109 w 1681"/>
                  <a:gd name="T3" fmla="*/ 17 h 462"/>
                  <a:gd name="T4" fmla="*/ 109 w 1681"/>
                  <a:gd name="T5" fmla="*/ 0 h 462"/>
                  <a:gd name="T6" fmla="*/ 0 w 1681"/>
                  <a:gd name="T7" fmla="*/ 0 h 462"/>
                  <a:gd name="T8" fmla="*/ 0 w 1681"/>
                  <a:gd name="T9" fmla="*/ 17 h 462"/>
                  <a:gd name="T10" fmla="*/ 1618 w 1681"/>
                  <a:gd name="T11" fmla="*/ 462 h 462"/>
                  <a:gd name="T12" fmla="*/ 1681 w 1681"/>
                  <a:gd name="T13" fmla="*/ 462 h 462"/>
                  <a:gd name="T14" fmla="*/ 1681 w 1681"/>
                  <a:gd name="T15" fmla="*/ 452 h 462"/>
                  <a:gd name="T16" fmla="*/ 1618 w 1681"/>
                  <a:gd name="T17" fmla="*/ 452 h 462"/>
                  <a:gd name="T18" fmla="*/ 1618 w 1681"/>
                  <a:gd name="T19" fmla="*/ 462 h 462"/>
                  <a:gd name="T20" fmla="*/ 621 w 1681"/>
                  <a:gd name="T21" fmla="*/ 361 h 462"/>
                  <a:gd name="T22" fmla="*/ 621 w 1681"/>
                  <a:gd name="T23" fmla="*/ 55 h 462"/>
                  <a:gd name="T24" fmla="*/ 1518 w 1681"/>
                  <a:gd name="T25" fmla="*/ 55 h 462"/>
                  <a:gd name="T26" fmla="*/ 1518 w 1681"/>
                  <a:gd name="T27" fmla="*/ 361 h 462"/>
                  <a:gd name="T28" fmla="*/ 621 w 1681"/>
                  <a:gd name="T29" fmla="*/ 361 h 462"/>
                  <a:gd name="T30" fmla="*/ 580 w 1681"/>
                  <a:gd name="T31" fmla="*/ 380 h 462"/>
                  <a:gd name="T32" fmla="*/ 1559 w 1681"/>
                  <a:gd name="T33" fmla="*/ 380 h 462"/>
                  <a:gd name="T34" fmla="*/ 1559 w 1681"/>
                  <a:gd name="T35" fmla="*/ 36 h 462"/>
                  <a:gd name="T36" fmla="*/ 1600 w 1681"/>
                  <a:gd name="T37" fmla="*/ 36 h 462"/>
                  <a:gd name="T38" fmla="*/ 1600 w 1681"/>
                  <a:gd name="T39" fmla="*/ 14 h 462"/>
                  <a:gd name="T40" fmla="*/ 539 w 1681"/>
                  <a:gd name="T41" fmla="*/ 14 h 462"/>
                  <a:gd name="T42" fmla="*/ 539 w 1681"/>
                  <a:gd name="T43" fmla="*/ 31 h 462"/>
                  <a:gd name="T44" fmla="*/ 539 w 1681"/>
                  <a:gd name="T45" fmla="*/ 399 h 462"/>
                  <a:gd name="T46" fmla="*/ 580 w 1681"/>
                  <a:gd name="T47" fmla="*/ 399 h 462"/>
                  <a:gd name="T48" fmla="*/ 580 w 1681"/>
                  <a:gd name="T49" fmla="*/ 38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81" h="462">
                    <a:moveTo>
                      <a:pt x="0" y="17"/>
                    </a:moveTo>
                    <a:lnTo>
                      <a:pt x="109" y="17"/>
                    </a:lnTo>
                    <a:lnTo>
                      <a:pt x="109" y="0"/>
                    </a:lnTo>
                    <a:lnTo>
                      <a:pt x="0" y="0"/>
                    </a:lnTo>
                    <a:lnTo>
                      <a:pt x="0" y="17"/>
                    </a:lnTo>
                    <a:close/>
                    <a:moveTo>
                      <a:pt x="1618" y="462"/>
                    </a:moveTo>
                    <a:lnTo>
                      <a:pt x="1681" y="462"/>
                    </a:lnTo>
                    <a:lnTo>
                      <a:pt x="1681" y="452"/>
                    </a:lnTo>
                    <a:lnTo>
                      <a:pt x="1618" y="452"/>
                    </a:lnTo>
                    <a:lnTo>
                      <a:pt x="1618" y="462"/>
                    </a:lnTo>
                    <a:close/>
                    <a:moveTo>
                      <a:pt x="621" y="361"/>
                    </a:moveTo>
                    <a:lnTo>
                      <a:pt x="621" y="55"/>
                    </a:lnTo>
                    <a:lnTo>
                      <a:pt x="1518" y="55"/>
                    </a:lnTo>
                    <a:lnTo>
                      <a:pt x="1518" y="361"/>
                    </a:lnTo>
                    <a:lnTo>
                      <a:pt x="621" y="361"/>
                    </a:lnTo>
                    <a:close/>
                    <a:moveTo>
                      <a:pt x="580" y="380"/>
                    </a:moveTo>
                    <a:lnTo>
                      <a:pt x="1559" y="380"/>
                    </a:lnTo>
                    <a:lnTo>
                      <a:pt x="1559" y="36"/>
                    </a:lnTo>
                    <a:lnTo>
                      <a:pt x="1600" y="36"/>
                    </a:lnTo>
                    <a:lnTo>
                      <a:pt x="1600" y="14"/>
                    </a:lnTo>
                    <a:lnTo>
                      <a:pt x="539" y="14"/>
                    </a:lnTo>
                    <a:lnTo>
                      <a:pt x="539" y="31"/>
                    </a:lnTo>
                    <a:lnTo>
                      <a:pt x="539" y="399"/>
                    </a:lnTo>
                    <a:lnTo>
                      <a:pt x="580" y="399"/>
                    </a:lnTo>
                    <a:lnTo>
                      <a:pt x="580" y="380"/>
                    </a:lnTo>
                    <a:close/>
                  </a:path>
                </a:pathLst>
              </a:custGeom>
              <a:solidFill>
                <a:srgbClr val="000000"/>
              </a:solidFill>
              <a:ln w="3175">
                <a:solidFill>
                  <a:srgbClr val="000000"/>
                </a:solidFill>
                <a:prstDash val="solid"/>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grpSp>
        <p:sp>
          <p:nvSpPr>
            <p:cNvPr id="23" name="Line 84">
              <a:extLst>
                <a:ext uri="{FF2B5EF4-FFF2-40B4-BE49-F238E27FC236}">
                  <a16:creationId xmlns:a16="http://schemas.microsoft.com/office/drawing/2014/main" xmlns="" id="{92D70181-9CC0-4614-A60D-61AB70161515}"/>
                </a:ext>
              </a:extLst>
            </p:cNvPr>
            <p:cNvSpPr>
              <a:spLocks noChangeShapeType="1"/>
            </p:cNvSpPr>
            <p:nvPr/>
          </p:nvSpPr>
          <p:spPr bwMode="auto">
            <a:xfrm>
              <a:off x="4158" y="7548"/>
              <a:ext cx="36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4" name="Line 85">
              <a:extLst>
                <a:ext uri="{FF2B5EF4-FFF2-40B4-BE49-F238E27FC236}">
                  <a16:creationId xmlns:a16="http://schemas.microsoft.com/office/drawing/2014/main" xmlns="" id="{BDB7FC40-8374-43AE-BCBD-8D4B0EF6770D}"/>
                </a:ext>
              </a:extLst>
            </p:cNvPr>
            <p:cNvSpPr>
              <a:spLocks noChangeShapeType="1"/>
            </p:cNvSpPr>
            <p:nvPr/>
          </p:nvSpPr>
          <p:spPr bwMode="auto">
            <a:xfrm>
              <a:off x="4158" y="7568"/>
              <a:ext cx="0" cy="3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pic>
          <p:nvPicPr>
            <p:cNvPr id="25" name="Picture 86">
              <a:extLst>
                <a:ext uri="{FF2B5EF4-FFF2-40B4-BE49-F238E27FC236}">
                  <a16:creationId xmlns:a16="http://schemas.microsoft.com/office/drawing/2014/main" xmlns="" id="{EE2CD0A3-7D94-4F4F-ACD3-84202667E6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4" y="8007"/>
              <a:ext cx="784" cy="23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26" name="Group 87">
              <a:extLst>
                <a:ext uri="{FF2B5EF4-FFF2-40B4-BE49-F238E27FC236}">
                  <a16:creationId xmlns:a16="http://schemas.microsoft.com/office/drawing/2014/main" xmlns="" id="{2A4DE9D7-D1C2-47CF-AC9B-867CFB948FC0}"/>
                </a:ext>
              </a:extLst>
            </p:cNvPr>
            <p:cNvGrpSpPr>
              <a:grpSpLocks noChangeAspect="1"/>
            </p:cNvGrpSpPr>
            <p:nvPr/>
          </p:nvGrpSpPr>
          <p:grpSpPr bwMode="auto">
            <a:xfrm>
              <a:off x="3721" y="8868"/>
              <a:ext cx="284" cy="609"/>
              <a:chOff x="5592" y="5381"/>
              <a:chExt cx="304" cy="524"/>
            </a:xfrm>
          </p:grpSpPr>
          <p:sp>
            <p:nvSpPr>
              <p:cNvPr id="232" name="Freeform 88">
                <a:extLst>
                  <a:ext uri="{FF2B5EF4-FFF2-40B4-BE49-F238E27FC236}">
                    <a16:creationId xmlns:a16="http://schemas.microsoft.com/office/drawing/2014/main" xmlns="" id="{262AEB38-6244-42B9-A317-B3BC09CBE84D}"/>
                  </a:ext>
                </a:extLst>
              </p:cNvPr>
              <p:cNvSpPr>
                <a:spLocks noChangeAspect="1"/>
              </p:cNvSpPr>
              <p:nvPr/>
            </p:nvSpPr>
            <p:spPr bwMode="auto">
              <a:xfrm>
                <a:off x="5592" y="5381"/>
                <a:ext cx="63" cy="524"/>
              </a:xfrm>
              <a:custGeom>
                <a:avLst/>
                <a:gdLst>
                  <a:gd name="T0" fmla="*/ 0 w 63"/>
                  <a:gd name="T1" fmla="*/ 0 h 524"/>
                  <a:gd name="T2" fmla="*/ 0 w 63"/>
                  <a:gd name="T3" fmla="*/ 468 h 524"/>
                  <a:gd name="T4" fmla="*/ 63 w 63"/>
                  <a:gd name="T5" fmla="*/ 524 h 524"/>
                  <a:gd name="T6" fmla="*/ 63 w 63"/>
                  <a:gd name="T7" fmla="*/ 52 h 524"/>
                  <a:gd name="T8" fmla="*/ 0 w 63"/>
                  <a:gd name="T9" fmla="*/ 0 h 524"/>
                  <a:gd name="T10" fmla="*/ 0 w 63"/>
                  <a:gd name="T11" fmla="*/ 0 h 524"/>
                </a:gdLst>
                <a:ahLst/>
                <a:cxnLst>
                  <a:cxn ang="0">
                    <a:pos x="T0" y="T1"/>
                  </a:cxn>
                  <a:cxn ang="0">
                    <a:pos x="T2" y="T3"/>
                  </a:cxn>
                  <a:cxn ang="0">
                    <a:pos x="T4" y="T5"/>
                  </a:cxn>
                  <a:cxn ang="0">
                    <a:pos x="T6" y="T7"/>
                  </a:cxn>
                  <a:cxn ang="0">
                    <a:pos x="T8" y="T9"/>
                  </a:cxn>
                  <a:cxn ang="0">
                    <a:pos x="T10" y="T11"/>
                  </a:cxn>
                </a:cxnLst>
                <a:rect l="0" t="0" r="r" b="b"/>
                <a:pathLst>
                  <a:path w="63" h="524">
                    <a:moveTo>
                      <a:pt x="0" y="0"/>
                    </a:moveTo>
                    <a:lnTo>
                      <a:pt x="0" y="468"/>
                    </a:lnTo>
                    <a:lnTo>
                      <a:pt x="63" y="524"/>
                    </a:lnTo>
                    <a:lnTo>
                      <a:pt x="63" y="52"/>
                    </a:lnTo>
                    <a:lnTo>
                      <a:pt x="0" y="0"/>
                    </a:lnTo>
                    <a:lnTo>
                      <a:pt x="0" y="0"/>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33" name="Freeform 89">
                <a:extLst>
                  <a:ext uri="{FF2B5EF4-FFF2-40B4-BE49-F238E27FC236}">
                    <a16:creationId xmlns:a16="http://schemas.microsoft.com/office/drawing/2014/main" xmlns="" id="{D9F87B31-8440-475A-8395-9621A76B8228}"/>
                  </a:ext>
                </a:extLst>
              </p:cNvPr>
              <p:cNvSpPr>
                <a:spLocks noChangeAspect="1"/>
              </p:cNvSpPr>
              <p:nvPr/>
            </p:nvSpPr>
            <p:spPr bwMode="auto">
              <a:xfrm>
                <a:off x="5592" y="5381"/>
                <a:ext cx="304" cy="52"/>
              </a:xfrm>
              <a:custGeom>
                <a:avLst/>
                <a:gdLst>
                  <a:gd name="T0" fmla="*/ 242 w 304"/>
                  <a:gd name="T1" fmla="*/ 0 h 52"/>
                  <a:gd name="T2" fmla="*/ 241 w 304"/>
                  <a:gd name="T3" fmla="*/ 0 h 52"/>
                  <a:gd name="T4" fmla="*/ 240 w 304"/>
                  <a:gd name="T5" fmla="*/ 0 h 52"/>
                  <a:gd name="T6" fmla="*/ 238 w 304"/>
                  <a:gd name="T7" fmla="*/ 0 h 52"/>
                  <a:gd name="T8" fmla="*/ 235 w 304"/>
                  <a:gd name="T9" fmla="*/ 0 h 52"/>
                  <a:gd name="T10" fmla="*/ 232 w 304"/>
                  <a:gd name="T11" fmla="*/ 0 h 52"/>
                  <a:gd name="T12" fmla="*/ 228 w 304"/>
                  <a:gd name="T13" fmla="*/ 0 h 52"/>
                  <a:gd name="T14" fmla="*/ 224 w 304"/>
                  <a:gd name="T15" fmla="*/ 0 h 52"/>
                  <a:gd name="T16" fmla="*/ 219 w 304"/>
                  <a:gd name="T17" fmla="*/ 0 h 52"/>
                  <a:gd name="T18" fmla="*/ 213 w 304"/>
                  <a:gd name="T19" fmla="*/ 0 h 52"/>
                  <a:gd name="T20" fmla="*/ 207 w 304"/>
                  <a:gd name="T21" fmla="*/ 0 h 52"/>
                  <a:gd name="T22" fmla="*/ 201 w 304"/>
                  <a:gd name="T23" fmla="*/ 0 h 52"/>
                  <a:gd name="T24" fmla="*/ 194 w 304"/>
                  <a:gd name="T25" fmla="*/ 0 h 52"/>
                  <a:gd name="T26" fmla="*/ 188 w 304"/>
                  <a:gd name="T27" fmla="*/ 0 h 52"/>
                  <a:gd name="T28" fmla="*/ 181 w 304"/>
                  <a:gd name="T29" fmla="*/ 0 h 52"/>
                  <a:gd name="T30" fmla="*/ 172 w 304"/>
                  <a:gd name="T31" fmla="*/ 0 h 52"/>
                  <a:gd name="T32" fmla="*/ 165 w 304"/>
                  <a:gd name="T33" fmla="*/ 0 h 52"/>
                  <a:gd name="T34" fmla="*/ 157 w 304"/>
                  <a:gd name="T35" fmla="*/ 0 h 52"/>
                  <a:gd name="T36" fmla="*/ 149 w 304"/>
                  <a:gd name="T37" fmla="*/ 0 h 52"/>
                  <a:gd name="T38" fmla="*/ 141 w 304"/>
                  <a:gd name="T39" fmla="*/ 0 h 52"/>
                  <a:gd name="T40" fmla="*/ 133 w 304"/>
                  <a:gd name="T41" fmla="*/ 0 h 52"/>
                  <a:gd name="T42" fmla="*/ 124 w 304"/>
                  <a:gd name="T43" fmla="*/ 0 h 52"/>
                  <a:gd name="T44" fmla="*/ 116 w 304"/>
                  <a:gd name="T45" fmla="*/ 0 h 52"/>
                  <a:gd name="T46" fmla="*/ 107 w 304"/>
                  <a:gd name="T47" fmla="*/ 0 h 52"/>
                  <a:gd name="T48" fmla="*/ 99 w 304"/>
                  <a:gd name="T49" fmla="*/ 0 h 52"/>
                  <a:gd name="T50" fmla="*/ 91 w 304"/>
                  <a:gd name="T51" fmla="*/ 0 h 52"/>
                  <a:gd name="T52" fmla="*/ 82 w 304"/>
                  <a:gd name="T53" fmla="*/ 0 h 52"/>
                  <a:gd name="T54" fmla="*/ 75 w 304"/>
                  <a:gd name="T55" fmla="*/ 0 h 52"/>
                  <a:gd name="T56" fmla="*/ 67 w 304"/>
                  <a:gd name="T57" fmla="*/ 0 h 52"/>
                  <a:gd name="T58" fmla="*/ 59 w 304"/>
                  <a:gd name="T59" fmla="*/ 0 h 52"/>
                  <a:gd name="T60" fmla="*/ 52 w 304"/>
                  <a:gd name="T61" fmla="*/ 0 h 52"/>
                  <a:gd name="T62" fmla="*/ 46 w 304"/>
                  <a:gd name="T63" fmla="*/ 0 h 52"/>
                  <a:gd name="T64" fmla="*/ 39 w 304"/>
                  <a:gd name="T65" fmla="*/ 0 h 52"/>
                  <a:gd name="T66" fmla="*/ 33 w 304"/>
                  <a:gd name="T67" fmla="*/ 0 h 52"/>
                  <a:gd name="T68" fmla="*/ 27 w 304"/>
                  <a:gd name="T69" fmla="*/ 0 h 52"/>
                  <a:gd name="T70" fmla="*/ 22 w 304"/>
                  <a:gd name="T71" fmla="*/ 0 h 52"/>
                  <a:gd name="T72" fmla="*/ 17 w 304"/>
                  <a:gd name="T73" fmla="*/ 0 h 52"/>
                  <a:gd name="T74" fmla="*/ 12 w 304"/>
                  <a:gd name="T75" fmla="*/ 0 h 52"/>
                  <a:gd name="T76" fmla="*/ 9 w 304"/>
                  <a:gd name="T77" fmla="*/ 0 h 52"/>
                  <a:gd name="T78" fmla="*/ 6 w 304"/>
                  <a:gd name="T79" fmla="*/ 0 h 52"/>
                  <a:gd name="T80" fmla="*/ 4 w 304"/>
                  <a:gd name="T81" fmla="*/ 0 h 52"/>
                  <a:gd name="T82" fmla="*/ 2 w 304"/>
                  <a:gd name="T83" fmla="*/ 0 h 52"/>
                  <a:gd name="T84" fmla="*/ 0 w 304"/>
                  <a:gd name="T85" fmla="*/ 0 h 52"/>
                  <a:gd name="T86" fmla="*/ 0 w 304"/>
                  <a:gd name="T87" fmla="*/ 0 h 52"/>
                  <a:gd name="T88" fmla="*/ 304 w 304"/>
                  <a:gd name="T8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04" h="52">
                    <a:moveTo>
                      <a:pt x="304" y="52"/>
                    </a:moveTo>
                    <a:lnTo>
                      <a:pt x="242" y="0"/>
                    </a:lnTo>
                    <a:lnTo>
                      <a:pt x="242" y="0"/>
                    </a:lnTo>
                    <a:lnTo>
                      <a:pt x="242" y="0"/>
                    </a:lnTo>
                    <a:lnTo>
                      <a:pt x="242" y="0"/>
                    </a:lnTo>
                    <a:lnTo>
                      <a:pt x="241" y="0"/>
                    </a:lnTo>
                    <a:lnTo>
                      <a:pt x="241" y="0"/>
                    </a:lnTo>
                    <a:lnTo>
                      <a:pt x="241" y="0"/>
                    </a:lnTo>
                    <a:lnTo>
                      <a:pt x="240" y="0"/>
                    </a:lnTo>
                    <a:lnTo>
                      <a:pt x="240" y="0"/>
                    </a:lnTo>
                    <a:lnTo>
                      <a:pt x="238" y="0"/>
                    </a:lnTo>
                    <a:lnTo>
                      <a:pt x="238" y="0"/>
                    </a:lnTo>
                    <a:lnTo>
                      <a:pt x="237" y="0"/>
                    </a:lnTo>
                    <a:lnTo>
                      <a:pt x="236" y="0"/>
                    </a:lnTo>
                    <a:lnTo>
                      <a:pt x="235" y="0"/>
                    </a:lnTo>
                    <a:lnTo>
                      <a:pt x="235" y="0"/>
                    </a:lnTo>
                    <a:lnTo>
                      <a:pt x="234" y="0"/>
                    </a:lnTo>
                    <a:lnTo>
                      <a:pt x="232" y="0"/>
                    </a:lnTo>
                    <a:lnTo>
                      <a:pt x="231" y="0"/>
                    </a:lnTo>
                    <a:lnTo>
                      <a:pt x="230" y="0"/>
                    </a:lnTo>
                    <a:lnTo>
                      <a:pt x="228" y="0"/>
                    </a:lnTo>
                    <a:lnTo>
                      <a:pt x="226" y="0"/>
                    </a:lnTo>
                    <a:lnTo>
                      <a:pt x="225" y="0"/>
                    </a:lnTo>
                    <a:lnTo>
                      <a:pt x="224" y="0"/>
                    </a:lnTo>
                    <a:lnTo>
                      <a:pt x="222" y="0"/>
                    </a:lnTo>
                    <a:lnTo>
                      <a:pt x="220" y="0"/>
                    </a:lnTo>
                    <a:lnTo>
                      <a:pt x="219" y="0"/>
                    </a:lnTo>
                    <a:lnTo>
                      <a:pt x="217" y="0"/>
                    </a:lnTo>
                    <a:lnTo>
                      <a:pt x="216" y="0"/>
                    </a:lnTo>
                    <a:lnTo>
                      <a:pt x="213" y="0"/>
                    </a:lnTo>
                    <a:lnTo>
                      <a:pt x="211" y="0"/>
                    </a:lnTo>
                    <a:lnTo>
                      <a:pt x="210" y="0"/>
                    </a:lnTo>
                    <a:lnTo>
                      <a:pt x="207" y="0"/>
                    </a:lnTo>
                    <a:lnTo>
                      <a:pt x="206" y="0"/>
                    </a:lnTo>
                    <a:lnTo>
                      <a:pt x="204" y="0"/>
                    </a:lnTo>
                    <a:lnTo>
                      <a:pt x="201" y="0"/>
                    </a:lnTo>
                    <a:lnTo>
                      <a:pt x="199" y="0"/>
                    </a:lnTo>
                    <a:lnTo>
                      <a:pt x="196" y="0"/>
                    </a:lnTo>
                    <a:lnTo>
                      <a:pt x="194" y="0"/>
                    </a:lnTo>
                    <a:lnTo>
                      <a:pt x="193" y="0"/>
                    </a:lnTo>
                    <a:lnTo>
                      <a:pt x="190" y="0"/>
                    </a:lnTo>
                    <a:lnTo>
                      <a:pt x="188" y="0"/>
                    </a:lnTo>
                    <a:lnTo>
                      <a:pt x="185" y="0"/>
                    </a:lnTo>
                    <a:lnTo>
                      <a:pt x="183" y="0"/>
                    </a:lnTo>
                    <a:lnTo>
                      <a:pt x="181" y="0"/>
                    </a:lnTo>
                    <a:lnTo>
                      <a:pt x="178" y="0"/>
                    </a:lnTo>
                    <a:lnTo>
                      <a:pt x="175" y="0"/>
                    </a:lnTo>
                    <a:lnTo>
                      <a:pt x="172" y="0"/>
                    </a:lnTo>
                    <a:lnTo>
                      <a:pt x="170" y="0"/>
                    </a:lnTo>
                    <a:lnTo>
                      <a:pt x="167" y="0"/>
                    </a:lnTo>
                    <a:lnTo>
                      <a:pt x="165" y="0"/>
                    </a:lnTo>
                    <a:lnTo>
                      <a:pt x="163" y="0"/>
                    </a:lnTo>
                    <a:lnTo>
                      <a:pt x="160" y="0"/>
                    </a:lnTo>
                    <a:lnTo>
                      <a:pt x="157" y="0"/>
                    </a:lnTo>
                    <a:lnTo>
                      <a:pt x="154" y="0"/>
                    </a:lnTo>
                    <a:lnTo>
                      <a:pt x="152" y="0"/>
                    </a:lnTo>
                    <a:lnTo>
                      <a:pt x="149" y="0"/>
                    </a:lnTo>
                    <a:lnTo>
                      <a:pt x="146" y="0"/>
                    </a:lnTo>
                    <a:lnTo>
                      <a:pt x="143" y="0"/>
                    </a:lnTo>
                    <a:lnTo>
                      <a:pt x="141" y="0"/>
                    </a:lnTo>
                    <a:lnTo>
                      <a:pt x="137" y="0"/>
                    </a:lnTo>
                    <a:lnTo>
                      <a:pt x="135" y="0"/>
                    </a:lnTo>
                    <a:lnTo>
                      <a:pt x="133" y="0"/>
                    </a:lnTo>
                    <a:lnTo>
                      <a:pt x="129" y="0"/>
                    </a:lnTo>
                    <a:lnTo>
                      <a:pt x="127" y="0"/>
                    </a:lnTo>
                    <a:lnTo>
                      <a:pt x="124" y="0"/>
                    </a:lnTo>
                    <a:lnTo>
                      <a:pt x="122" y="0"/>
                    </a:lnTo>
                    <a:lnTo>
                      <a:pt x="118" y="0"/>
                    </a:lnTo>
                    <a:lnTo>
                      <a:pt x="116" y="0"/>
                    </a:lnTo>
                    <a:lnTo>
                      <a:pt x="113" y="0"/>
                    </a:lnTo>
                    <a:lnTo>
                      <a:pt x="110" y="0"/>
                    </a:lnTo>
                    <a:lnTo>
                      <a:pt x="107" y="0"/>
                    </a:lnTo>
                    <a:lnTo>
                      <a:pt x="105" y="0"/>
                    </a:lnTo>
                    <a:lnTo>
                      <a:pt x="101" y="0"/>
                    </a:lnTo>
                    <a:lnTo>
                      <a:pt x="99" y="0"/>
                    </a:lnTo>
                    <a:lnTo>
                      <a:pt x="97" y="0"/>
                    </a:lnTo>
                    <a:lnTo>
                      <a:pt x="93" y="0"/>
                    </a:lnTo>
                    <a:lnTo>
                      <a:pt x="91" y="0"/>
                    </a:lnTo>
                    <a:lnTo>
                      <a:pt x="88" y="0"/>
                    </a:lnTo>
                    <a:lnTo>
                      <a:pt x="86" y="0"/>
                    </a:lnTo>
                    <a:lnTo>
                      <a:pt x="82" y="0"/>
                    </a:lnTo>
                    <a:lnTo>
                      <a:pt x="80" y="0"/>
                    </a:lnTo>
                    <a:lnTo>
                      <a:pt x="77" y="0"/>
                    </a:lnTo>
                    <a:lnTo>
                      <a:pt x="75" y="0"/>
                    </a:lnTo>
                    <a:lnTo>
                      <a:pt x="73" y="0"/>
                    </a:lnTo>
                    <a:lnTo>
                      <a:pt x="70" y="0"/>
                    </a:lnTo>
                    <a:lnTo>
                      <a:pt x="67" y="0"/>
                    </a:lnTo>
                    <a:lnTo>
                      <a:pt x="64" y="0"/>
                    </a:lnTo>
                    <a:lnTo>
                      <a:pt x="62" y="0"/>
                    </a:lnTo>
                    <a:lnTo>
                      <a:pt x="59" y="0"/>
                    </a:lnTo>
                    <a:lnTo>
                      <a:pt x="57" y="0"/>
                    </a:lnTo>
                    <a:lnTo>
                      <a:pt x="55" y="0"/>
                    </a:lnTo>
                    <a:lnTo>
                      <a:pt x="52" y="0"/>
                    </a:lnTo>
                    <a:lnTo>
                      <a:pt x="50" y="0"/>
                    </a:lnTo>
                    <a:lnTo>
                      <a:pt x="47" y="0"/>
                    </a:lnTo>
                    <a:lnTo>
                      <a:pt x="46" y="0"/>
                    </a:lnTo>
                    <a:lnTo>
                      <a:pt x="44" y="0"/>
                    </a:lnTo>
                    <a:lnTo>
                      <a:pt x="41" y="0"/>
                    </a:lnTo>
                    <a:lnTo>
                      <a:pt x="39" y="0"/>
                    </a:lnTo>
                    <a:lnTo>
                      <a:pt x="37" y="0"/>
                    </a:lnTo>
                    <a:lnTo>
                      <a:pt x="35" y="0"/>
                    </a:lnTo>
                    <a:lnTo>
                      <a:pt x="33" y="0"/>
                    </a:lnTo>
                    <a:lnTo>
                      <a:pt x="31" y="0"/>
                    </a:lnTo>
                    <a:lnTo>
                      <a:pt x="29" y="0"/>
                    </a:lnTo>
                    <a:lnTo>
                      <a:pt x="27" y="0"/>
                    </a:lnTo>
                    <a:lnTo>
                      <a:pt x="26" y="0"/>
                    </a:lnTo>
                    <a:lnTo>
                      <a:pt x="23" y="0"/>
                    </a:lnTo>
                    <a:lnTo>
                      <a:pt x="22" y="0"/>
                    </a:lnTo>
                    <a:lnTo>
                      <a:pt x="20" y="0"/>
                    </a:lnTo>
                    <a:lnTo>
                      <a:pt x="18" y="0"/>
                    </a:lnTo>
                    <a:lnTo>
                      <a:pt x="17" y="0"/>
                    </a:lnTo>
                    <a:lnTo>
                      <a:pt x="16" y="0"/>
                    </a:lnTo>
                    <a:lnTo>
                      <a:pt x="14" y="0"/>
                    </a:lnTo>
                    <a:lnTo>
                      <a:pt x="12" y="0"/>
                    </a:lnTo>
                    <a:lnTo>
                      <a:pt x="11" y="0"/>
                    </a:lnTo>
                    <a:lnTo>
                      <a:pt x="10" y="0"/>
                    </a:lnTo>
                    <a:lnTo>
                      <a:pt x="9" y="0"/>
                    </a:lnTo>
                    <a:lnTo>
                      <a:pt x="8" y="0"/>
                    </a:lnTo>
                    <a:lnTo>
                      <a:pt x="6" y="0"/>
                    </a:lnTo>
                    <a:lnTo>
                      <a:pt x="6" y="0"/>
                    </a:lnTo>
                    <a:lnTo>
                      <a:pt x="5" y="0"/>
                    </a:lnTo>
                    <a:lnTo>
                      <a:pt x="4" y="0"/>
                    </a:lnTo>
                    <a:lnTo>
                      <a:pt x="4" y="0"/>
                    </a:lnTo>
                    <a:lnTo>
                      <a:pt x="3" y="0"/>
                    </a:lnTo>
                    <a:lnTo>
                      <a:pt x="2" y="0"/>
                    </a:lnTo>
                    <a:lnTo>
                      <a:pt x="2" y="0"/>
                    </a:lnTo>
                    <a:lnTo>
                      <a:pt x="2" y="0"/>
                    </a:lnTo>
                    <a:lnTo>
                      <a:pt x="0" y="0"/>
                    </a:lnTo>
                    <a:lnTo>
                      <a:pt x="0" y="0"/>
                    </a:lnTo>
                    <a:lnTo>
                      <a:pt x="0" y="0"/>
                    </a:lnTo>
                    <a:lnTo>
                      <a:pt x="0" y="0"/>
                    </a:lnTo>
                    <a:lnTo>
                      <a:pt x="0" y="0"/>
                    </a:lnTo>
                    <a:lnTo>
                      <a:pt x="0" y="0"/>
                    </a:lnTo>
                    <a:lnTo>
                      <a:pt x="63" y="52"/>
                    </a:lnTo>
                    <a:lnTo>
                      <a:pt x="304" y="52"/>
                    </a:lnTo>
                    <a:lnTo>
                      <a:pt x="304" y="52"/>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34" name="Freeform 90">
                <a:extLst>
                  <a:ext uri="{FF2B5EF4-FFF2-40B4-BE49-F238E27FC236}">
                    <a16:creationId xmlns:a16="http://schemas.microsoft.com/office/drawing/2014/main" xmlns="" id="{396B0CBD-F16D-46B0-B7C8-70153AF3B94D}"/>
                  </a:ext>
                </a:extLst>
              </p:cNvPr>
              <p:cNvSpPr>
                <a:spLocks noChangeAspect="1"/>
              </p:cNvSpPr>
              <p:nvPr/>
            </p:nvSpPr>
            <p:spPr bwMode="auto">
              <a:xfrm>
                <a:off x="5655" y="5433"/>
                <a:ext cx="241" cy="472"/>
              </a:xfrm>
              <a:custGeom>
                <a:avLst/>
                <a:gdLst>
                  <a:gd name="T0" fmla="*/ 241 w 241"/>
                  <a:gd name="T1" fmla="*/ 0 h 472"/>
                  <a:gd name="T2" fmla="*/ 241 w 241"/>
                  <a:gd name="T3" fmla="*/ 472 h 472"/>
                  <a:gd name="T4" fmla="*/ 0 w 241"/>
                  <a:gd name="T5" fmla="*/ 472 h 472"/>
                  <a:gd name="T6" fmla="*/ 0 w 241"/>
                  <a:gd name="T7" fmla="*/ 0 h 472"/>
                  <a:gd name="T8" fmla="*/ 241 w 241"/>
                  <a:gd name="T9" fmla="*/ 0 h 472"/>
                  <a:gd name="T10" fmla="*/ 241 w 241"/>
                  <a:gd name="T11" fmla="*/ 0 h 472"/>
                </a:gdLst>
                <a:ahLst/>
                <a:cxnLst>
                  <a:cxn ang="0">
                    <a:pos x="T0" y="T1"/>
                  </a:cxn>
                  <a:cxn ang="0">
                    <a:pos x="T2" y="T3"/>
                  </a:cxn>
                  <a:cxn ang="0">
                    <a:pos x="T4" y="T5"/>
                  </a:cxn>
                  <a:cxn ang="0">
                    <a:pos x="T6" y="T7"/>
                  </a:cxn>
                  <a:cxn ang="0">
                    <a:pos x="T8" y="T9"/>
                  </a:cxn>
                  <a:cxn ang="0">
                    <a:pos x="T10" y="T11"/>
                  </a:cxn>
                </a:cxnLst>
                <a:rect l="0" t="0" r="r" b="b"/>
                <a:pathLst>
                  <a:path w="241" h="472">
                    <a:moveTo>
                      <a:pt x="241" y="0"/>
                    </a:moveTo>
                    <a:lnTo>
                      <a:pt x="241" y="472"/>
                    </a:lnTo>
                    <a:lnTo>
                      <a:pt x="0" y="472"/>
                    </a:lnTo>
                    <a:lnTo>
                      <a:pt x="0" y="0"/>
                    </a:lnTo>
                    <a:lnTo>
                      <a:pt x="241" y="0"/>
                    </a:lnTo>
                    <a:lnTo>
                      <a:pt x="241" y="0"/>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35" name="Line 91">
                <a:extLst>
                  <a:ext uri="{FF2B5EF4-FFF2-40B4-BE49-F238E27FC236}">
                    <a16:creationId xmlns:a16="http://schemas.microsoft.com/office/drawing/2014/main" xmlns="" id="{EEADF152-0157-420F-956C-A07B6EFA7E26}"/>
                  </a:ext>
                </a:extLst>
              </p:cNvPr>
              <p:cNvSpPr>
                <a:spLocks noChangeAspect="1" noChangeShapeType="1"/>
              </p:cNvSpPr>
              <p:nvPr/>
            </p:nvSpPr>
            <p:spPr bwMode="auto">
              <a:xfrm>
                <a:off x="5655" y="5671"/>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36" name="Line 92">
                <a:extLst>
                  <a:ext uri="{FF2B5EF4-FFF2-40B4-BE49-F238E27FC236}">
                    <a16:creationId xmlns:a16="http://schemas.microsoft.com/office/drawing/2014/main" xmlns="" id="{17F61F87-9189-4C53-AFEA-54F9D19201F4}"/>
                  </a:ext>
                </a:extLst>
              </p:cNvPr>
              <p:cNvSpPr>
                <a:spLocks noChangeAspect="1" noChangeShapeType="1"/>
              </p:cNvSpPr>
              <p:nvPr/>
            </p:nvSpPr>
            <p:spPr bwMode="auto">
              <a:xfrm>
                <a:off x="5655" y="5698"/>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37" name="Line 93">
                <a:extLst>
                  <a:ext uri="{FF2B5EF4-FFF2-40B4-BE49-F238E27FC236}">
                    <a16:creationId xmlns:a16="http://schemas.microsoft.com/office/drawing/2014/main" xmlns="" id="{BE12B48C-7CBA-438F-B75F-26F7B28ACE63}"/>
                  </a:ext>
                </a:extLst>
              </p:cNvPr>
              <p:cNvSpPr>
                <a:spLocks noChangeAspect="1" noChangeShapeType="1"/>
              </p:cNvSpPr>
              <p:nvPr/>
            </p:nvSpPr>
            <p:spPr bwMode="auto">
              <a:xfrm>
                <a:off x="5655" y="5724"/>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38" name="Line 94">
                <a:extLst>
                  <a:ext uri="{FF2B5EF4-FFF2-40B4-BE49-F238E27FC236}">
                    <a16:creationId xmlns:a16="http://schemas.microsoft.com/office/drawing/2014/main" xmlns="" id="{2FBC2DCC-0EE2-4AFD-AD34-D7F4CB63ED78}"/>
                  </a:ext>
                </a:extLst>
              </p:cNvPr>
              <p:cNvSpPr>
                <a:spLocks noChangeAspect="1" noChangeShapeType="1"/>
              </p:cNvSpPr>
              <p:nvPr/>
            </p:nvSpPr>
            <p:spPr bwMode="auto">
              <a:xfrm>
                <a:off x="5655" y="5749"/>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39" name="Line 95">
                <a:extLst>
                  <a:ext uri="{FF2B5EF4-FFF2-40B4-BE49-F238E27FC236}">
                    <a16:creationId xmlns:a16="http://schemas.microsoft.com/office/drawing/2014/main" xmlns="" id="{5524CC69-56A9-4DE4-AB84-306C4776AEBB}"/>
                  </a:ext>
                </a:extLst>
              </p:cNvPr>
              <p:cNvSpPr>
                <a:spLocks noChangeAspect="1" noChangeShapeType="1"/>
              </p:cNvSpPr>
              <p:nvPr/>
            </p:nvSpPr>
            <p:spPr bwMode="auto">
              <a:xfrm>
                <a:off x="5655" y="5775"/>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40" name="Line 96">
                <a:extLst>
                  <a:ext uri="{FF2B5EF4-FFF2-40B4-BE49-F238E27FC236}">
                    <a16:creationId xmlns:a16="http://schemas.microsoft.com/office/drawing/2014/main" xmlns="" id="{7EABB769-8FED-497E-A9A5-506AD53A2428}"/>
                  </a:ext>
                </a:extLst>
              </p:cNvPr>
              <p:cNvSpPr>
                <a:spLocks noChangeAspect="1" noChangeShapeType="1"/>
              </p:cNvSpPr>
              <p:nvPr/>
            </p:nvSpPr>
            <p:spPr bwMode="auto">
              <a:xfrm>
                <a:off x="5655" y="5802"/>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41" name="Line 97">
                <a:extLst>
                  <a:ext uri="{FF2B5EF4-FFF2-40B4-BE49-F238E27FC236}">
                    <a16:creationId xmlns:a16="http://schemas.microsoft.com/office/drawing/2014/main" xmlns="" id="{E86F5496-8074-46B0-8F56-7CDA0ACFE7C9}"/>
                  </a:ext>
                </a:extLst>
              </p:cNvPr>
              <p:cNvSpPr>
                <a:spLocks noChangeAspect="1" noChangeShapeType="1"/>
              </p:cNvSpPr>
              <p:nvPr/>
            </p:nvSpPr>
            <p:spPr bwMode="auto">
              <a:xfrm>
                <a:off x="5655" y="5828"/>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42" name="Line 98">
                <a:extLst>
                  <a:ext uri="{FF2B5EF4-FFF2-40B4-BE49-F238E27FC236}">
                    <a16:creationId xmlns:a16="http://schemas.microsoft.com/office/drawing/2014/main" xmlns="" id="{354AFC8D-54DC-4B41-A158-9641A28573E3}"/>
                  </a:ext>
                </a:extLst>
              </p:cNvPr>
              <p:cNvSpPr>
                <a:spLocks noChangeAspect="1" noChangeShapeType="1"/>
              </p:cNvSpPr>
              <p:nvPr/>
            </p:nvSpPr>
            <p:spPr bwMode="auto">
              <a:xfrm>
                <a:off x="5655" y="5853"/>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43" name="Line 99">
                <a:extLst>
                  <a:ext uri="{FF2B5EF4-FFF2-40B4-BE49-F238E27FC236}">
                    <a16:creationId xmlns:a16="http://schemas.microsoft.com/office/drawing/2014/main" xmlns="" id="{2F88F804-E8FF-4FDF-8E82-CCF55AE84A81}"/>
                  </a:ext>
                </a:extLst>
              </p:cNvPr>
              <p:cNvSpPr>
                <a:spLocks noChangeAspect="1" noChangeShapeType="1"/>
              </p:cNvSpPr>
              <p:nvPr/>
            </p:nvSpPr>
            <p:spPr bwMode="auto">
              <a:xfrm>
                <a:off x="5655" y="5473"/>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44" name="Line 100">
                <a:extLst>
                  <a:ext uri="{FF2B5EF4-FFF2-40B4-BE49-F238E27FC236}">
                    <a16:creationId xmlns:a16="http://schemas.microsoft.com/office/drawing/2014/main" xmlns="" id="{A6F7D47B-A8F0-48D8-AEC9-E8BED19DCEC2}"/>
                  </a:ext>
                </a:extLst>
              </p:cNvPr>
              <p:cNvSpPr>
                <a:spLocks noChangeAspect="1" noChangeShapeType="1"/>
              </p:cNvSpPr>
              <p:nvPr/>
            </p:nvSpPr>
            <p:spPr bwMode="auto">
              <a:xfrm>
                <a:off x="5655" y="5500"/>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45" name="Line 101">
                <a:extLst>
                  <a:ext uri="{FF2B5EF4-FFF2-40B4-BE49-F238E27FC236}">
                    <a16:creationId xmlns:a16="http://schemas.microsoft.com/office/drawing/2014/main" xmlns="" id="{604CAEF3-3D9B-4062-AC6E-A95E9A3C8748}"/>
                  </a:ext>
                </a:extLst>
              </p:cNvPr>
              <p:cNvSpPr>
                <a:spLocks noChangeAspect="1" noChangeShapeType="1"/>
              </p:cNvSpPr>
              <p:nvPr/>
            </p:nvSpPr>
            <p:spPr bwMode="auto">
              <a:xfrm>
                <a:off x="5655" y="5526"/>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46" name="Line 102">
                <a:extLst>
                  <a:ext uri="{FF2B5EF4-FFF2-40B4-BE49-F238E27FC236}">
                    <a16:creationId xmlns:a16="http://schemas.microsoft.com/office/drawing/2014/main" xmlns="" id="{F42C1A0D-4B90-421F-AA7C-D493D401ED34}"/>
                  </a:ext>
                </a:extLst>
              </p:cNvPr>
              <p:cNvSpPr>
                <a:spLocks noChangeAspect="1" noChangeShapeType="1"/>
              </p:cNvSpPr>
              <p:nvPr/>
            </p:nvSpPr>
            <p:spPr bwMode="auto">
              <a:xfrm>
                <a:off x="5655" y="5552"/>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47" name="Line 103">
                <a:extLst>
                  <a:ext uri="{FF2B5EF4-FFF2-40B4-BE49-F238E27FC236}">
                    <a16:creationId xmlns:a16="http://schemas.microsoft.com/office/drawing/2014/main" xmlns="" id="{EF170A78-FC08-468F-9CCB-A52CFD62DEF4}"/>
                  </a:ext>
                </a:extLst>
              </p:cNvPr>
              <p:cNvSpPr>
                <a:spLocks noChangeAspect="1" noChangeShapeType="1"/>
              </p:cNvSpPr>
              <p:nvPr/>
            </p:nvSpPr>
            <p:spPr bwMode="auto">
              <a:xfrm>
                <a:off x="5655" y="5579"/>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48" name="Line 104">
                <a:extLst>
                  <a:ext uri="{FF2B5EF4-FFF2-40B4-BE49-F238E27FC236}">
                    <a16:creationId xmlns:a16="http://schemas.microsoft.com/office/drawing/2014/main" xmlns="" id="{D48FC5BB-B22B-4A9B-BF80-E365A5D39597}"/>
                  </a:ext>
                </a:extLst>
              </p:cNvPr>
              <p:cNvSpPr>
                <a:spLocks noChangeAspect="1" noChangeShapeType="1"/>
              </p:cNvSpPr>
              <p:nvPr/>
            </p:nvSpPr>
            <p:spPr bwMode="auto">
              <a:xfrm>
                <a:off x="5655" y="5880"/>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49" name="Freeform 105">
                <a:extLst>
                  <a:ext uri="{FF2B5EF4-FFF2-40B4-BE49-F238E27FC236}">
                    <a16:creationId xmlns:a16="http://schemas.microsoft.com/office/drawing/2014/main" xmlns="" id="{D203107B-5949-48C3-B694-1A93BA8BF7BF}"/>
                  </a:ext>
                </a:extLst>
              </p:cNvPr>
              <p:cNvSpPr>
                <a:spLocks noChangeAspect="1"/>
              </p:cNvSpPr>
              <p:nvPr/>
            </p:nvSpPr>
            <p:spPr bwMode="auto">
              <a:xfrm>
                <a:off x="5768" y="5697"/>
                <a:ext cx="92" cy="182"/>
              </a:xfrm>
              <a:custGeom>
                <a:avLst/>
                <a:gdLst>
                  <a:gd name="T0" fmla="*/ 92 w 92"/>
                  <a:gd name="T1" fmla="*/ 182 h 182"/>
                  <a:gd name="T2" fmla="*/ 92 w 92"/>
                  <a:gd name="T3" fmla="*/ 0 h 182"/>
                  <a:gd name="T4" fmla="*/ 0 w 92"/>
                  <a:gd name="T5" fmla="*/ 0 h 182"/>
                  <a:gd name="T6" fmla="*/ 0 w 92"/>
                  <a:gd name="T7" fmla="*/ 182 h 182"/>
                  <a:gd name="T8" fmla="*/ 92 w 92"/>
                  <a:gd name="T9" fmla="*/ 182 h 182"/>
                  <a:gd name="T10" fmla="*/ 92 w 92"/>
                  <a:gd name="T11" fmla="*/ 182 h 182"/>
                </a:gdLst>
                <a:ahLst/>
                <a:cxnLst>
                  <a:cxn ang="0">
                    <a:pos x="T0" y="T1"/>
                  </a:cxn>
                  <a:cxn ang="0">
                    <a:pos x="T2" y="T3"/>
                  </a:cxn>
                  <a:cxn ang="0">
                    <a:pos x="T4" y="T5"/>
                  </a:cxn>
                  <a:cxn ang="0">
                    <a:pos x="T6" y="T7"/>
                  </a:cxn>
                  <a:cxn ang="0">
                    <a:pos x="T8" y="T9"/>
                  </a:cxn>
                  <a:cxn ang="0">
                    <a:pos x="T10" y="T11"/>
                  </a:cxn>
                </a:cxnLst>
                <a:rect l="0" t="0" r="r" b="b"/>
                <a:pathLst>
                  <a:path w="92" h="182">
                    <a:moveTo>
                      <a:pt x="92" y="182"/>
                    </a:moveTo>
                    <a:lnTo>
                      <a:pt x="92" y="0"/>
                    </a:lnTo>
                    <a:lnTo>
                      <a:pt x="0" y="0"/>
                    </a:lnTo>
                    <a:lnTo>
                      <a:pt x="0" y="182"/>
                    </a:lnTo>
                    <a:lnTo>
                      <a:pt x="92" y="182"/>
                    </a:lnTo>
                    <a:lnTo>
                      <a:pt x="92" y="182"/>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50" name="Freeform 106">
                <a:extLst>
                  <a:ext uri="{FF2B5EF4-FFF2-40B4-BE49-F238E27FC236}">
                    <a16:creationId xmlns:a16="http://schemas.microsoft.com/office/drawing/2014/main" xmlns="" id="{32B14640-C45B-462D-B5E4-B468771DA09B}"/>
                  </a:ext>
                </a:extLst>
              </p:cNvPr>
              <p:cNvSpPr>
                <a:spLocks noChangeAspect="1"/>
              </p:cNvSpPr>
              <p:nvPr/>
            </p:nvSpPr>
            <p:spPr bwMode="auto">
              <a:xfrm>
                <a:off x="5815" y="5694"/>
                <a:ext cx="1" cy="193"/>
              </a:xfrm>
              <a:custGeom>
                <a:avLst/>
                <a:gdLst>
                  <a:gd name="T0" fmla="*/ 0 h 193"/>
                  <a:gd name="T1" fmla="*/ 193 h 193"/>
                  <a:gd name="T2" fmla="*/ 0 h 193"/>
                </a:gdLst>
                <a:ahLst/>
                <a:cxnLst>
                  <a:cxn ang="0">
                    <a:pos x="0" y="T0"/>
                  </a:cxn>
                  <a:cxn ang="0">
                    <a:pos x="0" y="T1"/>
                  </a:cxn>
                  <a:cxn ang="0">
                    <a:pos x="0" y="T2"/>
                  </a:cxn>
                </a:cxnLst>
                <a:rect l="0" t="0" r="r" b="b"/>
                <a:pathLst>
                  <a:path h="193">
                    <a:moveTo>
                      <a:pt x="0" y="0"/>
                    </a:moveTo>
                    <a:lnTo>
                      <a:pt x="0" y="193"/>
                    </a:lnTo>
                    <a:lnTo>
                      <a:pt x="0" y="0"/>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51" name="Line 107">
                <a:extLst>
                  <a:ext uri="{FF2B5EF4-FFF2-40B4-BE49-F238E27FC236}">
                    <a16:creationId xmlns:a16="http://schemas.microsoft.com/office/drawing/2014/main" xmlns="" id="{6F3810E6-4CF0-4D5F-8A08-0B432965FDC7}"/>
                  </a:ext>
                </a:extLst>
              </p:cNvPr>
              <p:cNvSpPr>
                <a:spLocks noChangeAspect="1" noChangeShapeType="1"/>
              </p:cNvSpPr>
              <p:nvPr/>
            </p:nvSpPr>
            <p:spPr bwMode="auto">
              <a:xfrm>
                <a:off x="5815" y="5694"/>
                <a:ext cx="1" cy="193"/>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52" name="Freeform 108">
                <a:extLst>
                  <a:ext uri="{FF2B5EF4-FFF2-40B4-BE49-F238E27FC236}">
                    <a16:creationId xmlns:a16="http://schemas.microsoft.com/office/drawing/2014/main" xmlns="" id="{0CF3EDF1-DFC1-46CD-A423-970A15D37D3F}"/>
                  </a:ext>
                </a:extLst>
              </p:cNvPr>
              <p:cNvSpPr>
                <a:spLocks noChangeAspect="1"/>
              </p:cNvSpPr>
              <p:nvPr/>
            </p:nvSpPr>
            <p:spPr bwMode="auto">
              <a:xfrm>
                <a:off x="5800" y="5732"/>
                <a:ext cx="15" cy="33"/>
              </a:xfrm>
              <a:custGeom>
                <a:avLst/>
                <a:gdLst>
                  <a:gd name="T0" fmla="*/ 15 w 15"/>
                  <a:gd name="T1" fmla="*/ 0 h 33"/>
                  <a:gd name="T2" fmla="*/ 12 w 15"/>
                  <a:gd name="T3" fmla="*/ 0 h 33"/>
                  <a:gd name="T4" fmla="*/ 11 w 15"/>
                  <a:gd name="T5" fmla="*/ 0 h 33"/>
                  <a:gd name="T6" fmla="*/ 9 w 15"/>
                  <a:gd name="T7" fmla="*/ 2 h 33"/>
                  <a:gd name="T8" fmla="*/ 8 w 15"/>
                  <a:gd name="T9" fmla="*/ 2 h 33"/>
                  <a:gd name="T10" fmla="*/ 6 w 15"/>
                  <a:gd name="T11" fmla="*/ 3 h 33"/>
                  <a:gd name="T12" fmla="*/ 5 w 15"/>
                  <a:gd name="T13" fmla="*/ 5 h 33"/>
                  <a:gd name="T14" fmla="*/ 4 w 15"/>
                  <a:gd name="T15" fmla="*/ 6 h 33"/>
                  <a:gd name="T16" fmla="*/ 3 w 15"/>
                  <a:gd name="T17" fmla="*/ 7 h 33"/>
                  <a:gd name="T18" fmla="*/ 2 w 15"/>
                  <a:gd name="T19" fmla="*/ 10 h 33"/>
                  <a:gd name="T20" fmla="*/ 2 w 15"/>
                  <a:gd name="T21" fmla="*/ 12 h 33"/>
                  <a:gd name="T22" fmla="*/ 0 w 15"/>
                  <a:gd name="T23" fmla="*/ 15 h 33"/>
                  <a:gd name="T24" fmla="*/ 0 w 15"/>
                  <a:gd name="T25" fmla="*/ 16 h 33"/>
                  <a:gd name="T26" fmla="*/ 0 w 15"/>
                  <a:gd name="T27" fmla="*/ 16 h 33"/>
                  <a:gd name="T28" fmla="*/ 0 w 15"/>
                  <a:gd name="T29" fmla="*/ 19 h 33"/>
                  <a:gd name="T30" fmla="*/ 2 w 15"/>
                  <a:gd name="T31" fmla="*/ 20 h 33"/>
                  <a:gd name="T32" fmla="*/ 2 w 15"/>
                  <a:gd name="T33" fmla="*/ 23 h 33"/>
                  <a:gd name="T34" fmla="*/ 3 w 15"/>
                  <a:gd name="T35" fmla="*/ 24 h 33"/>
                  <a:gd name="T36" fmla="*/ 4 w 15"/>
                  <a:gd name="T37" fmla="*/ 26 h 33"/>
                  <a:gd name="T38" fmla="*/ 5 w 15"/>
                  <a:gd name="T39" fmla="*/ 29 h 33"/>
                  <a:gd name="T40" fmla="*/ 6 w 15"/>
                  <a:gd name="T41" fmla="*/ 30 h 33"/>
                  <a:gd name="T42" fmla="*/ 8 w 15"/>
                  <a:gd name="T43" fmla="*/ 30 h 33"/>
                  <a:gd name="T44" fmla="*/ 9 w 15"/>
                  <a:gd name="T45" fmla="*/ 32 h 33"/>
                  <a:gd name="T46" fmla="*/ 11 w 15"/>
                  <a:gd name="T47" fmla="*/ 33 h 33"/>
                  <a:gd name="T48" fmla="*/ 12 w 15"/>
                  <a:gd name="T49" fmla="*/ 33 h 33"/>
                  <a:gd name="T50" fmla="*/ 15 w 15"/>
                  <a:gd name="T51" fmla="*/ 33 h 33"/>
                  <a:gd name="T52" fmla="*/ 15 w 15"/>
                  <a:gd name="T53" fmla="*/ 33 h 33"/>
                  <a:gd name="T54" fmla="*/ 15 w 15"/>
                  <a:gd name="T55" fmla="*/ 0 h 33"/>
                  <a:gd name="T56" fmla="*/ 15 w 15"/>
                  <a:gd name="T5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 h="33">
                    <a:moveTo>
                      <a:pt x="15" y="0"/>
                    </a:moveTo>
                    <a:lnTo>
                      <a:pt x="12" y="0"/>
                    </a:lnTo>
                    <a:lnTo>
                      <a:pt x="11" y="0"/>
                    </a:lnTo>
                    <a:lnTo>
                      <a:pt x="9" y="2"/>
                    </a:lnTo>
                    <a:lnTo>
                      <a:pt x="8" y="2"/>
                    </a:lnTo>
                    <a:lnTo>
                      <a:pt x="6" y="3"/>
                    </a:lnTo>
                    <a:lnTo>
                      <a:pt x="5" y="5"/>
                    </a:lnTo>
                    <a:lnTo>
                      <a:pt x="4" y="6"/>
                    </a:lnTo>
                    <a:lnTo>
                      <a:pt x="3" y="7"/>
                    </a:lnTo>
                    <a:lnTo>
                      <a:pt x="2" y="10"/>
                    </a:lnTo>
                    <a:lnTo>
                      <a:pt x="2" y="12"/>
                    </a:lnTo>
                    <a:lnTo>
                      <a:pt x="0" y="15"/>
                    </a:lnTo>
                    <a:lnTo>
                      <a:pt x="0" y="16"/>
                    </a:lnTo>
                    <a:lnTo>
                      <a:pt x="0" y="16"/>
                    </a:lnTo>
                    <a:lnTo>
                      <a:pt x="0" y="19"/>
                    </a:lnTo>
                    <a:lnTo>
                      <a:pt x="2" y="20"/>
                    </a:lnTo>
                    <a:lnTo>
                      <a:pt x="2" y="23"/>
                    </a:lnTo>
                    <a:lnTo>
                      <a:pt x="3" y="24"/>
                    </a:lnTo>
                    <a:lnTo>
                      <a:pt x="4" y="26"/>
                    </a:lnTo>
                    <a:lnTo>
                      <a:pt x="5" y="29"/>
                    </a:lnTo>
                    <a:lnTo>
                      <a:pt x="6" y="30"/>
                    </a:lnTo>
                    <a:lnTo>
                      <a:pt x="8" y="30"/>
                    </a:lnTo>
                    <a:lnTo>
                      <a:pt x="9" y="32"/>
                    </a:lnTo>
                    <a:lnTo>
                      <a:pt x="11" y="33"/>
                    </a:lnTo>
                    <a:lnTo>
                      <a:pt x="12" y="33"/>
                    </a:lnTo>
                    <a:lnTo>
                      <a:pt x="15" y="33"/>
                    </a:lnTo>
                    <a:lnTo>
                      <a:pt x="15" y="33"/>
                    </a:lnTo>
                    <a:lnTo>
                      <a:pt x="15" y="0"/>
                    </a:lnTo>
                    <a:lnTo>
                      <a:pt x="15" y="0"/>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53" name="Freeform 109">
                <a:extLst>
                  <a:ext uri="{FF2B5EF4-FFF2-40B4-BE49-F238E27FC236}">
                    <a16:creationId xmlns:a16="http://schemas.microsoft.com/office/drawing/2014/main" xmlns="" id="{D80D393E-7522-4EC8-A32A-F2119224B219}"/>
                  </a:ext>
                </a:extLst>
              </p:cNvPr>
              <p:cNvSpPr>
                <a:spLocks noChangeAspect="1"/>
              </p:cNvSpPr>
              <p:nvPr/>
            </p:nvSpPr>
            <p:spPr bwMode="auto">
              <a:xfrm>
                <a:off x="5800" y="5732"/>
                <a:ext cx="15" cy="33"/>
              </a:xfrm>
              <a:custGeom>
                <a:avLst/>
                <a:gdLst>
                  <a:gd name="T0" fmla="*/ 15 w 15"/>
                  <a:gd name="T1" fmla="*/ 0 h 33"/>
                  <a:gd name="T2" fmla="*/ 12 w 15"/>
                  <a:gd name="T3" fmla="*/ 0 h 33"/>
                  <a:gd name="T4" fmla="*/ 11 w 15"/>
                  <a:gd name="T5" fmla="*/ 0 h 33"/>
                  <a:gd name="T6" fmla="*/ 9 w 15"/>
                  <a:gd name="T7" fmla="*/ 2 h 33"/>
                  <a:gd name="T8" fmla="*/ 8 w 15"/>
                  <a:gd name="T9" fmla="*/ 2 h 33"/>
                  <a:gd name="T10" fmla="*/ 6 w 15"/>
                  <a:gd name="T11" fmla="*/ 3 h 33"/>
                  <a:gd name="T12" fmla="*/ 5 w 15"/>
                  <a:gd name="T13" fmla="*/ 5 h 33"/>
                  <a:gd name="T14" fmla="*/ 4 w 15"/>
                  <a:gd name="T15" fmla="*/ 6 h 33"/>
                  <a:gd name="T16" fmla="*/ 3 w 15"/>
                  <a:gd name="T17" fmla="*/ 7 h 33"/>
                  <a:gd name="T18" fmla="*/ 2 w 15"/>
                  <a:gd name="T19" fmla="*/ 10 h 33"/>
                  <a:gd name="T20" fmla="*/ 2 w 15"/>
                  <a:gd name="T21" fmla="*/ 12 h 33"/>
                  <a:gd name="T22" fmla="*/ 0 w 15"/>
                  <a:gd name="T23" fmla="*/ 15 h 33"/>
                  <a:gd name="T24" fmla="*/ 0 w 15"/>
                  <a:gd name="T25" fmla="*/ 16 h 33"/>
                  <a:gd name="T26" fmla="*/ 0 w 15"/>
                  <a:gd name="T27" fmla="*/ 16 h 33"/>
                  <a:gd name="T28" fmla="*/ 0 w 15"/>
                  <a:gd name="T29" fmla="*/ 19 h 33"/>
                  <a:gd name="T30" fmla="*/ 2 w 15"/>
                  <a:gd name="T31" fmla="*/ 20 h 33"/>
                  <a:gd name="T32" fmla="*/ 2 w 15"/>
                  <a:gd name="T33" fmla="*/ 23 h 33"/>
                  <a:gd name="T34" fmla="*/ 3 w 15"/>
                  <a:gd name="T35" fmla="*/ 24 h 33"/>
                  <a:gd name="T36" fmla="*/ 4 w 15"/>
                  <a:gd name="T37" fmla="*/ 26 h 33"/>
                  <a:gd name="T38" fmla="*/ 5 w 15"/>
                  <a:gd name="T39" fmla="*/ 29 h 33"/>
                  <a:gd name="T40" fmla="*/ 6 w 15"/>
                  <a:gd name="T41" fmla="*/ 30 h 33"/>
                  <a:gd name="T42" fmla="*/ 8 w 15"/>
                  <a:gd name="T43" fmla="*/ 30 h 33"/>
                  <a:gd name="T44" fmla="*/ 9 w 15"/>
                  <a:gd name="T45" fmla="*/ 32 h 33"/>
                  <a:gd name="T46" fmla="*/ 11 w 15"/>
                  <a:gd name="T47" fmla="*/ 33 h 33"/>
                  <a:gd name="T48" fmla="*/ 12 w 15"/>
                  <a:gd name="T49" fmla="*/ 33 h 33"/>
                  <a:gd name="T50" fmla="*/ 15 w 15"/>
                  <a:gd name="T51" fmla="*/ 33 h 33"/>
                  <a:gd name="T52" fmla="*/ 15 w 15"/>
                  <a:gd name="T53" fmla="*/ 33 h 33"/>
                  <a:gd name="T54" fmla="*/ 15 w 15"/>
                  <a:gd name="T55" fmla="*/ 0 h 33"/>
                  <a:gd name="T56" fmla="*/ 15 w 15"/>
                  <a:gd name="T5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 h="33">
                    <a:moveTo>
                      <a:pt x="15" y="0"/>
                    </a:moveTo>
                    <a:lnTo>
                      <a:pt x="12" y="0"/>
                    </a:lnTo>
                    <a:lnTo>
                      <a:pt x="11" y="0"/>
                    </a:lnTo>
                    <a:lnTo>
                      <a:pt x="9" y="2"/>
                    </a:lnTo>
                    <a:lnTo>
                      <a:pt x="8" y="2"/>
                    </a:lnTo>
                    <a:lnTo>
                      <a:pt x="6" y="3"/>
                    </a:lnTo>
                    <a:lnTo>
                      <a:pt x="5" y="5"/>
                    </a:lnTo>
                    <a:lnTo>
                      <a:pt x="4" y="6"/>
                    </a:lnTo>
                    <a:lnTo>
                      <a:pt x="3" y="7"/>
                    </a:lnTo>
                    <a:lnTo>
                      <a:pt x="2" y="10"/>
                    </a:lnTo>
                    <a:lnTo>
                      <a:pt x="2" y="12"/>
                    </a:lnTo>
                    <a:lnTo>
                      <a:pt x="0" y="15"/>
                    </a:lnTo>
                    <a:lnTo>
                      <a:pt x="0" y="16"/>
                    </a:lnTo>
                    <a:lnTo>
                      <a:pt x="0" y="16"/>
                    </a:lnTo>
                    <a:lnTo>
                      <a:pt x="0" y="19"/>
                    </a:lnTo>
                    <a:lnTo>
                      <a:pt x="2" y="20"/>
                    </a:lnTo>
                    <a:lnTo>
                      <a:pt x="2" y="23"/>
                    </a:lnTo>
                    <a:lnTo>
                      <a:pt x="3" y="24"/>
                    </a:lnTo>
                    <a:lnTo>
                      <a:pt x="4" y="26"/>
                    </a:lnTo>
                    <a:lnTo>
                      <a:pt x="5" y="29"/>
                    </a:lnTo>
                    <a:lnTo>
                      <a:pt x="6" y="30"/>
                    </a:lnTo>
                    <a:lnTo>
                      <a:pt x="8" y="30"/>
                    </a:lnTo>
                    <a:lnTo>
                      <a:pt x="9" y="32"/>
                    </a:lnTo>
                    <a:lnTo>
                      <a:pt x="11" y="33"/>
                    </a:lnTo>
                    <a:lnTo>
                      <a:pt x="12" y="33"/>
                    </a:lnTo>
                    <a:lnTo>
                      <a:pt x="15" y="33"/>
                    </a:lnTo>
                    <a:lnTo>
                      <a:pt x="15" y="33"/>
                    </a:lnTo>
                    <a:lnTo>
                      <a:pt x="15" y="0"/>
                    </a:lnTo>
                    <a:lnTo>
                      <a:pt x="15" y="0"/>
                    </a:lnTo>
                  </a:path>
                </a:pathLst>
              </a:custGeom>
              <a:solidFill>
                <a:srgbClr val="FF0000"/>
              </a:solidFill>
              <a:ln w="1270">
                <a:solidFill>
                  <a:srgbClr val="003366"/>
                </a:solidFill>
                <a:prstDash val="solid"/>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54" name="Freeform 110">
                <a:extLst>
                  <a:ext uri="{FF2B5EF4-FFF2-40B4-BE49-F238E27FC236}">
                    <a16:creationId xmlns:a16="http://schemas.microsoft.com/office/drawing/2014/main" xmlns="" id="{B17EA740-5BF9-45E7-82D4-93B18556CACF}"/>
                  </a:ext>
                </a:extLst>
              </p:cNvPr>
              <p:cNvSpPr>
                <a:spLocks noChangeAspect="1"/>
              </p:cNvSpPr>
              <p:nvPr/>
            </p:nvSpPr>
            <p:spPr bwMode="auto">
              <a:xfrm>
                <a:off x="5815" y="5732"/>
                <a:ext cx="14" cy="33"/>
              </a:xfrm>
              <a:custGeom>
                <a:avLst/>
                <a:gdLst>
                  <a:gd name="T0" fmla="*/ 0 w 14"/>
                  <a:gd name="T1" fmla="*/ 33 h 33"/>
                  <a:gd name="T2" fmla="*/ 2 w 14"/>
                  <a:gd name="T3" fmla="*/ 33 h 33"/>
                  <a:gd name="T4" fmla="*/ 3 w 14"/>
                  <a:gd name="T5" fmla="*/ 33 h 33"/>
                  <a:gd name="T6" fmla="*/ 6 w 14"/>
                  <a:gd name="T7" fmla="*/ 32 h 33"/>
                  <a:gd name="T8" fmla="*/ 7 w 14"/>
                  <a:gd name="T9" fmla="*/ 30 h 33"/>
                  <a:gd name="T10" fmla="*/ 8 w 14"/>
                  <a:gd name="T11" fmla="*/ 30 h 33"/>
                  <a:gd name="T12" fmla="*/ 9 w 14"/>
                  <a:gd name="T13" fmla="*/ 29 h 33"/>
                  <a:gd name="T14" fmla="*/ 11 w 14"/>
                  <a:gd name="T15" fmla="*/ 26 h 33"/>
                  <a:gd name="T16" fmla="*/ 12 w 14"/>
                  <a:gd name="T17" fmla="*/ 24 h 33"/>
                  <a:gd name="T18" fmla="*/ 13 w 14"/>
                  <a:gd name="T19" fmla="*/ 23 h 33"/>
                  <a:gd name="T20" fmla="*/ 13 w 14"/>
                  <a:gd name="T21" fmla="*/ 20 h 33"/>
                  <a:gd name="T22" fmla="*/ 14 w 14"/>
                  <a:gd name="T23" fmla="*/ 19 h 33"/>
                  <a:gd name="T24" fmla="*/ 14 w 14"/>
                  <a:gd name="T25" fmla="*/ 16 h 33"/>
                  <a:gd name="T26" fmla="*/ 14 w 14"/>
                  <a:gd name="T27" fmla="*/ 16 h 33"/>
                  <a:gd name="T28" fmla="*/ 14 w 14"/>
                  <a:gd name="T29" fmla="*/ 15 h 33"/>
                  <a:gd name="T30" fmla="*/ 13 w 14"/>
                  <a:gd name="T31" fmla="*/ 12 h 33"/>
                  <a:gd name="T32" fmla="*/ 13 w 14"/>
                  <a:gd name="T33" fmla="*/ 10 h 33"/>
                  <a:gd name="T34" fmla="*/ 12 w 14"/>
                  <a:gd name="T35" fmla="*/ 7 h 33"/>
                  <a:gd name="T36" fmla="*/ 11 w 14"/>
                  <a:gd name="T37" fmla="*/ 6 h 33"/>
                  <a:gd name="T38" fmla="*/ 9 w 14"/>
                  <a:gd name="T39" fmla="*/ 5 h 33"/>
                  <a:gd name="T40" fmla="*/ 8 w 14"/>
                  <a:gd name="T41" fmla="*/ 3 h 33"/>
                  <a:gd name="T42" fmla="*/ 7 w 14"/>
                  <a:gd name="T43" fmla="*/ 2 h 33"/>
                  <a:gd name="T44" fmla="*/ 6 w 14"/>
                  <a:gd name="T45" fmla="*/ 2 h 33"/>
                  <a:gd name="T46" fmla="*/ 3 w 14"/>
                  <a:gd name="T47" fmla="*/ 0 h 33"/>
                  <a:gd name="T48" fmla="*/ 2 w 14"/>
                  <a:gd name="T49" fmla="*/ 0 h 33"/>
                  <a:gd name="T50" fmla="*/ 0 w 14"/>
                  <a:gd name="T51" fmla="*/ 0 h 33"/>
                  <a:gd name="T52" fmla="*/ 0 w 14"/>
                  <a:gd name="T53" fmla="*/ 0 h 33"/>
                  <a:gd name="T54" fmla="*/ 0 w 14"/>
                  <a:gd name="T55" fmla="*/ 33 h 33"/>
                  <a:gd name="T56" fmla="*/ 0 w 14"/>
                  <a:gd name="T5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33">
                    <a:moveTo>
                      <a:pt x="0" y="33"/>
                    </a:moveTo>
                    <a:lnTo>
                      <a:pt x="2" y="33"/>
                    </a:lnTo>
                    <a:lnTo>
                      <a:pt x="3" y="33"/>
                    </a:lnTo>
                    <a:lnTo>
                      <a:pt x="6" y="32"/>
                    </a:lnTo>
                    <a:lnTo>
                      <a:pt x="7" y="30"/>
                    </a:lnTo>
                    <a:lnTo>
                      <a:pt x="8" y="30"/>
                    </a:lnTo>
                    <a:lnTo>
                      <a:pt x="9" y="29"/>
                    </a:lnTo>
                    <a:lnTo>
                      <a:pt x="11" y="26"/>
                    </a:lnTo>
                    <a:lnTo>
                      <a:pt x="12" y="24"/>
                    </a:lnTo>
                    <a:lnTo>
                      <a:pt x="13" y="23"/>
                    </a:lnTo>
                    <a:lnTo>
                      <a:pt x="13" y="20"/>
                    </a:lnTo>
                    <a:lnTo>
                      <a:pt x="14" y="19"/>
                    </a:lnTo>
                    <a:lnTo>
                      <a:pt x="14" y="16"/>
                    </a:lnTo>
                    <a:lnTo>
                      <a:pt x="14" y="16"/>
                    </a:lnTo>
                    <a:lnTo>
                      <a:pt x="14" y="15"/>
                    </a:lnTo>
                    <a:lnTo>
                      <a:pt x="13" y="12"/>
                    </a:lnTo>
                    <a:lnTo>
                      <a:pt x="13" y="10"/>
                    </a:lnTo>
                    <a:lnTo>
                      <a:pt x="12" y="7"/>
                    </a:lnTo>
                    <a:lnTo>
                      <a:pt x="11" y="6"/>
                    </a:lnTo>
                    <a:lnTo>
                      <a:pt x="9" y="5"/>
                    </a:lnTo>
                    <a:lnTo>
                      <a:pt x="8" y="3"/>
                    </a:lnTo>
                    <a:lnTo>
                      <a:pt x="7" y="2"/>
                    </a:lnTo>
                    <a:lnTo>
                      <a:pt x="6" y="2"/>
                    </a:lnTo>
                    <a:lnTo>
                      <a:pt x="3" y="0"/>
                    </a:lnTo>
                    <a:lnTo>
                      <a:pt x="2" y="0"/>
                    </a:lnTo>
                    <a:lnTo>
                      <a:pt x="0" y="0"/>
                    </a:lnTo>
                    <a:lnTo>
                      <a:pt x="0" y="0"/>
                    </a:lnTo>
                    <a:lnTo>
                      <a:pt x="0" y="33"/>
                    </a:lnTo>
                    <a:lnTo>
                      <a:pt x="0" y="33"/>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55" name="Freeform 111">
                <a:extLst>
                  <a:ext uri="{FF2B5EF4-FFF2-40B4-BE49-F238E27FC236}">
                    <a16:creationId xmlns:a16="http://schemas.microsoft.com/office/drawing/2014/main" xmlns="" id="{9231C1DF-5A85-47F0-AE35-62BBC6CBE68E}"/>
                  </a:ext>
                </a:extLst>
              </p:cNvPr>
              <p:cNvSpPr>
                <a:spLocks noChangeAspect="1"/>
              </p:cNvSpPr>
              <p:nvPr/>
            </p:nvSpPr>
            <p:spPr bwMode="auto">
              <a:xfrm>
                <a:off x="5815" y="5732"/>
                <a:ext cx="14" cy="33"/>
              </a:xfrm>
              <a:custGeom>
                <a:avLst/>
                <a:gdLst>
                  <a:gd name="T0" fmla="*/ 0 w 14"/>
                  <a:gd name="T1" fmla="*/ 33 h 33"/>
                  <a:gd name="T2" fmla="*/ 2 w 14"/>
                  <a:gd name="T3" fmla="*/ 33 h 33"/>
                  <a:gd name="T4" fmla="*/ 3 w 14"/>
                  <a:gd name="T5" fmla="*/ 33 h 33"/>
                  <a:gd name="T6" fmla="*/ 6 w 14"/>
                  <a:gd name="T7" fmla="*/ 32 h 33"/>
                  <a:gd name="T8" fmla="*/ 7 w 14"/>
                  <a:gd name="T9" fmla="*/ 30 h 33"/>
                  <a:gd name="T10" fmla="*/ 8 w 14"/>
                  <a:gd name="T11" fmla="*/ 30 h 33"/>
                  <a:gd name="T12" fmla="*/ 9 w 14"/>
                  <a:gd name="T13" fmla="*/ 29 h 33"/>
                  <a:gd name="T14" fmla="*/ 11 w 14"/>
                  <a:gd name="T15" fmla="*/ 26 h 33"/>
                  <a:gd name="T16" fmla="*/ 12 w 14"/>
                  <a:gd name="T17" fmla="*/ 24 h 33"/>
                  <a:gd name="T18" fmla="*/ 13 w 14"/>
                  <a:gd name="T19" fmla="*/ 23 h 33"/>
                  <a:gd name="T20" fmla="*/ 13 w 14"/>
                  <a:gd name="T21" fmla="*/ 20 h 33"/>
                  <a:gd name="T22" fmla="*/ 14 w 14"/>
                  <a:gd name="T23" fmla="*/ 19 h 33"/>
                  <a:gd name="T24" fmla="*/ 14 w 14"/>
                  <a:gd name="T25" fmla="*/ 16 h 33"/>
                  <a:gd name="T26" fmla="*/ 14 w 14"/>
                  <a:gd name="T27" fmla="*/ 16 h 33"/>
                  <a:gd name="T28" fmla="*/ 14 w 14"/>
                  <a:gd name="T29" fmla="*/ 15 h 33"/>
                  <a:gd name="T30" fmla="*/ 13 w 14"/>
                  <a:gd name="T31" fmla="*/ 12 h 33"/>
                  <a:gd name="T32" fmla="*/ 13 w 14"/>
                  <a:gd name="T33" fmla="*/ 10 h 33"/>
                  <a:gd name="T34" fmla="*/ 12 w 14"/>
                  <a:gd name="T35" fmla="*/ 7 h 33"/>
                  <a:gd name="T36" fmla="*/ 11 w 14"/>
                  <a:gd name="T37" fmla="*/ 6 h 33"/>
                  <a:gd name="T38" fmla="*/ 9 w 14"/>
                  <a:gd name="T39" fmla="*/ 5 h 33"/>
                  <a:gd name="T40" fmla="*/ 8 w 14"/>
                  <a:gd name="T41" fmla="*/ 3 h 33"/>
                  <a:gd name="T42" fmla="*/ 7 w 14"/>
                  <a:gd name="T43" fmla="*/ 2 h 33"/>
                  <a:gd name="T44" fmla="*/ 6 w 14"/>
                  <a:gd name="T45" fmla="*/ 2 h 33"/>
                  <a:gd name="T46" fmla="*/ 3 w 14"/>
                  <a:gd name="T47" fmla="*/ 0 h 33"/>
                  <a:gd name="T48" fmla="*/ 2 w 14"/>
                  <a:gd name="T49" fmla="*/ 0 h 33"/>
                  <a:gd name="T50" fmla="*/ 0 w 14"/>
                  <a:gd name="T51" fmla="*/ 0 h 33"/>
                  <a:gd name="T52" fmla="*/ 0 w 14"/>
                  <a:gd name="T53" fmla="*/ 0 h 33"/>
                  <a:gd name="T54" fmla="*/ 0 w 14"/>
                  <a:gd name="T55" fmla="*/ 33 h 33"/>
                  <a:gd name="T56" fmla="*/ 0 w 14"/>
                  <a:gd name="T5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33">
                    <a:moveTo>
                      <a:pt x="0" y="33"/>
                    </a:moveTo>
                    <a:lnTo>
                      <a:pt x="2" y="33"/>
                    </a:lnTo>
                    <a:lnTo>
                      <a:pt x="3" y="33"/>
                    </a:lnTo>
                    <a:lnTo>
                      <a:pt x="6" y="32"/>
                    </a:lnTo>
                    <a:lnTo>
                      <a:pt x="7" y="30"/>
                    </a:lnTo>
                    <a:lnTo>
                      <a:pt x="8" y="30"/>
                    </a:lnTo>
                    <a:lnTo>
                      <a:pt x="9" y="29"/>
                    </a:lnTo>
                    <a:lnTo>
                      <a:pt x="11" y="26"/>
                    </a:lnTo>
                    <a:lnTo>
                      <a:pt x="12" y="24"/>
                    </a:lnTo>
                    <a:lnTo>
                      <a:pt x="13" y="23"/>
                    </a:lnTo>
                    <a:lnTo>
                      <a:pt x="13" y="20"/>
                    </a:lnTo>
                    <a:lnTo>
                      <a:pt x="14" y="19"/>
                    </a:lnTo>
                    <a:lnTo>
                      <a:pt x="14" y="16"/>
                    </a:lnTo>
                    <a:lnTo>
                      <a:pt x="14" y="16"/>
                    </a:lnTo>
                    <a:lnTo>
                      <a:pt x="14" y="15"/>
                    </a:lnTo>
                    <a:lnTo>
                      <a:pt x="13" y="12"/>
                    </a:lnTo>
                    <a:lnTo>
                      <a:pt x="13" y="10"/>
                    </a:lnTo>
                    <a:lnTo>
                      <a:pt x="12" y="7"/>
                    </a:lnTo>
                    <a:lnTo>
                      <a:pt x="11" y="6"/>
                    </a:lnTo>
                    <a:lnTo>
                      <a:pt x="9" y="5"/>
                    </a:lnTo>
                    <a:lnTo>
                      <a:pt x="8" y="3"/>
                    </a:lnTo>
                    <a:lnTo>
                      <a:pt x="7" y="2"/>
                    </a:lnTo>
                    <a:lnTo>
                      <a:pt x="6" y="2"/>
                    </a:lnTo>
                    <a:lnTo>
                      <a:pt x="3" y="0"/>
                    </a:lnTo>
                    <a:lnTo>
                      <a:pt x="2" y="0"/>
                    </a:lnTo>
                    <a:lnTo>
                      <a:pt x="0" y="0"/>
                    </a:lnTo>
                    <a:lnTo>
                      <a:pt x="0" y="0"/>
                    </a:lnTo>
                    <a:lnTo>
                      <a:pt x="0" y="33"/>
                    </a:lnTo>
                    <a:lnTo>
                      <a:pt x="0" y="33"/>
                    </a:lnTo>
                  </a:path>
                </a:pathLst>
              </a:custGeom>
              <a:solidFill>
                <a:srgbClr val="FF0000"/>
              </a:solidFill>
              <a:ln w="1270">
                <a:solidFill>
                  <a:srgbClr val="003366"/>
                </a:solidFill>
                <a:prstDash val="solid"/>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56" name="Freeform 112">
                <a:extLst>
                  <a:ext uri="{FF2B5EF4-FFF2-40B4-BE49-F238E27FC236}">
                    <a16:creationId xmlns:a16="http://schemas.microsoft.com/office/drawing/2014/main" xmlns="" id="{0BC3C6F4-9117-4ABF-96EB-85EA832B4A74}"/>
                  </a:ext>
                </a:extLst>
              </p:cNvPr>
              <p:cNvSpPr>
                <a:spLocks noChangeAspect="1"/>
              </p:cNvSpPr>
              <p:nvPr/>
            </p:nvSpPr>
            <p:spPr bwMode="auto">
              <a:xfrm>
                <a:off x="5839" y="5737"/>
                <a:ext cx="9" cy="11"/>
              </a:xfrm>
              <a:custGeom>
                <a:avLst/>
                <a:gdLst>
                  <a:gd name="T0" fmla="*/ 5 w 9"/>
                  <a:gd name="T1" fmla="*/ 11 h 11"/>
                  <a:gd name="T2" fmla="*/ 7 w 9"/>
                  <a:gd name="T3" fmla="*/ 10 h 11"/>
                  <a:gd name="T4" fmla="*/ 8 w 9"/>
                  <a:gd name="T5" fmla="*/ 8 h 11"/>
                  <a:gd name="T6" fmla="*/ 9 w 9"/>
                  <a:gd name="T7" fmla="*/ 5 h 11"/>
                  <a:gd name="T8" fmla="*/ 9 w 9"/>
                  <a:gd name="T9" fmla="*/ 5 h 11"/>
                  <a:gd name="T10" fmla="*/ 8 w 9"/>
                  <a:gd name="T11" fmla="*/ 2 h 11"/>
                  <a:gd name="T12" fmla="*/ 7 w 9"/>
                  <a:gd name="T13" fmla="*/ 1 h 11"/>
                  <a:gd name="T14" fmla="*/ 5 w 9"/>
                  <a:gd name="T15" fmla="*/ 0 h 11"/>
                  <a:gd name="T16" fmla="*/ 5 w 9"/>
                  <a:gd name="T17" fmla="*/ 0 h 11"/>
                  <a:gd name="T18" fmla="*/ 2 w 9"/>
                  <a:gd name="T19" fmla="*/ 1 h 11"/>
                  <a:gd name="T20" fmla="*/ 1 w 9"/>
                  <a:gd name="T21" fmla="*/ 2 h 11"/>
                  <a:gd name="T22" fmla="*/ 0 w 9"/>
                  <a:gd name="T23" fmla="*/ 5 h 11"/>
                  <a:gd name="T24" fmla="*/ 0 w 9"/>
                  <a:gd name="T25" fmla="*/ 5 h 11"/>
                  <a:gd name="T26" fmla="*/ 1 w 9"/>
                  <a:gd name="T27" fmla="*/ 8 h 11"/>
                  <a:gd name="T28" fmla="*/ 2 w 9"/>
                  <a:gd name="T29" fmla="*/ 10 h 11"/>
                  <a:gd name="T30" fmla="*/ 5 w 9"/>
                  <a:gd name="T31" fmla="*/ 11 h 11"/>
                  <a:gd name="T32" fmla="*/ 5 w 9"/>
                  <a:gd name="T33" fmla="*/ 11 h 11"/>
                  <a:gd name="T34" fmla="*/ 5 w 9"/>
                  <a:gd name="T3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1">
                    <a:moveTo>
                      <a:pt x="5" y="11"/>
                    </a:moveTo>
                    <a:lnTo>
                      <a:pt x="7" y="10"/>
                    </a:lnTo>
                    <a:lnTo>
                      <a:pt x="8" y="8"/>
                    </a:lnTo>
                    <a:lnTo>
                      <a:pt x="9" y="5"/>
                    </a:lnTo>
                    <a:lnTo>
                      <a:pt x="9" y="5"/>
                    </a:lnTo>
                    <a:lnTo>
                      <a:pt x="8" y="2"/>
                    </a:lnTo>
                    <a:lnTo>
                      <a:pt x="7" y="1"/>
                    </a:lnTo>
                    <a:lnTo>
                      <a:pt x="5" y="0"/>
                    </a:lnTo>
                    <a:lnTo>
                      <a:pt x="5" y="0"/>
                    </a:lnTo>
                    <a:lnTo>
                      <a:pt x="2" y="1"/>
                    </a:lnTo>
                    <a:lnTo>
                      <a:pt x="1" y="2"/>
                    </a:lnTo>
                    <a:lnTo>
                      <a:pt x="0" y="5"/>
                    </a:lnTo>
                    <a:lnTo>
                      <a:pt x="0" y="5"/>
                    </a:lnTo>
                    <a:lnTo>
                      <a:pt x="1" y="8"/>
                    </a:lnTo>
                    <a:lnTo>
                      <a:pt x="2" y="10"/>
                    </a:lnTo>
                    <a:lnTo>
                      <a:pt x="5" y="11"/>
                    </a:lnTo>
                    <a:lnTo>
                      <a:pt x="5" y="11"/>
                    </a:lnTo>
                    <a:lnTo>
                      <a:pt x="5" y="11"/>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57" name="Freeform 113">
                <a:extLst>
                  <a:ext uri="{FF2B5EF4-FFF2-40B4-BE49-F238E27FC236}">
                    <a16:creationId xmlns:a16="http://schemas.microsoft.com/office/drawing/2014/main" xmlns="" id="{14E89145-F6BF-4BAA-8192-DCB85B13E8FF}"/>
                  </a:ext>
                </a:extLst>
              </p:cNvPr>
              <p:cNvSpPr>
                <a:spLocks noChangeAspect="1"/>
              </p:cNvSpPr>
              <p:nvPr/>
            </p:nvSpPr>
            <p:spPr bwMode="auto">
              <a:xfrm>
                <a:off x="5832" y="5714"/>
                <a:ext cx="19" cy="14"/>
              </a:xfrm>
              <a:custGeom>
                <a:avLst/>
                <a:gdLst>
                  <a:gd name="T0" fmla="*/ 19 w 19"/>
                  <a:gd name="T1" fmla="*/ 14 h 14"/>
                  <a:gd name="T2" fmla="*/ 19 w 19"/>
                  <a:gd name="T3" fmla="*/ 0 h 14"/>
                  <a:gd name="T4" fmla="*/ 0 w 19"/>
                  <a:gd name="T5" fmla="*/ 0 h 14"/>
                  <a:gd name="T6" fmla="*/ 0 w 19"/>
                  <a:gd name="T7" fmla="*/ 14 h 14"/>
                  <a:gd name="T8" fmla="*/ 19 w 19"/>
                  <a:gd name="T9" fmla="*/ 14 h 14"/>
                  <a:gd name="T10" fmla="*/ 19 w 19"/>
                  <a:gd name="T11" fmla="*/ 14 h 14"/>
                </a:gdLst>
                <a:ahLst/>
                <a:cxnLst>
                  <a:cxn ang="0">
                    <a:pos x="T0" y="T1"/>
                  </a:cxn>
                  <a:cxn ang="0">
                    <a:pos x="T2" y="T3"/>
                  </a:cxn>
                  <a:cxn ang="0">
                    <a:pos x="T4" y="T5"/>
                  </a:cxn>
                  <a:cxn ang="0">
                    <a:pos x="T6" y="T7"/>
                  </a:cxn>
                  <a:cxn ang="0">
                    <a:pos x="T8" y="T9"/>
                  </a:cxn>
                  <a:cxn ang="0">
                    <a:pos x="T10" y="T11"/>
                  </a:cxn>
                </a:cxnLst>
                <a:rect l="0" t="0" r="r" b="b"/>
                <a:pathLst>
                  <a:path w="19" h="14">
                    <a:moveTo>
                      <a:pt x="19" y="14"/>
                    </a:moveTo>
                    <a:lnTo>
                      <a:pt x="19" y="0"/>
                    </a:lnTo>
                    <a:lnTo>
                      <a:pt x="0" y="0"/>
                    </a:lnTo>
                    <a:lnTo>
                      <a:pt x="0" y="14"/>
                    </a:lnTo>
                    <a:lnTo>
                      <a:pt x="19" y="14"/>
                    </a:lnTo>
                    <a:lnTo>
                      <a:pt x="19" y="14"/>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58" name="Freeform 114">
                <a:extLst>
                  <a:ext uri="{FF2B5EF4-FFF2-40B4-BE49-F238E27FC236}">
                    <a16:creationId xmlns:a16="http://schemas.microsoft.com/office/drawing/2014/main" xmlns="" id="{74BDEDA0-7690-4639-BEB5-E8DE5AC48E24}"/>
                  </a:ext>
                </a:extLst>
              </p:cNvPr>
              <p:cNvSpPr>
                <a:spLocks noChangeAspect="1"/>
              </p:cNvSpPr>
              <p:nvPr/>
            </p:nvSpPr>
            <p:spPr bwMode="auto">
              <a:xfrm>
                <a:off x="5708" y="5603"/>
                <a:ext cx="149" cy="48"/>
              </a:xfrm>
              <a:custGeom>
                <a:avLst/>
                <a:gdLst>
                  <a:gd name="T0" fmla="*/ 149 w 149"/>
                  <a:gd name="T1" fmla="*/ 48 h 48"/>
                  <a:gd name="T2" fmla="*/ 149 w 149"/>
                  <a:gd name="T3" fmla="*/ 0 h 48"/>
                  <a:gd name="T4" fmla="*/ 0 w 149"/>
                  <a:gd name="T5" fmla="*/ 0 h 48"/>
                  <a:gd name="T6" fmla="*/ 0 w 149"/>
                  <a:gd name="T7" fmla="*/ 48 h 48"/>
                  <a:gd name="T8" fmla="*/ 149 w 149"/>
                  <a:gd name="T9" fmla="*/ 48 h 48"/>
                  <a:gd name="T10" fmla="*/ 149 w 149"/>
                  <a:gd name="T11" fmla="*/ 48 h 48"/>
                </a:gdLst>
                <a:ahLst/>
                <a:cxnLst>
                  <a:cxn ang="0">
                    <a:pos x="T0" y="T1"/>
                  </a:cxn>
                  <a:cxn ang="0">
                    <a:pos x="T2" y="T3"/>
                  </a:cxn>
                  <a:cxn ang="0">
                    <a:pos x="T4" y="T5"/>
                  </a:cxn>
                  <a:cxn ang="0">
                    <a:pos x="T6" y="T7"/>
                  </a:cxn>
                  <a:cxn ang="0">
                    <a:pos x="T8" y="T9"/>
                  </a:cxn>
                  <a:cxn ang="0">
                    <a:pos x="T10" y="T11"/>
                  </a:cxn>
                </a:cxnLst>
                <a:rect l="0" t="0" r="r" b="b"/>
                <a:pathLst>
                  <a:path w="149" h="48">
                    <a:moveTo>
                      <a:pt x="149" y="48"/>
                    </a:moveTo>
                    <a:lnTo>
                      <a:pt x="149" y="0"/>
                    </a:lnTo>
                    <a:lnTo>
                      <a:pt x="0" y="0"/>
                    </a:lnTo>
                    <a:lnTo>
                      <a:pt x="0" y="48"/>
                    </a:lnTo>
                    <a:lnTo>
                      <a:pt x="149" y="48"/>
                    </a:lnTo>
                    <a:lnTo>
                      <a:pt x="149" y="48"/>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59" name="Freeform 115">
                <a:extLst>
                  <a:ext uri="{FF2B5EF4-FFF2-40B4-BE49-F238E27FC236}">
                    <a16:creationId xmlns:a16="http://schemas.microsoft.com/office/drawing/2014/main" xmlns="" id="{4F7BF870-2EA6-4173-9915-A6B5BC9B6686}"/>
                  </a:ext>
                </a:extLst>
              </p:cNvPr>
              <p:cNvSpPr>
                <a:spLocks noChangeAspect="1"/>
              </p:cNvSpPr>
              <p:nvPr/>
            </p:nvSpPr>
            <p:spPr bwMode="auto">
              <a:xfrm>
                <a:off x="5708" y="5603"/>
                <a:ext cx="149" cy="48"/>
              </a:xfrm>
              <a:custGeom>
                <a:avLst/>
                <a:gdLst>
                  <a:gd name="T0" fmla="*/ 149 w 149"/>
                  <a:gd name="T1" fmla="*/ 48 h 48"/>
                  <a:gd name="T2" fmla="*/ 149 w 149"/>
                  <a:gd name="T3" fmla="*/ 0 h 48"/>
                  <a:gd name="T4" fmla="*/ 0 w 149"/>
                  <a:gd name="T5" fmla="*/ 0 h 48"/>
                  <a:gd name="T6" fmla="*/ 0 w 149"/>
                  <a:gd name="T7" fmla="*/ 48 h 48"/>
                  <a:gd name="T8" fmla="*/ 149 w 149"/>
                  <a:gd name="T9" fmla="*/ 48 h 48"/>
                  <a:gd name="T10" fmla="*/ 149 w 149"/>
                  <a:gd name="T11" fmla="*/ 48 h 48"/>
                </a:gdLst>
                <a:ahLst/>
                <a:cxnLst>
                  <a:cxn ang="0">
                    <a:pos x="T0" y="T1"/>
                  </a:cxn>
                  <a:cxn ang="0">
                    <a:pos x="T2" y="T3"/>
                  </a:cxn>
                  <a:cxn ang="0">
                    <a:pos x="T4" y="T5"/>
                  </a:cxn>
                  <a:cxn ang="0">
                    <a:pos x="T6" y="T7"/>
                  </a:cxn>
                  <a:cxn ang="0">
                    <a:pos x="T8" y="T9"/>
                  </a:cxn>
                  <a:cxn ang="0">
                    <a:pos x="T10" y="T11"/>
                  </a:cxn>
                </a:cxnLst>
                <a:rect l="0" t="0" r="r" b="b"/>
                <a:pathLst>
                  <a:path w="149" h="48">
                    <a:moveTo>
                      <a:pt x="149" y="48"/>
                    </a:moveTo>
                    <a:lnTo>
                      <a:pt x="149" y="0"/>
                    </a:lnTo>
                    <a:lnTo>
                      <a:pt x="0" y="0"/>
                    </a:lnTo>
                    <a:lnTo>
                      <a:pt x="0" y="48"/>
                    </a:lnTo>
                    <a:lnTo>
                      <a:pt x="149" y="48"/>
                    </a:lnTo>
                    <a:lnTo>
                      <a:pt x="149" y="48"/>
                    </a:lnTo>
                  </a:path>
                </a:pathLst>
              </a:custGeom>
              <a:solidFill>
                <a:srgbClr val="FF0000"/>
              </a:solidFill>
              <a:ln w="3810">
                <a:solidFill>
                  <a:srgbClr val="003366"/>
                </a:solidFill>
                <a:prstDash val="solid"/>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60" name="Line 116">
                <a:extLst>
                  <a:ext uri="{FF2B5EF4-FFF2-40B4-BE49-F238E27FC236}">
                    <a16:creationId xmlns:a16="http://schemas.microsoft.com/office/drawing/2014/main" xmlns="" id="{D60EC00C-8A47-41DB-B951-02ED2A1D974C}"/>
                  </a:ext>
                </a:extLst>
              </p:cNvPr>
              <p:cNvSpPr>
                <a:spLocks noChangeAspect="1" noChangeShapeType="1"/>
              </p:cNvSpPr>
              <p:nvPr/>
            </p:nvSpPr>
            <p:spPr bwMode="auto">
              <a:xfrm>
                <a:off x="5707" y="5616"/>
                <a:ext cx="152" cy="1"/>
              </a:xfrm>
              <a:prstGeom prst="line">
                <a:avLst/>
              </a:prstGeom>
              <a:noFill/>
              <a:ln w="31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61" name="Line 117">
                <a:extLst>
                  <a:ext uri="{FF2B5EF4-FFF2-40B4-BE49-F238E27FC236}">
                    <a16:creationId xmlns:a16="http://schemas.microsoft.com/office/drawing/2014/main" xmlns="" id="{EE4D7AEC-D1BE-4970-9D2C-3CE083EF2A3A}"/>
                  </a:ext>
                </a:extLst>
              </p:cNvPr>
              <p:cNvSpPr>
                <a:spLocks noChangeAspect="1" noChangeShapeType="1"/>
              </p:cNvSpPr>
              <p:nvPr/>
            </p:nvSpPr>
            <p:spPr bwMode="auto">
              <a:xfrm>
                <a:off x="5705" y="5628"/>
                <a:ext cx="153" cy="1"/>
              </a:xfrm>
              <a:prstGeom prst="line">
                <a:avLst/>
              </a:prstGeom>
              <a:noFill/>
              <a:ln w="31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62" name="Freeform 118">
                <a:extLst>
                  <a:ext uri="{FF2B5EF4-FFF2-40B4-BE49-F238E27FC236}">
                    <a16:creationId xmlns:a16="http://schemas.microsoft.com/office/drawing/2014/main" xmlns="" id="{2434045E-3297-4A93-96A0-EA4254E1F72B}"/>
                  </a:ext>
                </a:extLst>
              </p:cNvPr>
              <p:cNvSpPr>
                <a:spLocks noChangeAspect="1"/>
              </p:cNvSpPr>
              <p:nvPr/>
            </p:nvSpPr>
            <p:spPr bwMode="auto">
              <a:xfrm>
                <a:off x="5854" y="5446"/>
                <a:ext cx="28" cy="14"/>
              </a:xfrm>
              <a:custGeom>
                <a:avLst/>
                <a:gdLst>
                  <a:gd name="T0" fmla="*/ 28 w 28"/>
                  <a:gd name="T1" fmla="*/ 14 h 14"/>
                  <a:gd name="T2" fmla="*/ 28 w 28"/>
                  <a:gd name="T3" fmla="*/ 0 h 14"/>
                  <a:gd name="T4" fmla="*/ 0 w 28"/>
                  <a:gd name="T5" fmla="*/ 0 h 14"/>
                  <a:gd name="T6" fmla="*/ 0 w 28"/>
                  <a:gd name="T7" fmla="*/ 14 h 14"/>
                  <a:gd name="T8" fmla="*/ 28 w 28"/>
                  <a:gd name="T9" fmla="*/ 14 h 14"/>
                  <a:gd name="T10" fmla="*/ 28 w 28"/>
                  <a:gd name="T11" fmla="*/ 14 h 14"/>
                </a:gdLst>
                <a:ahLst/>
                <a:cxnLst>
                  <a:cxn ang="0">
                    <a:pos x="T0" y="T1"/>
                  </a:cxn>
                  <a:cxn ang="0">
                    <a:pos x="T2" y="T3"/>
                  </a:cxn>
                  <a:cxn ang="0">
                    <a:pos x="T4" y="T5"/>
                  </a:cxn>
                  <a:cxn ang="0">
                    <a:pos x="T6" y="T7"/>
                  </a:cxn>
                  <a:cxn ang="0">
                    <a:pos x="T8" y="T9"/>
                  </a:cxn>
                  <a:cxn ang="0">
                    <a:pos x="T10" y="T11"/>
                  </a:cxn>
                </a:cxnLst>
                <a:rect l="0" t="0" r="r" b="b"/>
                <a:pathLst>
                  <a:path w="28" h="14">
                    <a:moveTo>
                      <a:pt x="28" y="14"/>
                    </a:moveTo>
                    <a:lnTo>
                      <a:pt x="28" y="0"/>
                    </a:lnTo>
                    <a:lnTo>
                      <a:pt x="0" y="0"/>
                    </a:lnTo>
                    <a:lnTo>
                      <a:pt x="0" y="14"/>
                    </a:lnTo>
                    <a:lnTo>
                      <a:pt x="28" y="14"/>
                    </a:lnTo>
                    <a:lnTo>
                      <a:pt x="28" y="14"/>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63" name="Line 119">
                <a:extLst>
                  <a:ext uri="{FF2B5EF4-FFF2-40B4-BE49-F238E27FC236}">
                    <a16:creationId xmlns:a16="http://schemas.microsoft.com/office/drawing/2014/main" xmlns="" id="{458857FD-C71F-477E-BECB-B37A4C39FDE8}"/>
                  </a:ext>
                </a:extLst>
              </p:cNvPr>
              <p:cNvSpPr>
                <a:spLocks noChangeAspect="1" noChangeShapeType="1"/>
              </p:cNvSpPr>
              <p:nvPr/>
            </p:nvSpPr>
            <p:spPr bwMode="auto">
              <a:xfrm>
                <a:off x="5705" y="5640"/>
                <a:ext cx="153" cy="1"/>
              </a:xfrm>
              <a:prstGeom prst="line">
                <a:avLst/>
              </a:prstGeom>
              <a:noFill/>
              <a:ln w="31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grpSp>
        <p:grpSp>
          <p:nvGrpSpPr>
            <p:cNvPr id="27" name="Group 120">
              <a:extLst>
                <a:ext uri="{FF2B5EF4-FFF2-40B4-BE49-F238E27FC236}">
                  <a16:creationId xmlns:a16="http://schemas.microsoft.com/office/drawing/2014/main" xmlns="" id="{BF8E21FB-D99F-422E-946A-1DAD277CFC10}"/>
                </a:ext>
              </a:extLst>
            </p:cNvPr>
            <p:cNvGrpSpPr>
              <a:grpSpLocks noChangeAspect="1"/>
            </p:cNvGrpSpPr>
            <p:nvPr/>
          </p:nvGrpSpPr>
          <p:grpSpPr bwMode="auto">
            <a:xfrm>
              <a:off x="4374" y="8856"/>
              <a:ext cx="284" cy="609"/>
              <a:chOff x="5592" y="5381"/>
              <a:chExt cx="304" cy="524"/>
            </a:xfrm>
          </p:grpSpPr>
          <p:sp>
            <p:nvSpPr>
              <p:cNvPr id="200" name="Freeform 121">
                <a:extLst>
                  <a:ext uri="{FF2B5EF4-FFF2-40B4-BE49-F238E27FC236}">
                    <a16:creationId xmlns:a16="http://schemas.microsoft.com/office/drawing/2014/main" xmlns="" id="{DDEED809-34C3-4514-9A2C-4555640B9145}"/>
                  </a:ext>
                </a:extLst>
              </p:cNvPr>
              <p:cNvSpPr>
                <a:spLocks noChangeAspect="1"/>
              </p:cNvSpPr>
              <p:nvPr/>
            </p:nvSpPr>
            <p:spPr bwMode="auto">
              <a:xfrm>
                <a:off x="5592" y="5381"/>
                <a:ext cx="63" cy="524"/>
              </a:xfrm>
              <a:custGeom>
                <a:avLst/>
                <a:gdLst>
                  <a:gd name="T0" fmla="*/ 0 w 63"/>
                  <a:gd name="T1" fmla="*/ 0 h 524"/>
                  <a:gd name="T2" fmla="*/ 0 w 63"/>
                  <a:gd name="T3" fmla="*/ 468 h 524"/>
                  <a:gd name="T4" fmla="*/ 63 w 63"/>
                  <a:gd name="T5" fmla="*/ 524 h 524"/>
                  <a:gd name="T6" fmla="*/ 63 w 63"/>
                  <a:gd name="T7" fmla="*/ 52 h 524"/>
                  <a:gd name="T8" fmla="*/ 0 w 63"/>
                  <a:gd name="T9" fmla="*/ 0 h 524"/>
                  <a:gd name="T10" fmla="*/ 0 w 63"/>
                  <a:gd name="T11" fmla="*/ 0 h 524"/>
                </a:gdLst>
                <a:ahLst/>
                <a:cxnLst>
                  <a:cxn ang="0">
                    <a:pos x="T0" y="T1"/>
                  </a:cxn>
                  <a:cxn ang="0">
                    <a:pos x="T2" y="T3"/>
                  </a:cxn>
                  <a:cxn ang="0">
                    <a:pos x="T4" y="T5"/>
                  </a:cxn>
                  <a:cxn ang="0">
                    <a:pos x="T6" y="T7"/>
                  </a:cxn>
                  <a:cxn ang="0">
                    <a:pos x="T8" y="T9"/>
                  </a:cxn>
                  <a:cxn ang="0">
                    <a:pos x="T10" y="T11"/>
                  </a:cxn>
                </a:cxnLst>
                <a:rect l="0" t="0" r="r" b="b"/>
                <a:pathLst>
                  <a:path w="63" h="524">
                    <a:moveTo>
                      <a:pt x="0" y="0"/>
                    </a:moveTo>
                    <a:lnTo>
                      <a:pt x="0" y="468"/>
                    </a:lnTo>
                    <a:lnTo>
                      <a:pt x="63" y="524"/>
                    </a:lnTo>
                    <a:lnTo>
                      <a:pt x="63" y="52"/>
                    </a:lnTo>
                    <a:lnTo>
                      <a:pt x="0" y="0"/>
                    </a:lnTo>
                    <a:lnTo>
                      <a:pt x="0" y="0"/>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01" name="Freeform 122">
                <a:extLst>
                  <a:ext uri="{FF2B5EF4-FFF2-40B4-BE49-F238E27FC236}">
                    <a16:creationId xmlns:a16="http://schemas.microsoft.com/office/drawing/2014/main" xmlns="" id="{6C445C40-BBDF-41D1-88BD-F0A441727447}"/>
                  </a:ext>
                </a:extLst>
              </p:cNvPr>
              <p:cNvSpPr>
                <a:spLocks noChangeAspect="1"/>
              </p:cNvSpPr>
              <p:nvPr/>
            </p:nvSpPr>
            <p:spPr bwMode="auto">
              <a:xfrm>
                <a:off x="5592" y="5381"/>
                <a:ext cx="304" cy="52"/>
              </a:xfrm>
              <a:custGeom>
                <a:avLst/>
                <a:gdLst>
                  <a:gd name="T0" fmla="*/ 242 w 304"/>
                  <a:gd name="T1" fmla="*/ 0 h 52"/>
                  <a:gd name="T2" fmla="*/ 241 w 304"/>
                  <a:gd name="T3" fmla="*/ 0 h 52"/>
                  <a:gd name="T4" fmla="*/ 240 w 304"/>
                  <a:gd name="T5" fmla="*/ 0 h 52"/>
                  <a:gd name="T6" fmla="*/ 238 w 304"/>
                  <a:gd name="T7" fmla="*/ 0 h 52"/>
                  <a:gd name="T8" fmla="*/ 235 w 304"/>
                  <a:gd name="T9" fmla="*/ 0 h 52"/>
                  <a:gd name="T10" fmla="*/ 232 w 304"/>
                  <a:gd name="T11" fmla="*/ 0 h 52"/>
                  <a:gd name="T12" fmla="*/ 228 w 304"/>
                  <a:gd name="T13" fmla="*/ 0 h 52"/>
                  <a:gd name="T14" fmla="*/ 224 w 304"/>
                  <a:gd name="T15" fmla="*/ 0 h 52"/>
                  <a:gd name="T16" fmla="*/ 219 w 304"/>
                  <a:gd name="T17" fmla="*/ 0 h 52"/>
                  <a:gd name="T18" fmla="*/ 213 w 304"/>
                  <a:gd name="T19" fmla="*/ 0 h 52"/>
                  <a:gd name="T20" fmla="*/ 207 w 304"/>
                  <a:gd name="T21" fmla="*/ 0 h 52"/>
                  <a:gd name="T22" fmla="*/ 201 w 304"/>
                  <a:gd name="T23" fmla="*/ 0 h 52"/>
                  <a:gd name="T24" fmla="*/ 194 w 304"/>
                  <a:gd name="T25" fmla="*/ 0 h 52"/>
                  <a:gd name="T26" fmla="*/ 188 w 304"/>
                  <a:gd name="T27" fmla="*/ 0 h 52"/>
                  <a:gd name="T28" fmla="*/ 181 w 304"/>
                  <a:gd name="T29" fmla="*/ 0 h 52"/>
                  <a:gd name="T30" fmla="*/ 172 w 304"/>
                  <a:gd name="T31" fmla="*/ 0 h 52"/>
                  <a:gd name="T32" fmla="*/ 165 w 304"/>
                  <a:gd name="T33" fmla="*/ 0 h 52"/>
                  <a:gd name="T34" fmla="*/ 157 w 304"/>
                  <a:gd name="T35" fmla="*/ 0 h 52"/>
                  <a:gd name="T36" fmla="*/ 149 w 304"/>
                  <a:gd name="T37" fmla="*/ 0 h 52"/>
                  <a:gd name="T38" fmla="*/ 141 w 304"/>
                  <a:gd name="T39" fmla="*/ 0 h 52"/>
                  <a:gd name="T40" fmla="*/ 133 w 304"/>
                  <a:gd name="T41" fmla="*/ 0 h 52"/>
                  <a:gd name="T42" fmla="*/ 124 w 304"/>
                  <a:gd name="T43" fmla="*/ 0 h 52"/>
                  <a:gd name="T44" fmla="*/ 116 w 304"/>
                  <a:gd name="T45" fmla="*/ 0 h 52"/>
                  <a:gd name="T46" fmla="*/ 107 w 304"/>
                  <a:gd name="T47" fmla="*/ 0 h 52"/>
                  <a:gd name="T48" fmla="*/ 99 w 304"/>
                  <a:gd name="T49" fmla="*/ 0 h 52"/>
                  <a:gd name="T50" fmla="*/ 91 w 304"/>
                  <a:gd name="T51" fmla="*/ 0 h 52"/>
                  <a:gd name="T52" fmla="*/ 82 w 304"/>
                  <a:gd name="T53" fmla="*/ 0 h 52"/>
                  <a:gd name="T54" fmla="*/ 75 w 304"/>
                  <a:gd name="T55" fmla="*/ 0 h 52"/>
                  <a:gd name="T56" fmla="*/ 67 w 304"/>
                  <a:gd name="T57" fmla="*/ 0 h 52"/>
                  <a:gd name="T58" fmla="*/ 59 w 304"/>
                  <a:gd name="T59" fmla="*/ 0 h 52"/>
                  <a:gd name="T60" fmla="*/ 52 w 304"/>
                  <a:gd name="T61" fmla="*/ 0 h 52"/>
                  <a:gd name="T62" fmla="*/ 46 w 304"/>
                  <a:gd name="T63" fmla="*/ 0 h 52"/>
                  <a:gd name="T64" fmla="*/ 39 w 304"/>
                  <a:gd name="T65" fmla="*/ 0 h 52"/>
                  <a:gd name="T66" fmla="*/ 33 w 304"/>
                  <a:gd name="T67" fmla="*/ 0 h 52"/>
                  <a:gd name="T68" fmla="*/ 27 w 304"/>
                  <a:gd name="T69" fmla="*/ 0 h 52"/>
                  <a:gd name="T70" fmla="*/ 22 w 304"/>
                  <a:gd name="T71" fmla="*/ 0 h 52"/>
                  <a:gd name="T72" fmla="*/ 17 w 304"/>
                  <a:gd name="T73" fmla="*/ 0 h 52"/>
                  <a:gd name="T74" fmla="*/ 12 w 304"/>
                  <a:gd name="T75" fmla="*/ 0 h 52"/>
                  <a:gd name="T76" fmla="*/ 9 w 304"/>
                  <a:gd name="T77" fmla="*/ 0 h 52"/>
                  <a:gd name="T78" fmla="*/ 6 w 304"/>
                  <a:gd name="T79" fmla="*/ 0 h 52"/>
                  <a:gd name="T80" fmla="*/ 4 w 304"/>
                  <a:gd name="T81" fmla="*/ 0 h 52"/>
                  <a:gd name="T82" fmla="*/ 2 w 304"/>
                  <a:gd name="T83" fmla="*/ 0 h 52"/>
                  <a:gd name="T84" fmla="*/ 0 w 304"/>
                  <a:gd name="T85" fmla="*/ 0 h 52"/>
                  <a:gd name="T86" fmla="*/ 0 w 304"/>
                  <a:gd name="T87" fmla="*/ 0 h 52"/>
                  <a:gd name="T88" fmla="*/ 304 w 304"/>
                  <a:gd name="T8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04" h="52">
                    <a:moveTo>
                      <a:pt x="304" y="52"/>
                    </a:moveTo>
                    <a:lnTo>
                      <a:pt x="242" y="0"/>
                    </a:lnTo>
                    <a:lnTo>
                      <a:pt x="242" y="0"/>
                    </a:lnTo>
                    <a:lnTo>
                      <a:pt x="242" y="0"/>
                    </a:lnTo>
                    <a:lnTo>
                      <a:pt x="242" y="0"/>
                    </a:lnTo>
                    <a:lnTo>
                      <a:pt x="241" y="0"/>
                    </a:lnTo>
                    <a:lnTo>
                      <a:pt x="241" y="0"/>
                    </a:lnTo>
                    <a:lnTo>
                      <a:pt x="241" y="0"/>
                    </a:lnTo>
                    <a:lnTo>
                      <a:pt x="240" y="0"/>
                    </a:lnTo>
                    <a:lnTo>
                      <a:pt x="240" y="0"/>
                    </a:lnTo>
                    <a:lnTo>
                      <a:pt x="238" y="0"/>
                    </a:lnTo>
                    <a:lnTo>
                      <a:pt x="238" y="0"/>
                    </a:lnTo>
                    <a:lnTo>
                      <a:pt x="237" y="0"/>
                    </a:lnTo>
                    <a:lnTo>
                      <a:pt x="236" y="0"/>
                    </a:lnTo>
                    <a:lnTo>
                      <a:pt x="235" y="0"/>
                    </a:lnTo>
                    <a:lnTo>
                      <a:pt x="235" y="0"/>
                    </a:lnTo>
                    <a:lnTo>
                      <a:pt x="234" y="0"/>
                    </a:lnTo>
                    <a:lnTo>
                      <a:pt x="232" y="0"/>
                    </a:lnTo>
                    <a:lnTo>
                      <a:pt x="231" y="0"/>
                    </a:lnTo>
                    <a:lnTo>
                      <a:pt x="230" y="0"/>
                    </a:lnTo>
                    <a:lnTo>
                      <a:pt x="228" y="0"/>
                    </a:lnTo>
                    <a:lnTo>
                      <a:pt x="226" y="0"/>
                    </a:lnTo>
                    <a:lnTo>
                      <a:pt x="225" y="0"/>
                    </a:lnTo>
                    <a:lnTo>
                      <a:pt x="224" y="0"/>
                    </a:lnTo>
                    <a:lnTo>
                      <a:pt x="222" y="0"/>
                    </a:lnTo>
                    <a:lnTo>
                      <a:pt x="220" y="0"/>
                    </a:lnTo>
                    <a:lnTo>
                      <a:pt x="219" y="0"/>
                    </a:lnTo>
                    <a:lnTo>
                      <a:pt x="217" y="0"/>
                    </a:lnTo>
                    <a:lnTo>
                      <a:pt x="216" y="0"/>
                    </a:lnTo>
                    <a:lnTo>
                      <a:pt x="213" y="0"/>
                    </a:lnTo>
                    <a:lnTo>
                      <a:pt x="211" y="0"/>
                    </a:lnTo>
                    <a:lnTo>
                      <a:pt x="210" y="0"/>
                    </a:lnTo>
                    <a:lnTo>
                      <a:pt x="207" y="0"/>
                    </a:lnTo>
                    <a:lnTo>
                      <a:pt x="206" y="0"/>
                    </a:lnTo>
                    <a:lnTo>
                      <a:pt x="204" y="0"/>
                    </a:lnTo>
                    <a:lnTo>
                      <a:pt x="201" y="0"/>
                    </a:lnTo>
                    <a:lnTo>
                      <a:pt x="199" y="0"/>
                    </a:lnTo>
                    <a:lnTo>
                      <a:pt x="196" y="0"/>
                    </a:lnTo>
                    <a:lnTo>
                      <a:pt x="194" y="0"/>
                    </a:lnTo>
                    <a:lnTo>
                      <a:pt x="193" y="0"/>
                    </a:lnTo>
                    <a:lnTo>
                      <a:pt x="190" y="0"/>
                    </a:lnTo>
                    <a:lnTo>
                      <a:pt x="188" y="0"/>
                    </a:lnTo>
                    <a:lnTo>
                      <a:pt x="185" y="0"/>
                    </a:lnTo>
                    <a:lnTo>
                      <a:pt x="183" y="0"/>
                    </a:lnTo>
                    <a:lnTo>
                      <a:pt x="181" y="0"/>
                    </a:lnTo>
                    <a:lnTo>
                      <a:pt x="178" y="0"/>
                    </a:lnTo>
                    <a:lnTo>
                      <a:pt x="175" y="0"/>
                    </a:lnTo>
                    <a:lnTo>
                      <a:pt x="172" y="0"/>
                    </a:lnTo>
                    <a:lnTo>
                      <a:pt x="170" y="0"/>
                    </a:lnTo>
                    <a:lnTo>
                      <a:pt x="167" y="0"/>
                    </a:lnTo>
                    <a:lnTo>
                      <a:pt x="165" y="0"/>
                    </a:lnTo>
                    <a:lnTo>
                      <a:pt x="163" y="0"/>
                    </a:lnTo>
                    <a:lnTo>
                      <a:pt x="160" y="0"/>
                    </a:lnTo>
                    <a:lnTo>
                      <a:pt x="157" y="0"/>
                    </a:lnTo>
                    <a:lnTo>
                      <a:pt x="154" y="0"/>
                    </a:lnTo>
                    <a:lnTo>
                      <a:pt x="152" y="0"/>
                    </a:lnTo>
                    <a:lnTo>
                      <a:pt x="149" y="0"/>
                    </a:lnTo>
                    <a:lnTo>
                      <a:pt x="146" y="0"/>
                    </a:lnTo>
                    <a:lnTo>
                      <a:pt x="143" y="0"/>
                    </a:lnTo>
                    <a:lnTo>
                      <a:pt x="141" y="0"/>
                    </a:lnTo>
                    <a:lnTo>
                      <a:pt x="137" y="0"/>
                    </a:lnTo>
                    <a:lnTo>
                      <a:pt x="135" y="0"/>
                    </a:lnTo>
                    <a:lnTo>
                      <a:pt x="133" y="0"/>
                    </a:lnTo>
                    <a:lnTo>
                      <a:pt x="129" y="0"/>
                    </a:lnTo>
                    <a:lnTo>
                      <a:pt x="127" y="0"/>
                    </a:lnTo>
                    <a:lnTo>
                      <a:pt x="124" y="0"/>
                    </a:lnTo>
                    <a:lnTo>
                      <a:pt x="122" y="0"/>
                    </a:lnTo>
                    <a:lnTo>
                      <a:pt x="118" y="0"/>
                    </a:lnTo>
                    <a:lnTo>
                      <a:pt x="116" y="0"/>
                    </a:lnTo>
                    <a:lnTo>
                      <a:pt x="113" y="0"/>
                    </a:lnTo>
                    <a:lnTo>
                      <a:pt x="110" y="0"/>
                    </a:lnTo>
                    <a:lnTo>
                      <a:pt x="107" y="0"/>
                    </a:lnTo>
                    <a:lnTo>
                      <a:pt x="105" y="0"/>
                    </a:lnTo>
                    <a:lnTo>
                      <a:pt x="101" y="0"/>
                    </a:lnTo>
                    <a:lnTo>
                      <a:pt x="99" y="0"/>
                    </a:lnTo>
                    <a:lnTo>
                      <a:pt x="97" y="0"/>
                    </a:lnTo>
                    <a:lnTo>
                      <a:pt x="93" y="0"/>
                    </a:lnTo>
                    <a:lnTo>
                      <a:pt x="91" y="0"/>
                    </a:lnTo>
                    <a:lnTo>
                      <a:pt x="88" y="0"/>
                    </a:lnTo>
                    <a:lnTo>
                      <a:pt x="86" y="0"/>
                    </a:lnTo>
                    <a:lnTo>
                      <a:pt x="82" y="0"/>
                    </a:lnTo>
                    <a:lnTo>
                      <a:pt x="80" y="0"/>
                    </a:lnTo>
                    <a:lnTo>
                      <a:pt x="77" y="0"/>
                    </a:lnTo>
                    <a:lnTo>
                      <a:pt x="75" y="0"/>
                    </a:lnTo>
                    <a:lnTo>
                      <a:pt x="73" y="0"/>
                    </a:lnTo>
                    <a:lnTo>
                      <a:pt x="70" y="0"/>
                    </a:lnTo>
                    <a:lnTo>
                      <a:pt x="67" y="0"/>
                    </a:lnTo>
                    <a:lnTo>
                      <a:pt x="64" y="0"/>
                    </a:lnTo>
                    <a:lnTo>
                      <a:pt x="62" y="0"/>
                    </a:lnTo>
                    <a:lnTo>
                      <a:pt x="59" y="0"/>
                    </a:lnTo>
                    <a:lnTo>
                      <a:pt x="57" y="0"/>
                    </a:lnTo>
                    <a:lnTo>
                      <a:pt x="55" y="0"/>
                    </a:lnTo>
                    <a:lnTo>
                      <a:pt x="52" y="0"/>
                    </a:lnTo>
                    <a:lnTo>
                      <a:pt x="50" y="0"/>
                    </a:lnTo>
                    <a:lnTo>
                      <a:pt x="47" y="0"/>
                    </a:lnTo>
                    <a:lnTo>
                      <a:pt x="46" y="0"/>
                    </a:lnTo>
                    <a:lnTo>
                      <a:pt x="44" y="0"/>
                    </a:lnTo>
                    <a:lnTo>
                      <a:pt x="41" y="0"/>
                    </a:lnTo>
                    <a:lnTo>
                      <a:pt x="39" y="0"/>
                    </a:lnTo>
                    <a:lnTo>
                      <a:pt x="37" y="0"/>
                    </a:lnTo>
                    <a:lnTo>
                      <a:pt x="35" y="0"/>
                    </a:lnTo>
                    <a:lnTo>
                      <a:pt x="33" y="0"/>
                    </a:lnTo>
                    <a:lnTo>
                      <a:pt x="31" y="0"/>
                    </a:lnTo>
                    <a:lnTo>
                      <a:pt x="29" y="0"/>
                    </a:lnTo>
                    <a:lnTo>
                      <a:pt x="27" y="0"/>
                    </a:lnTo>
                    <a:lnTo>
                      <a:pt x="26" y="0"/>
                    </a:lnTo>
                    <a:lnTo>
                      <a:pt x="23" y="0"/>
                    </a:lnTo>
                    <a:lnTo>
                      <a:pt x="22" y="0"/>
                    </a:lnTo>
                    <a:lnTo>
                      <a:pt x="20" y="0"/>
                    </a:lnTo>
                    <a:lnTo>
                      <a:pt x="18" y="0"/>
                    </a:lnTo>
                    <a:lnTo>
                      <a:pt x="17" y="0"/>
                    </a:lnTo>
                    <a:lnTo>
                      <a:pt x="16" y="0"/>
                    </a:lnTo>
                    <a:lnTo>
                      <a:pt x="14" y="0"/>
                    </a:lnTo>
                    <a:lnTo>
                      <a:pt x="12" y="0"/>
                    </a:lnTo>
                    <a:lnTo>
                      <a:pt x="11" y="0"/>
                    </a:lnTo>
                    <a:lnTo>
                      <a:pt x="10" y="0"/>
                    </a:lnTo>
                    <a:lnTo>
                      <a:pt x="9" y="0"/>
                    </a:lnTo>
                    <a:lnTo>
                      <a:pt x="8" y="0"/>
                    </a:lnTo>
                    <a:lnTo>
                      <a:pt x="6" y="0"/>
                    </a:lnTo>
                    <a:lnTo>
                      <a:pt x="6" y="0"/>
                    </a:lnTo>
                    <a:lnTo>
                      <a:pt x="5" y="0"/>
                    </a:lnTo>
                    <a:lnTo>
                      <a:pt x="4" y="0"/>
                    </a:lnTo>
                    <a:lnTo>
                      <a:pt x="4" y="0"/>
                    </a:lnTo>
                    <a:lnTo>
                      <a:pt x="3" y="0"/>
                    </a:lnTo>
                    <a:lnTo>
                      <a:pt x="2" y="0"/>
                    </a:lnTo>
                    <a:lnTo>
                      <a:pt x="2" y="0"/>
                    </a:lnTo>
                    <a:lnTo>
                      <a:pt x="2" y="0"/>
                    </a:lnTo>
                    <a:lnTo>
                      <a:pt x="0" y="0"/>
                    </a:lnTo>
                    <a:lnTo>
                      <a:pt x="0" y="0"/>
                    </a:lnTo>
                    <a:lnTo>
                      <a:pt x="0" y="0"/>
                    </a:lnTo>
                    <a:lnTo>
                      <a:pt x="0" y="0"/>
                    </a:lnTo>
                    <a:lnTo>
                      <a:pt x="0" y="0"/>
                    </a:lnTo>
                    <a:lnTo>
                      <a:pt x="0" y="0"/>
                    </a:lnTo>
                    <a:lnTo>
                      <a:pt x="63" y="52"/>
                    </a:lnTo>
                    <a:lnTo>
                      <a:pt x="304" y="52"/>
                    </a:lnTo>
                    <a:lnTo>
                      <a:pt x="304" y="52"/>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02" name="Freeform 123">
                <a:extLst>
                  <a:ext uri="{FF2B5EF4-FFF2-40B4-BE49-F238E27FC236}">
                    <a16:creationId xmlns:a16="http://schemas.microsoft.com/office/drawing/2014/main" xmlns="" id="{9DB5FC60-9434-4F6E-BCA4-59B51AD18F4B}"/>
                  </a:ext>
                </a:extLst>
              </p:cNvPr>
              <p:cNvSpPr>
                <a:spLocks noChangeAspect="1"/>
              </p:cNvSpPr>
              <p:nvPr/>
            </p:nvSpPr>
            <p:spPr bwMode="auto">
              <a:xfrm>
                <a:off x="5655" y="5433"/>
                <a:ext cx="241" cy="472"/>
              </a:xfrm>
              <a:custGeom>
                <a:avLst/>
                <a:gdLst>
                  <a:gd name="T0" fmla="*/ 241 w 241"/>
                  <a:gd name="T1" fmla="*/ 0 h 472"/>
                  <a:gd name="T2" fmla="*/ 241 w 241"/>
                  <a:gd name="T3" fmla="*/ 472 h 472"/>
                  <a:gd name="T4" fmla="*/ 0 w 241"/>
                  <a:gd name="T5" fmla="*/ 472 h 472"/>
                  <a:gd name="T6" fmla="*/ 0 w 241"/>
                  <a:gd name="T7" fmla="*/ 0 h 472"/>
                  <a:gd name="T8" fmla="*/ 241 w 241"/>
                  <a:gd name="T9" fmla="*/ 0 h 472"/>
                  <a:gd name="T10" fmla="*/ 241 w 241"/>
                  <a:gd name="T11" fmla="*/ 0 h 472"/>
                </a:gdLst>
                <a:ahLst/>
                <a:cxnLst>
                  <a:cxn ang="0">
                    <a:pos x="T0" y="T1"/>
                  </a:cxn>
                  <a:cxn ang="0">
                    <a:pos x="T2" y="T3"/>
                  </a:cxn>
                  <a:cxn ang="0">
                    <a:pos x="T4" y="T5"/>
                  </a:cxn>
                  <a:cxn ang="0">
                    <a:pos x="T6" y="T7"/>
                  </a:cxn>
                  <a:cxn ang="0">
                    <a:pos x="T8" y="T9"/>
                  </a:cxn>
                  <a:cxn ang="0">
                    <a:pos x="T10" y="T11"/>
                  </a:cxn>
                </a:cxnLst>
                <a:rect l="0" t="0" r="r" b="b"/>
                <a:pathLst>
                  <a:path w="241" h="472">
                    <a:moveTo>
                      <a:pt x="241" y="0"/>
                    </a:moveTo>
                    <a:lnTo>
                      <a:pt x="241" y="472"/>
                    </a:lnTo>
                    <a:lnTo>
                      <a:pt x="0" y="472"/>
                    </a:lnTo>
                    <a:lnTo>
                      <a:pt x="0" y="0"/>
                    </a:lnTo>
                    <a:lnTo>
                      <a:pt x="241" y="0"/>
                    </a:lnTo>
                    <a:lnTo>
                      <a:pt x="241" y="0"/>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03" name="Line 124">
                <a:extLst>
                  <a:ext uri="{FF2B5EF4-FFF2-40B4-BE49-F238E27FC236}">
                    <a16:creationId xmlns:a16="http://schemas.microsoft.com/office/drawing/2014/main" xmlns="" id="{105CE82A-E593-4208-BEBA-13F610966256}"/>
                  </a:ext>
                </a:extLst>
              </p:cNvPr>
              <p:cNvSpPr>
                <a:spLocks noChangeAspect="1" noChangeShapeType="1"/>
              </p:cNvSpPr>
              <p:nvPr/>
            </p:nvSpPr>
            <p:spPr bwMode="auto">
              <a:xfrm>
                <a:off x="5655" y="5671"/>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04" name="Line 125">
                <a:extLst>
                  <a:ext uri="{FF2B5EF4-FFF2-40B4-BE49-F238E27FC236}">
                    <a16:creationId xmlns:a16="http://schemas.microsoft.com/office/drawing/2014/main" xmlns="" id="{C9228C39-A778-413A-B439-637D4E6275DF}"/>
                  </a:ext>
                </a:extLst>
              </p:cNvPr>
              <p:cNvSpPr>
                <a:spLocks noChangeAspect="1" noChangeShapeType="1"/>
              </p:cNvSpPr>
              <p:nvPr/>
            </p:nvSpPr>
            <p:spPr bwMode="auto">
              <a:xfrm>
                <a:off x="5655" y="5698"/>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05" name="Line 126">
                <a:extLst>
                  <a:ext uri="{FF2B5EF4-FFF2-40B4-BE49-F238E27FC236}">
                    <a16:creationId xmlns:a16="http://schemas.microsoft.com/office/drawing/2014/main" xmlns="" id="{1E48A625-4498-4A06-A87F-A7BADADAE3FE}"/>
                  </a:ext>
                </a:extLst>
              </p:cNvPr>
              <p:cNvSpPr>
                <a:spLocks noChangeAspect="1" noChangeShapeType="1"/>
              </p:cNvSpPr>
              <p:nvPr/>
            </p:nvSpPr>
            <p:spPr bwMode="auto">
              <a:xfrm>
                <a:off x="5655" y="5724"/>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06" name="Line 127">
                <a:extLst>
                  <a:ext uri="{FF2B5EF4-FFF2-40B4-BE49-F238E27FC236}">
                    <a16:creationId xmlns:a16="http://schemas.microsoft.com/office/drawing/2014/main" xmlns="" id="{F4D40D7A-6835-492B-AC2B-09A29D801F08}"/>
                  </a:ext>
                </a:extLst>
              </p:cNvPr>
              <p:cNvSpPr>
                <a:spLocks noChangeAspect="1" noChangeShapeType="1"/>
              </p:cNvSpPr>
              <p:nvPr/>
            </p:nvSpPr>
            <p:spPr bwMode="auto">
              <a:xfrm>
                <a:off x="5655" y="5749"/>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07" name="Line 128">
                <a:extLst>
                  <a:ext uri="{FF2B5EF4-FFF2-40B4-BE49-F238E27FC236}">
                    <a16:creationId xmlns:a16="http://schemas.microsoft.com/office/drawing/2014/main" xmlns="" id="{C8D32823-ADD7-442D-82EF-AB15464E0D21}"/>
                  </a:ext>
                </a:extLst>
              </p:cNvPr>
              <p:cNvSpPr>
                <a:spLocks noChangeAspect="1" noChangeShapeType="1"/>
              </p:cNvSpPr>
              <p:nvPr/>
            </p:nvSpPr>
            <p:spPr bwMode="auto">
              <a:xfrm>
                <a:off x="5655" y="5775"/>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08" name="Line 129">
                <a:extLst>
                  <a:ext uri="{FF2B5EF4-FFF2-40B4-BE49-F238E27FC236}">
                    <a16:creationId xmlns:a16="http://schemas.microsoft.com/office/drawing/2014/main" xmlns="" id="{31BE3C18-57AB-4555-915F-E45FC501F7CC}"/>
                  </a:ext>
                </a:extLst>
              </p:cNvPr>
              <p:cNvSpPr>
                <a:spLocks noChangeAspect="1" noChangeShapeType="1"/>
              </p:cNvSpPr>
              <p:nvPr/>
            </p:nvSpPr>
            <p:spPr bwMode="auto">
              <a:xfrm>
                <a:off x="5655" y="5802"/>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09" name="Line 130">
                <a:extLst>
                  <a:ext uri="{FF2B5EF4-FFF2-40B4-BE49-F238E27FC236}">
                    <a16:creationId xmlns:a16="http://schemas.microsoft.com/office/drawing/2014/main" xmlns="" id="{4321DCC6-846A-4580-AEA6-A64EEFB0185A}"/>
                  </a:ext>
                </a:extLst>
              </p:cNvPr>
              <p:cNvSpPr>
                <a:spLocks noChangeAspect="1" noChangeShapeType="1"/>
              </p:cNvSpPr>
              <p:nvPr/>
            </p:nvSpPr>
            <p:spPr bwMode="auto">
              <a:xfrm>
                <a:off x="5655" y="5828"/>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10" name="Line 131">
                <a:extLst>
                  <a:ext uri="{FF2B5EF4-FFF2-40B4-BE49-F238E27FC236}">
                    <a16:creationId xmlns:a16="http://schemas.microsoft.com/office/drawing/2014/main" xmlns="" id="{C5773956-4B7E-42A8-AA25-9FE95E7D48D5}"/>
                  </a:ext>
                </a:extLst>
              </p:cNvPr>
              <p:cNvSpPr>
                <a:spLocks noChangeAspect="1" noChangeShapeType="1"/>
              </p:cNvSpPr>
              <p:nvPr/>
            </p:nvSpPr>
            <p:spPr bwMode="auto">
              <a:xfrm>
                <a:off x="5655" y="5853"/>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11" name="Line 132">
                <a:extLst>
                  <a:ext uri="{FF2B5EF4-FFF2-40B4-BE49-F238E27FC236}">
                    <a16:creationId xmlns:a16="http://schemas.microsoft.com/office/drawing/2014/main" xmlns="" id="{091AEAF0-E101-487B-884E-FB41DFE66B8D}"/>
                  </a:ext>
                </a:extLst>
              </p:cNvPr>
              <p:cNvSpPr>
                <a:spLocks noChangeAspect="1" noChangeShapeType="1"/>
              </p:cNvSpPr>
              <p:nvPr/>
            </p:nvSpPr>
            <p:spPr bwMode="auto">
              <a:xfrm>
                <a:off x="5655" y="5473"/>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12" name="Line 133">
                <a:extLst>
                  <a:ext uri="{FF2B5EF4-FFF2-40B4-BE49-F238E27FC236}">
                    <a16:creationId xmlns:a16="http://schemas.microsoft.com/office/drawing/2014/main" xmlns="" id="{1AE3BD7A-C515-4AE6-923F-60A6AD936CC5}"/>
                  </a:ext>
                </a:extLst>
              </p:cNvPr>
              <p:cNvSpPr>
                <a:spLocks noChangeAspect="1" noChangeShapeType="1"/>
              </p:cNvSpPr>
              <p:nvPr/>
            </p:nvSpPr>
            <p:spPr bwMode="auto">
              <a:xfrm>
                <a:off x="5655" y="5500"/>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13" name="Line 134">
                <a:extLst>
                  <a:ext uri="{FF2B5EF4-FFF2-40B4-BE49-F238E27FC236}">
                    <a16:creationId xmlns:a16="http://schemas.microsoft.com/office/drawing/2014/main" xmlns="" id="{952266E8-559C-493E-A3B8-ED09F2D458CA}"/>
                  </a:ext>
                </a:extLst>
              </p:cNvPr>
              <p:cNvSpPr>
                <a:spLocks noChangeAspect="1" noChangeShapeType="1"/>
              </p:cNvSpPr>
              <p:nvPr/>
            </p:nvSpPr>
            <p:spPr bwMode="auto">
              <a:xfrm>
                <a:off x="5655" y="5526"/>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14" name="Line 135">
                <a:extLst>
                  <a:ext uri="{FF2B5EF4-FFF2-40B4-BE49-F238E27FC236}">
                    <a16:creationId xmlns:a16="http://schemas.microsoft.com/office/drawing/2014/main" xmlns="" id="{B0CF8C10-AD10-489C-8EE9-707BE98FFBB6}"/>
                  </a:ext>
                </a:extLst>
              </p:cNvPr>
              <p:cNvSpPr>
                <a:spLocks noChangeAspect="1" noChangeShapeType="1"/>
              </p:cNvSpPr>
              <p:nvPr/>
            </p:nvSpPr>
            <p:spPr bwMode="auto">
              <a:xfrm>
                <a:off x="5655" y="5552"/>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15" name="Line 136">
                <a:extLst>
                  <a:ext uri="{FF2B5EF4-FFF2-40B4-BE49-F238E27FC236}">
                    <a16:creationId xmlns:a16="http://schemas.microsoft.com/office/drawing/2014/main" xmlns="" id="{B91639A1-78A4-4E86-A4A9-ED7041CE047C}"/>
                  </a:ext>
                </a:extLst>
              </p:cNvPr>
              <p:cNvSpPr>
                <a:spLocks noChangeAspect="1" noChangeShapeType="1"/>
              </p:cNvSpPr>
              <p:nvPr/>
            </p:nvSpPr>
            <p:spPr bwMode="auto">
              <a:xfrm>
                <a:off x="5655" y="5579"/>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16" name="Line 137">
                <a:extLst>
                  <a:ext uri="{FF2B5EF4-FFF2-40B4-BE49-F238E27FC236}">
                    <a16:creationId xmlns:a16="http://schemas.microsoft.com/office/drawing/2014/main" xmlns="" id="{B2E93476-E43C-426B-9D3E-9E044FA17B37}"/>
                  </a:ext>
                </a:extLst>
              </p:cNvPr>
              <p:cNvSpPr>
                <a:spLocks noChangeAspect="1" noChangeShapeType="1"/>
              </p:cNvSpPr>
              <p:nvPr/>
            </p:nvSpPr>
            <p:spPr bwMode="auto">
              <a:xfrm>
                <a:off x="5655" y="5880"/>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17" name="Freeform 138">
                <a:extLst>
                  <a:ext uri="{FF2B5EF4-FFF2-40B4-BE49-F238E27FC236}">
                    <a16:creationId xmlns:a16="http://schemas.microsoft.com/office/drawing/2014/main" xmlns="" id="{0F034820-3A5C-451E-82E9-C50B810D4863}"/>
                  </a:ext>
                </a:extLst>
              </p:cNvPr>
              <p:cNvSpPr>
                <a:spLocks noChangeAspect="1"/>
              </p:cNvSpPr>
              <p:nvPr/>
            </p:nvSpPr>
            <p:spPr bwMode="auto">
              <a:xfrm>
                <a:off x="5768" y="5697"/>
                <a:ext cx="92" cy="182"/>
              </a:xfrm>
              <a:custGeom>
                <a:avLst/>
                <a:gdLst>
                  <a:gd name="T0" fmla="*/ 92 w 92"/>
                  <a:gd name="T1" fmla="*/ 182 h 182"/>
                  <a:gd name="T2" fmla="*/ 92 w 92"/>
                  <a:gd name="T3" fmla="*/ 0 h 182"/>
                  <a:gd name="T4" fmla="*/ 0 w 92"/>
                  <a:gd name="T5" fmla="*/ 0 h 182"/>
                  <a:gd name="T6" fmla="*/ 0 w 92"/>
                  <a:gd name="T7" fmla="*/ 182 h 182"/>
                  <a:gd name="T8" fmla="*/ 92 w 92"/>
                  <a:gd name="T9" fmla="*/ 182 h 182"/>
                  <a:gd name="T10" fmla="*/ 92 w 92"/>
                  <a:gd name="T11" fmla="*/ 182 h 182"/>
                </a:gdLst>
                <a:ahLst/>
                <a:cxnLst>
                  <a:cxn ang="0">
                    <a:pos x="T0" y="T1"/>
                  </a:cxn>
                  <a:cxn ang="0">
                    <a:pos x="T2" y="T3"/>
                  </a:cxn>
                  <a:cxn ang="0">
                    <a:pos x="T4" y="T5"/>
                  </a:cxn>
                  <a:cxn ang="0">
                    <a:pos x="T6" y="T7"/>
                  </a:cxn>
                  <a:cxn ang="0">
                    <a:pos x="T8" y="T9"/>
                  </a:cxn>
                  <a:cxn ang="0">
                    <a:pos x="T10" y="T11"/>
                  </a:cxn>
                </a:cxnLst>
                <a:rect l="0" t="0" r="r" b="b"/>
                <a:pathLst>
                  <a:path w="92" h="182">
                    <a:moveTo>
                      <a:pt x="92" y="182"/>
                    </a:moveTo>
                    <a:lnTo>
                      <a:pt x="92" y="0"/>
                    </a:lnTo>
                    <a:lnTo>
                      <a:pt x="0" y="0"/>
                    </a:lnTo>
                    <a:lnTo>
                      <a:pt x="0" y="182"/>
                    </a:lnTo>
                    <a:lnTo>
                      <a:pt x="92" y="182"/>
                    </a:lnTo>
                    <a:lnTo>
                      <a:pt x="92" y="182"/>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18" name="Freeform 139">
                <a:extLst>
                  <a:ext uri="{FF2B5EF4-FFF2-40B4-BE49-F238E27FC236}">
                    <a16:creationId xmlns:a16="http://schemas.microsoft.com/office/drawing/2014/main" xmlns="" id="{78C592F4-6A13-4BDA-9671-84F38A0C5AC7}"/>
                  </a:ext>
                </a:extLst>
              </p:cNvPr>
              <p:cNvSpPr>
                <a:spLocks noChangeAspect="1"/>
              </p:cNvSpPr>
              <p:nvPr/>
            </p:nvSpPr>
            <p:spPr bwMode="auto">
              <a:xfrm>
                <a:off x="5815" y="5694"/>
                <a:ext cx="1" cy="193"/>
              </a:xfrm>
              <a:custGeom>
                <a:avLst/>
                <a:gdLst>
                  <a:gd name="T0" fmla="*/ 0 h 193"/>
                  <a:gd name="T1" fmla="*/ 193 h 193"/>
                  <a:gd name="T2" fmla="*/ 0 h 193"/>
                </a:gdLst>
                <a:ahLst/>
                <a:cxnLst>
                  <a:cxn ang="0">
                    <a:pos x="0" y="T0"/>
                  </a:cxn>
                  <a:cxn ang="0">
                    <a:pos x="0" y="T1"/>
                  </a:cxn>
                  <a:cxn ang="0">
                    <a:pos x="0" y="T2"/>
                  </a:cxn>
                </a:cxnLst>
                <a:rect l="0" t="0" r="r" b="b"/>
                <a:pathLst>
                  <a:path h="193">
                    <a:moveTo>
                      <a:pt x="0" y="0"/>
                    </a:moveTo>
                    <a:lnTo>
                      <a:pt x="0" y="193"/>
                    </a:lnTo>
                    <a:lnTo>
                      <a:pt x="0" y="0"/>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19" name="Line 140">
                <a:extLst>
                  <a:ext uri="{FF2B5EF4-FFF2-40B4-BE49-F238E27FC236}">
                    <a16:creationId xmlns:a16="http://schemas.microsoft.com/office/drawing/2014/main" xmlns="" id="{87B3B218-EA43-48D4-A7B4-515E2CC76FB0}"/>
                  </a:ext>
                </a:extLst>
              </p:cNvPr>
              <p:cNvSpPr>
                <a:spLocks noChangeAspect="1" noChangeShapeType="1"/>
              </p:cNvSpPr>
              <p:nvPr/>
            </p:nvSpPr>
            <p:spPr bwMode="auto">
              <a:xfrm>
                <a:off x="5815" y="5694"/>
                <a:ext cx="1" cy="193"/>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20" name="Freeform 141">
                <a:extLst>
                  <a:ext uri="{FF2B5EF4-FFF2-40B4-BE49-F238E27FC236}">
                    <a16:creationId xmlns:a16="http://schemas.microsoft.com/office/drawing/2014/main" xmlns="" id="{322DA5D1-9A16-4F6C-BD77-589BFE6109E1}"/>
                  </a:ext>
                </a:extLst>
              </p:cNvPr>
              <p:cNvSpPr>
                <a:spLocks noChangeAspect="1"/>
              </p:cNvSpPr>
              <p:nvPr/>
            </p:nvSpPr>
            <p:spPr bwMode="auto">
              <a:xfrm>
                <a:off x="5800" y="5732"/>
                <a:ext cx="15" cy="33"/>
              </a:xfrm>
              <a:custGeom>
                <a:avLst/>
                <a:gdLst>
                  <a:gd name="T0" fmla="*/ 15 w 15"/>
                  <a:gd name="T1" fmla="*/ 0 h 33"/>
                  <a:gd name="T2" fmla="*/ 12 w 15"/>
                  <a:gd name="T3" fmla="*/ 0 h 33"/>
                  <a:gd name="T4" fmla="*/ 11 w 15"/>
                  <a:gd name="T5" fmla="*/ 0 h 33"/>
                  <a:gd name="T6" fmla="*/ 9 w 15"/>
                  <a:gd name="T7" fmla="*/ 2 h 33"/>
                  <a:gd name="T8" fmla="*/ 8 w 15"/>
                  <a:gd name="T9" fmla="*/ 2 h 33"/>
                  <a:gd name="T10" fmla="*/ 6 w 15"/>
                  <a:gd name="T11" fmla="*/ 3 h 33"/>
                  <a:gd name="T12" fmla="*/ 5 w 15"/>
                  <a:gd name="T13" fmla="*/ 5 h 33"/>
                  <a:gd name="T14" fmla="*/ 4 w 15"/>
                  <a:gd name="T15" fmla="*/ 6 h 33"/>
                  <a:gd name="T16" fmla="*/ 3 w 15"/>
                  <a:gd name="T17" fmla="*/ 7 h 33"/>
                  <a:gd name="T18" fmla="*/ 2 w 15"/>
                  <a:gd name="T19" fmla="*/ 10 h 33"/>
                  <a:gd name="T20" fmla="*/ 2 w 15"/>
                  <a:gd name="T21" fmla="*/ 12 h 33"/>
                  <a:gd name="T22" fmla="*/ 0 w 15"/>
                  <a:gd name="T23" fmla="*/ 15 h 33"/>
                  <a:gd name="T24" fmla="*/ 0 w 15"/>
                  <a:gd name="T25" fmla="*/ 16 h 33"/>
                  <a:gd name="T26" fmla="*/ 0 w 15"/>
                  <a:gd name="T27" fmla="*/ 16 h 33"/>
                  <a:gd name="T28" fmla="*/ 0 w 15"/>
                  <a:gd name="T29" fmla="*/ 19 h 33"/>
                  <a:gd name="T30" fmla="*/ 2 w 15"/>
                  <a:gd name="T31" fmla="*/ 20 h 33"/>
                  <a:gd name="T32" fmla="*/ 2 w 15"/>
                  <a:gd name="T33" fmla="*/ 23 h 33"/>
                  <a:gd name="T34" fmla="*/ 3 w 15"/>
                  <a:gd name="T35" fmla="*/ 24 h 33"/>
                  <a:gd name="T36" fmla="*/ 4 w 15"/>
                  <a:gd name="T37" fmla="*/ 26 h 33"/>
                  <a:gd name="T38" fmla="*/ 5 w 15"/>
                  <a:gd name="T39" fmla="*/ 29 h 33"/>
                  <a:gd name="T40" fmla="*/ 6 w 15"/>
                  <a:gd name="T41" fmla="*/ 30 h 33"/>
                  <a:gd name="T42" fmla="*/ 8 w 15"/>
                  <a:gd name="T43" fmla="*/ 30 h 33"/>
                  <a:gd name="T44" fmla="*/ 9 w 15"/>
                  <a:gd name="T45" fmla="*/ 32 h 33"/>
                  <a:gd name="T46" fmla="*/ 11 w 15"/>
                  <a:gd name="T47" fmla="*/ 33 h 33"/>
                  <a:gd name="T48" fmla="*/ 12 w 15"/>
                  <a:gd name="T49" fmla="*/ 33 h 33"/>
                  <a:gd name="T50" fmla="*/ 15 w 15"/>
                  <a:gd name="T51" fmla="*/ 33 h 33"/>
                  <a:gd name="T52" fmla="*/ 15 w 15"/>
                  <a:gd name="T53" fmla="*/ 33 h 33"/>
                  <a:gd name="T54" fmla="*/ 15 w 15"/>
                  <a:gd name="T55" fmla="*/ 0 h 33"/>
                  <a:gd name="T56" fmla="*/ 15 w 15"/>
                  <a:gd name="T5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 h="33">
                    <a:moveTo>
                      <a:pt x="15" y="0"/>
                    </a:moveTo>
                    <a:lnTo>
                      <a:pt x="12" y="0"/>
                    </a:lnTo>
                    <a:lnTo>
                      <a:pt x="11" y="0"/>
                    </a:lnTo>
                    <a:lnTo>
                      <a:pt x="9" y="2"/>
                    </a:lnTo>
                    <a:lnTo>
                      <a:pt x="8" y="2"/>
                    </a:lnTo>
                    <a:lnTo>
                      <a:pt x="6" y="3"/>
                    </a:lnTo>
                    <a:lnTo>
                      <a:pt x="5" y="5"/>
                    </a:lnTo>
                    <a:lnTo>
                      <a:pt x="4" y="6"/>
                    </a:lnTo>
                    <a:lnTo>
                      <a:pt x="3" y="7"/>
                    </a:lnTo>
                    <a:lnTo>
                      <a:pt x="2" y="10"/>
                    </a:lnTo>
                    <a:lnTo>
                      <a:pt x="2" y="12"/>
                    </a:lnTo>
                    <a:lnTo>
                      <a:pt x="0" y="15"/>
                    </a:lnTo>
                    <a:lnTo>
                      <a:pt x="0" y="16"/>
                    </a:lnTo>
                    <a:lnTo>
                      <a:pt x="0" y="16"/>
                    </a:lnTo>
                    <a:lnTo>
                      <a:pt x="0" y="19"/>
                    </a:lnTo>
                    <a:lnTo>
                      <a:pt x="2" y="20"/>
                    </a:lnTo>
                    <a:lnTo>
                      <a:pt x="2" y="23"/>
                    </a:lnTo>
                    <a:lnTo>
                      <a:pt x="3" y="24"/>
                    </a:lnTo>
                    <a:lnTo>
                      <a:pt x="4" y="26"/>
                    </a:lnTo>
                    <a:lnTo>
                      <a:pt x="5" y="29"/>
                    </a:lnTo>
                    <a:lnTo>
                      <a:pt x="6" y="30"/>
                    </a:lnTo>
                    <a:lnTo>
                      <a:pt x="8" y="30"/>
                    </a:lnTo>
                    <a:lnTo>
                      <a:pt x="9" y="32"/>
                    </a:lnTo>
                    <a:lnTo>
                      <a:pt x="11" y="33"/>
                    </a:lnTo>
                    <a:lnTo>
                      <a:pt x="12" y="33"/>
                    </a:lnTo>
                    <a:lnTo>
                      <a:pt x="15" y="33"/>
                    </a:lnTo>
                    <a:lnTo>
                      <a:pt x="15" y="33"/>
                    </a:lnTo>
                    <a:lnTo>
                      <a:pt x="15" y="0"/>
                    </a:lnTo>
                    <a:lnTo>
                      <a:pt x="15" y="0"/>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21" name="Freeform 142">
                <a:extLst>
                  <a:ext uri="{FF2B5EF4-FFF2-40B4-BE49-F238E27FC236}">
                    <a16:creationId xmlns:a16="http://schemas.microsoft.com/office/drawing/2014/main" xmlns="" id="{7A034E67-EBBA-4ACA-A2B2-AF286FCE54DD}"/>
                  </a:ext>
                </a:extLst>
              </p:cNvPr>
              <p:cNvSpPr>
                <a:spLocks noChangeAspect="1"/>
              </p:cNvSpPr>
              <p:nvPr/>
            </p:nvSpPr>
            <p:spPr bwMode="auto">
              <a:xfrm>
                <a:off x="5800" y="5732"/>
                <a:ext cx="15" cy="33"/>
              </a:xfrm>
              <a:custGeom>
                <a:avLst/>
                <a:gdLst>
                  <a:gd name="T0" fmla="*/ 15 w 15"/>
                  <a:gd name="T1" fmla="*/ 0 h 33"/>
                  <a:gd name="T2" fmla="*/ 12 w 15"/>
                  <a:gd name="T3" fmla="*/ 0 h 33"/>
                  <a:gd name="T4" fmla="*/ 11 w 15"/>
                  <a:gd name="T5" fmla="*/ 0 h 33"/>
                  <a:gd name="T6" fmla="*/ 9 w 15"/>
                  <a:gd name="T7" fmla="*/ 2 h 33"/>
                  <a:gd name="T8" fmla="*/ 8 w 15"/>
                  <a:gd name="T9" fmla="*/ 2 h 33"/>
                  <a:gd name="T10" fmla="*/ 6 w 15"/>
                  <a:gd name="T11" fmla="*/ 3 h 33"/>
                  <a:gd name="T12" fmla="*/ 5 w 15"/>
                  <a:gd name="T13" fmla="*/ 5 h 33"/>
                  <a:gd name="T14" fmla="*/ 4 w 15"/>
                  <a:gd name="T15" fmla="*/ 6 h 33"/>
                  <a:gd name="T16" fmla="*/ 3 w 15"/>
                  <a:gd name="T17" fmla="*/ 7 h 33"/>
                  <a:gd name="T18" fmla="*/ 2 w 15"/>
                  <a:gd name="T19" fmla="*/ 10 h 33"/>
                  <a:gd name="T20" fmla="*/ 2 w 15"/>
                  <a:gd name="T21" fmla="*/ 12 h 33"/>
                  <a:gd name="T22" fmla="*/ 0 w 15"/>
                  <a:gd name="T23" fmla="*/ 15 h 33"/>
                  <a:gd name="T24" fmla="*/ 0 w 15"/>
                  <a:gd name="T25" fmla="*/ 16 h 33"/>
                  <a:gd name="T26" fmla="*/ 0 w 15"/>
                  <a:gd name="T27" fmla="*/ 16 h 33"/>
                  <a:gd name="T28" fmla="*/ 0 w 15"/>
                  <a:gd name="T29" fmla="*/ 19 h 33"/>
                  <a:gd name="T30" fmla="*/ 2 w 15"/>
                  <a:gd name="T31" fmla="*/ 20 h 33"/>
                  <a:gd name="T32" fmla="*/ 2 w 15"/>
                  <a:gd name="T33" fmla="*/ 23 h 33"/>
                  <a:gd name="T34" fmla="*/ 3 w 15"/>
                  <a:gd name="T35" fmla="*/ 24 h 33"/>
                  <a:gd name="T36" fmla="*/ 4 w 15"/>
                  <a:gd name="T37" fmla="*/ 26 h 33"/>
                  <a:gd name="T38" fmla="*/ 5 w 15"/>
                  <a:gd name="T39" fmla="*/ 29 h 33"/>
                  <a:gd name="T40" fmla="*/ 6 w 15"/>
                  <a:gd name="T41" fmla="*/ 30 h 33"/>
                  <a:gd name="T42" fmla="*/ 8 w 15"/>
                  <a:gd name="T43" fmla="*/ 30 h 33"/>
                  <a:gd name="T44" fmla="*/ 9 w 15"/>
                  <a:gd name="T45" fmla="*/ 32 h 33"/>
                  <a:gd name="T46" fmla="*/ 11 w 15"/>
                  <a:gd name="T47" fmla="*/ 33 h 33"/>
                  <a:gd name="T48" fmla="*/ 12 w 15"/>
                  <a:gd name="T49" fmla="*/ 33 h 33"/>
                  <a:gd name="T50" fmla="*/ 15 w 15"/>
                  <a:gd name="T51" fmla="*/ 33 h 33"/>
                  <a:gd name="T52" fmla="*/ 15 w 15"/>
                  <a:gd name="T53" fmla="*/ 33 h 33"/>
                  <a:gd name="T54" fmla="*/ 15 w 15"/>
                  <a:gd name="T55" fmla="*/ 0 h 33"/>
                  <a:gd name="T56" fmla="*/ 15 w 15"/>
                  <a:gd name="T5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 h="33">
                    <a:moveTo>
                      <a:pt x="15" y="0"/>
                    </a:moveTo>
                    <a:lnTo>
                      <a:pt x="12" y="0"/>
                    </a:lnTo>
                    <a:lnTo>
                      <a:pt x="11" y="0"/>
                    </a:lnTo>
                    <a:lnTo>
                      <a:pt x="9" y="2"/>
                    </a:lnTo>
                    <a:lnTo>
                      <a:pt x="8" y="2"/>
                    </a:lnTo>
                    <a:lnTo>
                      <a:pt x="6" y="3"/>
                    </a:lnTo>
                    <a:lnTo>
                      <a:pt x="5" y="5"/>
                    </a:lnTo>
                    <a:lnTo>
                      <a:pt x="4" y="6"/>
                    </a:lnTo>
                    <a:lnTo>
                      <a:pt x="3" y="7"/>
                    </a:lnTo>
                    <a:lnTo>
                      <a:pt x="2" y="10"/>
                    </a:lnTo>
                    <a:lnTo>
                      <a:pt x="2" y="12"/>
                    </a:lnTo>
                    <a:lnTo>
                      <a:pt x="0" y="15"/>
                    </a:lnTo>
                    <a:lnTo>
                      <a:pt x="0" y="16"/>
                    </a:lnTo>
                    <a:lnTo>
                      <a:pt x="0" y="16"/>
                    </a:lnTo>
                    <a:lnTo>
                      <a:pt x="0" y="19"/>
                    </a:lnTo>
                    <a:lnTo>
                      <a:pt x="2" y="20"/>
                    </a:lnTo>
                    <a:lnTo>
                      <a:pt x="2" y="23"/>
                    </a:lnTo>
                    <a:lnTo>
                      <a:pt x="3" y="24"/>
                    </a:lnTo>
                    <a:lnTo>
                      <a:pt x="4" y="26"/>
                    </a:lnTo>
                    <a:lnTo>
                      <a:pt x="5" y="29"/>
                    </a:lnTo>
                    <a:lnTo>
                      <a:pt x="6" y="30"/>
                    </a:lnTo>
                    <a:lnTo>
                      <a:pt x="8" y="30"/>
                    </a:lnTo>
                    <a:lnTo>
                      <a:pt x="9" y="32"/>
                    </a:lnTo>
                    <a:lnTo>
                      <a:pt x="11" y="33"/>
                    </a:lnTo>
                    <a:lnTo>
                      <a:pt x="12" y="33"/>
                    </a:lnTo>
                    <a:lnTo>
                      <a:pt x="15" y="33"/>
                    </a:lnTo>
                    <a:lnTo>
                      <a:pt x="15" y="33"/>
                    </a:lnTo>
                    <a:lnTo>
                      <a:pt x="15" y="0"/>
                    </a:lnTo>
                    <a:lnTo>
                      <a:pt x="15" y="0"/>
                    </a:lnTo>
                  </a:path>
                </a:pathLst>
              </a:custGeom>
              <a:solidFill>
                <a:srgbClr val="FF0000"/>
              </a:solidFill>
              <a:ln w="1270">
                <a:solidFill>
                  <a:srgbClr val="003366"/>
                </a:solidFill>
                <a:prstDash val="solid"/>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22" name="Freeform 143">
                <a:extLst>
                  <a:ext uri="{FF2B5EF4-FFF2-40B4-BE49-F238E27FC236}">
                    <a16:creationId xmlns:a16="http://schemas.microsoft.com/office/drawing/2014/main" xmlns="" id="{00CCE150-DD2D-486E-A9D9-7D6D6B157BCB}"/>
                  </a:ext>
                </a:extLst>
              </p:cNvPr>
              <p:cNvSpPr>
                <a:spLocks noChangeAspect="1"/>
              </p:cNvSpPr>
              <p:nvPr/>
            </p:nvSpPr>
            <p:spPr bwMode="auto">
              <a:xfrm>
                <a:off x="5815" y="5732"/>
                <a:ext cx="14" cy="33"/>
              </a:xfrm>
              <a:custGeom>
                <a:avLst/>
                <a:gdLst>
                  <a:gd name="T0" fmla="*/ 0 w 14"/>
                  <a:gd name="T1" fmla="*/ 33 h 33"/>
                  <a:gd name="T2" fmla="*/ 2 w 14"/>
                  <a:gd name="T3" fmla="*/ 33 h 33"/>
                  <a:gd name="T4" fmla="*/ 3 w 14"/>
                  <a:gd name="T5" fmla="*/ 33 h 33"/>
                  <a:gd name="T6" fmla="*/ 6 w 14"/>
                  <a:gd name="T7" fmla="*/ 32 h 33"/>
                  <a:gd name="T8" fmla="*/ 7 w 14"/>
                  <a:gd name="T9" fmla="*/ 30 h 33"/>
                  <a:gd name="T10" fmla="*/ 8 w 14"/>
                  <a:gd name="T11" fmla="*/ 30 h 33"/>
                  <a:gd name="T12" fmla="*/ 9 w 14"/>
                  <a:gd name="T13" fmla="*/ 29 h 33"/>
                  <a:gd name="T14" fmla="*/ 11 w 14"/>
                  <a:gd name="T15" fmla="*/ 26 h 33"/>
                  <a:gd name="T16" fmla="*/ 12 w 14"/>
                  <a:gd name="T17" fmla="*/ 24 h 33"/>
                  <a:gd name="T18" fmla="*/ 13 w 14"/>
                  <a:gd name="T19" fmla="*/ 23 h 33"/>
                  <a:gd name="T20" fmla="*/ 13 w 14"/>
                  <a:gd name="T21" fmla="*/ 20 h 33"/>
                  <a:gd name="T22" fmla="*/ 14 w 14"/>
                  <a:gd name="T23" fmla="*/ 19 h 33"/>
                  <a:gd name="T24" fmla="*/ 14 w 14"/>
                  <a:gd name="T25" fmla="*/ 16 h 33"/>
                  <a:gd name="T26" fmla="*/ 14 w 14"/>
                  <a:gd name="T27" fmla="*/ 16 h 33"/>
                  <a:gd name="T28" fmla="*/ 14 w 14"/>
                  <a:gd name="T29" fmla="*/ 15 h 33"/>
                  <a:gd name="T30" fmla="*/ 13 w 14"/>
                  <a:gd name="T31" fmla="*/ 12 h 33"/>
                  <a:gd name="T32" fmla="*/ 13 w 14"/>
                  <a:gd name="T33" fmla="*/ 10 h 33"/>
                  <a:gd name="T34" fmla="*/ 12 w 14"/>
                  <a:gd name="T35" fmla="*/ 7 h 33"/>
                  <a:gd name="T36" fmla="*/ 11 w 14"/>
                  <a:gd name="T37" fmla="*/ 6 h 33"/>
                  <a:gd name="T38" fmla="*/ 9 w 14"/>
                  <a:gd name="T39" fmla="*/ 5 h 33"/>
                  <a:gd name="T40" fmla="*/ 8 w 14"/>
                  <a:gd name="T41" fmla="*/ 3 h 33"/>
                  <a:gd name="T42" fmla="*/ 7 w 14"/>
                  <a:gd name="T43" fmla="*/ 2 h 33"/>
                  <a:gd name="T44" fmla="*/ 6 w 14"/>
                  <a:gd name="T45" fmla="*/ 2 h 33"/>
                  <a:gd name="T46" fmla="*/ 3 w 14"/>
                  <a:gd name="T47" fmla="*/ 0 h 33"/>
                  <a:gd name="T48" fmla="*/ 2 w 14"/>
                  <a:gd name="T49" fmla="*/ 0 h 33"/>
                  <a:gd name="T50" fmla="*/ 0 w 14"/>
                  <a:gd name="T51" fmla="*/ 0 h 33"/>
                  <a:gd name="T52" fmla="*/ 0 w 14"/>
                  <a:gd name="T53" fmla="*/ 0 h 33"/>
                  <a:gd name="T54" fmla="*/ 0 w 14"/>
                  <a:gd name="T55" fmla="*/ 33 h 33"/>
                  <a:gd name="T56" fmla="*/ 0 w 14"/>
                  <a:gd name="T5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33">
                    <a:moveTo>
                      <a:pt x="0" y="33"/>
                    </a:moveTo>
                    <a:lnTo>
                      <a:pt x="2" y="33"/>
                    </a:lnTo>
                    <a:lnTo>
                      <a:pt x="3" y="33"/>
                    </a:lnTo>
                    <a:lnTo>
                      <a:pt x="6" y="32"/>
                    </a:lnTo>
                    <a:lnTo>
                      <a:pt x="7" y="30"/>
                    </a:lnTo>
                    <a:lnTo>
                      <a:pt x="8" y="30"/>
                    </a:lnTo>
                    <a:lnTo>
                      <a:pt x="9" y="29"/>
                    </a:lnTo>
                    <a:lnTo>
                      <a:pt x="11" y="26"/>
                    </a:lnTo>
                    <a:lnTo>
                      <a:pt x="12" y="24"/>
                    </a:lnTo>
                    <a:lnTo>
                      <a:pt x="13" y="23"/>
                    </a:lnTo>
                    <a:lnTo>
                      <a:pt x="13" y="20"/>
                    </a:lnTo>
                    <a:lnTo>
                      <a:pt x="14" y="19"/>
                    </a:lnTo>
                    <a:lnTo>
                      <a:pt x="14" y="16"/>
                    </a:lnTo>
                    <a:lnTo>
                      <a:pt x="14" y="16"/>
                    </a:lnTo>
                    <a:lnTo>
                      <a:pt x="14" y="15"/>
                    </a:lnTo>
                    <a:lnTo>
                      <a:pt x="13" y="12"/>
                    </a:lnTo>
                    <a:lnTo>
                      <a:pt x="13" y="10"/>
                    </a:lnTo>
                    <a:lnTo>
                      <a:pt x="12" y="7"/>
                    </a:lnTo>
                    <a:lnTo>
                      <a:pt x="11" y="6"/>
                    </a:lnTo>
                    <a:lnTo>
                      <a:pt x="9" y="5"/>
                    </a:lnTo>
                    <a:lnTo>
                      <a:pt x="8" y="3"/>
                    </a:lnTo>
                    <a:lnTo>
                      <a:pt x="7" y="2"/>
                    </a:lnTo>
                    <a:lnTo>
                      <a:pt x="6" y="2"/>
                    </a:lnTo>
                    <a:lnTo>
                      <a:pt x="3" y="0"/>
                    </a:lnTo>
                    <a:lnTo>
                      <a:pt x="2" y="0"/>
                    </a:lnTo>
                    <a:lnTo>
                      <a:pt x="0" y="0"/>
                    </a:lnTo>
                    <a:lnTo>
                      <a:pt x="0" y="0"/>
                    </a:lnTo>
                    <a:lnTo>
                      <a:pt x="0" y="33"/>
                    </a:lnTo>
                    <a:lnTo>
                      <a:pt x="0" y="33"/>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23" name="Freeform 144">
                <a:extLst>
                  <a:ext uri="{FF2B5EF4-FFF2-40B4-BE49-F238E27FC236}">
                    <a16:creationId xmlns:a16="http://schemas.microsoft.com/office/drawing/2014/main" xmlns="" id="{A9042675-E3C1-4E3B-87F7-45369DF78BD3}"/>
                  </a:ext>
                </a:extLst>
              </p:cNvPr>
              <p:cNvSpPr>
                <a:spLocks noChangeAspect="1"/>
              </p:cNvSpPr>
              <p:nvPr/>
            </p:nvSpPr>
            <p:spPr bwMode="auto">
              <a:xfrm>
                <a:off x="5815" y="5732"/>
                <a:ext cx="14" cy="33"/>
              </a:xfrm>
              <a:custGeom>
                <a:avLst/>
                <a:gdLst>
                  <a:gd name="T0" fmla="*/ 0 w 14"/>
                  <a:gd name="T1" fmla="*/ 33 h 33"/>
                  <a:gd name="T2" fmla="*/ 2 w 14"/>
                  <a:gd name="T3" fmla="*/ 33 h 33"/>
                  <a:gd name="T4" fmla="*/ 3 w 14"/>
                  <a:gd name="T5" fmla="*/ 33 h 33"/>
                  <a:gd name="T6" fmla="*/ 6 w 14"/>
                  <a:gd name="T7" fmla="*/ 32 h 33"/>
                  <a:gd name="T8" fmla="*/ 7 w 14"/>
                  <a:gd name="T9" fmla="*/ 30 h 33"/>
                  <a:gd name="T10" fmla="*/ 8 w 14"/>
                  <a:gd name="T11" fmla="*/ 30 h 33"/>
                  <a:gd name="T12" fmla="*/ 9 w 14"/>
                  <a:gd name="T13" fmla="*/ 29 h 33"/>
                  <a:gd name="T14" fmla="*/ 11 w 14"/>
                  <a:gd name="T15" fmla="*/ 26 h 33"/>
                  <a:gd name="T16" fmla="*/ 12 w 14"/>
                  <a:gd name="T17" fmla="*/ 24 h 33"/>
                  <a:gd name="T18" fmla="*/ 13 w 14"/>
                  <a:gd name="T19" fmla="*/ 23 h 33"/>
                  <a:gd name="T20" fmla="*/ 13 w 14"/>
                  <a:gd name="T21" fmla="*/ 20 h 33"/>
                  <a:gd name="T22" fmla="*/ 14 w 14"/>
                  <a:gd name="T23" fmla="*/ 19 h 33"/>
                  <a:gd name="T24" fmla="*/ 14 w 14"/>
                  <a:gd name="T25" fmla="*/ 16 h 33"/>
                  <a:gd name="T26" fmla="*/ 14 w 14"/>
                  <a:gd name="T27" fmla="*/ 16 h 33"/>
                  <a:gd name="T28" fmla="*/ 14 w 14"/>
                  <a:gd name="T29" fmla="*/ 15 h 33"/>
                  <a:gd name="T30" fmla="*/ 13 w 14"/>
                  <a:gd name="T31" fmla="*/ 12 h 33"/>
                  <a:gd name="T32" fmla="*/ 13 w 14"/>
                  <a:gd name="T33" fmla="*/ 10 h 33"/>
                  <a:gd name="T34" fmla="*/ 12 w 14"/>
                  <a:gd name="T35" fmla="*/ 7 h 33"/>
                  <a:gd name="T36" fmla="*/ 11 w 14"/>
                  <a:gd name="T37" fmla="*/ 6 h 33"/>
                  <a:gd name="T38" fmla="*/ 9 w 14"/>
                  <a:gd name="T39" fmla="*/ 5 h 33"/>
                  <a:gd name="T40" fmla="*/ 8 w 14"/>
                  <a:gd name="T41" fmla="*/ 3 h 33"/>
                  <a:gd name="T42" fmla="*/ 7 w 14"/>
                  <a:gd name="T43" fmla="*/ 2 h 33"/>
                  <a:gd name="T44" fmla="*/ 6 w 14"/>
                  <a:gd name="T45" fmla="*/ 2 h 33"/>
                  <a:gd name="T46" fmla="*/ 3 w 14"/>
                  <a:gd name="T47" fmla="*/ 0 h 33"/>
                  <a:gd name="T48" fmla="*/ 2 w 14"/>
                  <a:gd name="T49" fmla="*/ 0 h 33"/>
                  <a:gd name="T50" fmla="*/ 0 w 14"/>
                  <a:gd name="T51" fmla="*/ 0 h 33"/>
                  <a:gd name="T52" fmla="*/ 0 w 14"/>
                  <a:gd name="T53" fmla="*/ 0 h 33"/>
                  <a:gd name="T54" fmla="*/ 0 w 14"/>
                  <a:gd name="T55" fmla="*/ 33 h 33"/>
                  <a:gd name="T56" fmla="*/ 0 w 14"/>
                  <a:gd name="T5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33">
                    <a:moveTo>
                      <a:pt x="0" y="33"/>
                    </a:moveTo>
                    <a:lnTo>
                      <a:pt x="2" y="33"/>
                    </a:lnTo>
                    <a:lnTo>
                      <a:pt x="3" y="33"/>
                    </a:lnTo>
                    <a:lnTo>
                      <a:pt x="6" y="32"/>
                    </a:lnTo>
                    <a:lnTo>
                      <a:pt x="7" y="30"/>
                    </a:lnTo>
                    <a:lnTo>
                      <a:pt x="8" y="30"/>
                    </a:lnTo>
                    <a:lnTo>
                      <a:pt x="9" y="29"/>
                    </a:lnTo>
                    <a:lnTo>
                      <a:pt x="11" y="26"/>
                    </a:lnTo>
                    <a:lnTo>
                      <a:pt x="12" y="24"/>
                    </a:lnTo>
                    <a:lnTo>
                      <a:pt x="13" y="23"/>
                    </a:lnTo>
                    <a:lnTo>
                      <a:pt x="13" y="20"/>
                    </a:lnTo>
                    <a:lnTo>
                      <a:pt x="14" y="19"/>
                    </a:lnTo>
                    <a:lnTo>
                      <a:pt x="14" y="16"/>
                    </a:lnTo>
                    <a:lnTo>
                      <a:pt x="14" y="16"/>
                    </a:lnTo>
                    <a:lnTo>
                      <a:pt x="14" y="15"/>
                    </a:lnTo>
                    <a:lnTo>
                      <a:pt x="13" y="12"/>
                    </a:lnTo>
                    <a:lnTo>
                      <a:pt x="13" y="10"/>
                    </a:lnTo>
                    <a:lnTo>
                      <a:pt x="12" y="7"/>
                    </a:lnTo>
                    <a:lnTo>
                      <a:pt x="11" y="6"/>
                    </a:lnTo>
                    <a:lnTo>
                      <a:pt x="9" y="5"/>
                    </a:lnTo>
                    <a:lnTo>
                      <a:pt x="8" y="3"/>
                    </a:lnTo>
                    <a:lnTo>
                      <a:pt x="7" y="2"/>
                    </a:lnTo>
                    <a:lnTo>
                      <a:pt x="6" y="2"/>
                    </a:lnTo>
                    <a:lnTo>
                      <a:pt x="3" y="0"/>
                    </a:lnTo>
                    <a:lnTo>
                      <a:pt x="2" y="0"/>
                    </a:lnTo>
                    <a:lnTo>
                      <a:pt x="0" y="0"/>
                    </a:lnTo>
                    <a:lnTo>
                      <a:pt x="0" y="0"/>
                    </a:lnTo>
                    <a:lnTo>
                      <a:pt x="0" y="33"/>
                    </a:lnTo>
                    <a:lnTo>
                      <a:pt x="0" y="33"/>
                    </a:lnTo>
                  </a:path>
                </a:pathLst>
              </a:custGeom>
              <a:solidFill>
                <a:srgbClr val="FF0000"/>
              </a:solidFill>
              <a:ln w="1270">
                <a:solidFill>
                  <a:srgbClr val="003366"/>
                </a:solidFill>
                <a:prstDash val="solid"/>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24" name="Freeform 145">
                <a:extLst>
                  <a:ext uri="{FF2B5EF4-FFF2-40B4-BE49-F238E27FC236}">
                    <a16:creationId xmlns:a16="http://schemas.microsoft.com/office/drawing/2014/main" xmlns="" id="{0C6BFFA8-F361-453C-B0BD-F0BFC3734A20}"/>
                  </a:ext>
                </a:extLst>
              </p:cNvPr>
              <p:cNvSpPr>
                <a:spLocks noChangeAspect="1"/>
              </p:cNvSpPr>
              <p:nvPr/>
            </p:nvSpPr>
            <p:spPr bwMode="auto">
              <a:xfrm>
                <a:off x="5839" y="5737"/>
                <a:ext cx="9" cy="11"/>
              </a:xfrm>
              <a:custGeom>
                <a:avLst/>
                <a:gdLst>
                  <a:gd name="T0" fmla="*/ 5 w 9"/>
                  <a:gd name="T1" fmla="*/ 11 h 11"/>
                  <a:gd name="T2" fmla="*/ 7 w 9"/>
                  <a:gd name="T3" fmla="*/ 10 h 11"/>
                  <a:gd name="T4" fmla="*/ 8 w 9"/>
                  <a:gd name="T5" fmla="*/ 8 h 11"/>
                  <a:gd name="T6" fmla="*/ 9 w 9"/>
                  <a:gd name="T7" fmla="*/ 5 h 11"/>
                  <a:gd name="T8" fmla="*/ 9 w 9"/>
                  <a:gd name="T9" fmla="*/ 5 h 11"/>
                  <a:gd name="T10" fmla="*/ 8 w 9"/>
                  <a:gd name="T11" fmla="*/ 2 h 11"/>
                  <a:gd name="T12" fmla="*/ 7 w 9"/>
                  <a:gd name="T13" fmla="*/ 1 h 11"/>
                  <a:gd name="T14" fmla="*/ 5 w 9"/>
                  <a:gd name="T15" fmla="*/ 0 h 11"/>
                  <a:gd name="T16" fmla="*/ 5 w 9"/>
                  <a:gd name="T17" fmla="*/ 0 h 11"/>
                  <a:gd name="T18" fmla="*/ 2 w 9"/>
                  <a:gd name="T19" fmla="*/ 1 h 11"/>
                  <a:gd name="T20" fmla="*/ 1 w 9"/>
                  <a:gd name="T21" fmla="*/ 2 h 11"/>
                  <a:gd name="T22" fmla="*/ 0 w 9"/>
                  <a:gd name="T23" fmla="*/ 5 h 11"/>
                  <a:gd name="T24" fmla="*/ 0 w 9"/>
                  <a:gd name="T25" fmla="*/ 5 h 11"/>
                  <a:gd name="T26" fmla="*/ 1 w 9"/>
                  <a:gd name="T27" fmla="*/ 8 h 11"/>
                  <a:gd name="T28" fmla="*/ 2 w 9"/>
                  <a:gd name="T29" fmla="*/ 10 h 11"/>
                  <a:gd name="T30" fmla="*/ 5 w 9"/>
                  <a:gd name="T31" fmla="*/ 11 h 11"/>
                  <a:gd name="T32" fmla="*/ 5 w 9"/>
                  <a:gd name="T33" fmla="*/ 11 h 11"/>
                  <a:gd name="T34" fmla="*/ 5 w 9"/>
                  <a:gd name="T3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1">
                    <a:moveTo>
                      <a:pt x="5" y="11"/>
                    </a:moveTo>
                    <a:lnTo>
                      <a:pt x="7" y="10"/>
                    </a:lnTo>
                    <a:lnTo>
                      <a:pt x="8" y="8"/>
                    </a:lnTo>
                    <a:lnTo>
                      <a:pt x="9" y="5"/>
                    </a:lnTo>
                    <a:lnTo>
                      <a:pt x="9" y="5"/>
                    </a:lnTo>
                    <a:lnTo>
                      <a:pt x="8" y="2"/>
                    </a:lnTo>
                    <a:lnTo>
                      <a:pt x="7" y="1"/>
                    </a:lnTo>
                    <a:lnTo>
                      <a:pt x="5" y="0"/>
                    </a:lnTo>
                    <a:lnTo>
                      <a:pt x="5" y="0"/>
                    </a:lnTo>
                    <a:lnTo>
                      <a:pt x="2" y="1"/>
                    </a:lnTo>
                    <a:lnTo>
                      <a:pt x="1" y="2"/>
                    </a:lnTo>
                    <a:lnTo>
                      <a:pt x="0" y="5"/>
                    </a:lnTo>
                    <a:lnTo>
                      <a:pt x="0" y="5"/>
                    </a:lnTo>
                    <a:lnTo>
                      <a:pt x="1" y="8"/>
                    </a:lnTo>
                    <a:lnTo>
                      <a:pt x="2" y="10"/>
                    </a:lnTo>
                    <a:lnTo>
                      <a:pt x="5" y="11"/>
                    </a:lnTo>
                    <a:lnTo>
                      <a:pt x="5" y="11"/>
                    </a:lnTo>
                    <a:lnTo>
                      <a:pt x="5" y="11"/>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25" name="Freeform 146">
                <a:extLst>
                  <a:ext uri="{FF2B5EF4-FFF2-40B4-BE49-F238E27FC236}">
                    <a16:creationId xmlns:a16="http://schemas.microsoft.com/office/drawing/2014/main" xmlns="" id="{323676A1-0BD4-473C-A3F9-6ADE37D2CD91}"/>
                  </a:ext>
                </a:extLst>
              </p:cNvPr>
              <p:cNvSpPr>
                <a:spLocks noChangeAspect="1"/>
              </p:cNvSpPr>
              <p:nvPr/>
            </p:nvSpPr>
            <p:spPr bwMode="auto">
              <a:xfrm>
                <a:off x="5832" y="5714"/>
                <a:ext cx="19" cy="14"/>
              </a:xfrm>
              <a:custGeom>
                <a:avLst/>
                <a:gdLst>
                  <a:gd name="T0" fmla="*/ 19 w 19"/>
                  <a:gd name="T1" fmla="*/ 14 h 14"/>
                  <a:gd name="T2" fmla="*/ 19 w 19"/>
                  <a:gd name="T3" fmla="*/ 0 h 14"/>
                  <a:gd name="T4" fmla="*/ 0 w 19"/>
                  <a:gd name="T5" fmla="*/ 0 h 14"/>
                  <a:gd name="T6" fmla="*/ 0 w 19"/>
                  <a:gd name="T7" fmla="*/ 14 h 14"/>
                  <a:gd name="T8" fmla="*/ 19 w 19"/>
                  <a:gd name="T9" fmla="*/ 14 h 14"/>
                  <a:gd name="T10" fmla="*/ 19 w 19"/>
                  <a:gd name="T11" fmla="*/ 14 h 14"/>
                </a:gdLst>
                <a:ahLst/>
                <a:cxnLst>
                  <a:cxn ang="0">
                    <a:pos x="T0" y="T1"/>
                  </a:cxn>
                  <a:cxn ang="0">
                    <a:pos x="T2" y="T3"/>
                  </a:cxn>
                  <a:cxn ang="0">
                    <a:pos x="T4" y="T5"/>
                  </a:cxn>
                  <a:cxn ang="0">
                    <a:pos x="T6" y="T7"/>
                  </a:cxn>
                  <a:cxn ang="0">
                    <a:pos x="T8" y="T9"/>
                  </a:cxn>
                  <a:cxn ang="0">
                    <a:pos x="T10" y="T11"/>
                  </a:cxn>
                </a:cxnLst>
                <a:rect l="0" t="0" r="r" b="b"/>
                <a:pathLst>
                  <a:path w="19" h="14">
                    <a:moveTo>
                      <a:pt x="19" y="14"/>
                    </a:moveTo>
                    <a:lnTo>
                      <a:pt x="19" y="0"/>
                    </a:lnTo>
                    <a:lnTo>
                      <a:pt x="0" y="0"/>
                    </a:lnTo>
                    <a:lnTo>
                      <a:pt x="0" y="14"/>
                    </a:lnTo>
                    <a:lnTo>
                      <a:pt x="19" y="14"/>
                    </a:lnTo>
                    <a:lnTo>
                      <a:pt x="19" y="14"/>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26" name="Freeform 147">
                <a:extLst>
                  <a:ext uri="{FF2B5EF4-FFF2-40B4-BE49-F238E27FC236}">
                    <a16:creationId xmlns:a16="http://schemas.microsoft.com/office/drawing/2014/main" xmlns="" id="{CD0F1134-237C-47B1-B002-532B066BE2BA}"/>
                  </a:ext>
                </a:extLst>
              </p:cNvPr>
              <p:cNvSpPr>
                <a:spLocks noChangeAspect="1"/>
              </p:cNvSpPr>
              <p:nvPr/>
            </p:nvSpPr>
            <p:spPr bwMode="auto">
              <a:xfrm>
                <a:off x="5708" y="5603"/>
                <a:ext cx="149" cy="48"/>
              </a:xfrm>
              <a:custGeom>
                <a:avLst/>
                <a:gdLst>
                  <a:gd name="T0" fmla="*/ 149 w 149"/>
                  <a:gd name="T1" fmla="*/ 48 h 48"/>
                  <a:gd name="T2" fmla="*/ 149 w 149"/>
                  <a:gd name="T3" fmla="*/ 0 h 48"/>
                  <a:gd name="T4" fmla="*/ 0 w 149"/>
                  <a:gd name="T5" fmla="*/ 0 h 48"/>
                  <a:gd name="T6" fmla="*/ 0 w 149"/>
                  <a:gd name="T7" fmla="*/ 48 h 48"/>
                  <a:gd name="T8" fmla="*/ 149 w 149"/>
                  <a:gd name="T9" fmla="*/ 48 h 48"/>
                  <a:gd name="T10" fmla="*/ 149 w 149"/>
                  <a:gd name="T11" fmla="*/ 48 h 48"/>
                </a:gdLst>
                <a:ahLst/>
                <a:cxnLst>
                  <a:cxn ang="0">
                    <a:pos x="T0" y="T1"/>
                  </a:cxn>
                  <a:cxn ang="0">
                    <a:pos x="T2" y="T3"/>
                  </a:cxn>
                  <a:cxn ang="0">
                    <a:pos x="T4" y="T5"/>
                  </a:cxn>
                  <a:cxn ang="0">
                    <a:pos x="T6" y="T7"/>
                  </a:cxn>
                  <a:cxn ang="0">
                    <a:pos x="T8" y="T9"/>
                  </a:cxn>
                  <a:cxn ang="0">
                    <a:pos x="T10" y="T11"/>
                  </a:cxn>
                </a:cxnLst>
                <a:rect l="0" t="0" r="r" b="b"/>
                <a:pathLst>
                  <a:path w="149" h="48">
                    <a:moveTo>
                      <a:pt x="149" y="48"/>
                    </a:moveTo>
                    <a:lnTo>
                      <a:pt x="149" y="0"/>
                    </a:lnTo>
                    <a:lnTo>
                      <a:pt x="0" y="0"/>
                    </a:lnTo>
                    <a:lnTo>
                      <a:pt x="0" y="48"/>
                    </a:lnTo>
                    <a:lnTo>
                      <a:pt x="149" y="48"/>
                    </a:lnTo>
                    <a:lnTo>
                      <a:pt x="149" y="48"/>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27" name="Freeform 148">
                <a:extLst>
                  <a:ext uri="{FF2B5EF4-FFF2-40B4-BE49-F238E27FC236}">
                    <a16:creationId xmlns:a16="http://schemas.microsoft.com/office/drawing/2014/main" xmlns="" id="{A75EDBCE-B561-421D-B4CB-E49E7FFB4490}"/>
                  </a:ext>
                </a:extLst>
              </p:cNvPr>
              <p:cNvSpPr>
                <a:spLocks noChangeAspect="1"/>
              </p:cNvSpPr>
              <p:nvPr/>
            </p:nvSpPr>
            <p:spPr bwMode="auto">
              <a:xfrm>
                <a:off x="5708" y="5603"/>
                <a:ext cx="149" cy="48"/>
              </a:xfrm>
              <a:custGeom>
                <a:avLst/>
                <a:gdLst>
                  <a:gd name="T0" fmla="*/ 149 w 149"/>
                  <a:gd name="T1" fmla="*/ 48 h 48"/>
                  <a:gd name="T2" fmla="*/ 149 w 149"/>
                  <a:gd name="T3" fmla="*/ 0 h 48"/>
                  <a:gd name="T4" fmla="*/ 0 w 149"/>
                  <a:gd name="T5" fmla="*/ 0 h 48"/>
                  <a:gd name="T6" fmla="*/ 0 w 149"/>
                  <a:gd name="T7" fmla="*/ 48 h 48"/>
                  <a:gd name="T8" fmla="*/ 149 w 149"/>
                  <a:gd name="T9" fmla="*/ 48 h 48"/>
                  <a:gd name="T10" fmla="*/ 149 w 149"/>
                  <a:gd name="T11" fmla="*/ 48 h 48"/>
                </a:gdLst>
                <a:ahLst/>
                <a:cxnLst>
                  <a:cxn ang="0">
                    <a:pos x="T0" y="T1"/>
                  </a:cxn>
                  <a:cxn ang="0">
                    <a:pos x="T2" y="T3"/>
                  </a:cxn>
                  <a:cxn ang="0">
                    <a:pos x="T4" y="T5"/>
                  </a:cxn>
                  <a:cxn ang="0">
                    <a:pos x="T6" y="T7"/>
                  </a:cxn>
                  <a:cxn ang="0">
                    <a:pos x="T8" y="T9"/>
                  </a:cxn>
                  <a:cxn ang="0">
                    <a:pos x="T10" y="T11"/>
                  </a:cxn>
                </a:cxnLst>
                <a:rect l="0" t="0" r="r" b="b"/>
                <a:pathLst>
                  <a:path w="149" h="48">
                    <a:moveTo>
                      <a:pt x="149" y="48"/>
                    </a:moveTo>
                    <a:lnTo>
                      <a:pt x="149" y="0"/>
                    </a:lnTo>
                    <a:lnTo>
                      <a:pt x="0" y="0"/>
                    </a:lnTo>
                    <a:lnTo>
                      <a:pt x="0" y="48"/>
                    </a:lnTo>
                    <a:lnTo>
                      <a:pt x="149" y="48"/>
                    </a:lnTo>
                    <a:lnTo>
                      <a:pt x="149" y="48"/>
                    </a:lnTo>
                  </a:path>
                </a:pathLst>
              </a:custGeom>
              <a:solidFill>
                <a:srgbClr val="FF0000"/>
              </a:solidFill>
              <a:ln w="3810">
                <a:solidFill>
                  <a:srgbClr val="003366"/>
                </a:solidFill>
                <a:prstDash val="solid"/>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28" name="Line 149">
                <a:extLst>
                  <a:ext uri="{FF2B5EF4-FFF2-40B4-BE49-F238E27FC236}">
                    <a16:creationId xmlns:a16="http://schemas.microsoft.com/office/drawing/2014/main" xmlns="" id="{001A3AFF-60FE-4020-9B1B-6FD262C0D960}"/>
                  </a:ext>
                </a:extLst>
              </p:cNvPr>
              <p:cNvSpPr>
                <a:spLocks noChangeAspect="1" noChangeShapeType="1"/>
              </p:cNvSpPr>
              <p:nvPr/>
            </p:nvSpPr>
            <p:spPr bwMode="auto">
              <a:xfrm>
                <a:off x="5707" y="5616"/>
                <a:ext cx="152" cy="1"/>
              </a:xfrm>
              <a:prstGeom prst="line">
                <a:avLst/>
              </a:prstGeom>
              <a:noFill/>
              <a:ln w="31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29" name="Line 150">
                <a:extLst>
                  <a:ext uri="{FF2B5EF4-FFF2-40B4-BE49-F238E27FC236}">
                    <a16:creationId xmlns:a16="http://schemas.microsoft.com/office/drawing/2014/main" xmlns="" id="{2D35D4AD-C28A-49C2-8AE5-BABAC6898E67}"/>
                  </a:ext>
                </a:extLst>
              </p:cNvPr>
              <p:cNvSpPr>
                <a:spLocks noChangeAspect="1" noChangeShapeType="1"/>
              </p:cNvSpPr>
              <p:nvPr/>
            </p:nvSpPr>
            <p:spPr bwMode="auto">
              <a:xfrm>
                <a:off x="5705" y="5628"/>
                <a:ext cx="153" cy="1"/>
              </a:xfrm>
              <a:prstGeom prst="line">
                <a:avLst/>
              </a:prstGeom>
              <a:noFill/>
              <a:ln w="31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30" name="Freeform 151">
                <a:extLst>
                  <a:ext uri="{FF2B5EF4-FFF2-40B4-BE49-F238E27FC236}">
                    <a16:creationId xmlns:a16="http://schemas.microsoft.com/office/drawing/2014/main" xmlns="" id="{BE7B3846-B6D0-4DF7-BA71-1EF8E6842E59}"/>
                  </a:ext>
                </a:extLst>
              </p:cNvPr>
              <p:cNvSpPr>
                <a:spLocks noChangeAspect="1"/>
              </p:cNvSpPr>
              <p:nvPr/>
            </p:nvSpPr>
            <p:spPr bwMode="auto">
              <a:xfrm>
                <a:off x="5854" y="5446"/>
                <a:ext cx="28" cy="14"/>
              </a:xfrm>
              <a:custGeom>
                <a:avLst/>
                <a:gdLst>
                  <a:gd name="T0" fmla="*/ 28 w 28"/>
                  <a:gd name="T1" fmla="*/ 14 h 14"/>
                  <a:gd name="T2" fmla="*/ 28 w 28"/>
                  <a:gd name="T3" fmla="*/ 0 h 14"/>
                  <a:gd name="T4" fmla="*/ 0 w 28"/>
                  <a:gd name="T5" fmla="*/ 0 h 14"/>
                  <a:gd name="T6" fmla="*/ 0 w 28"/>
                  <a:gd name="T7" fmla="*/ 14 h 14"/>
                  <a:gd name="T8" fmla="*/ 28 w 28"/>
                  <a:gd name="T9" fmla="*/ 14 h 14"/>
                  <a:gd name="T10" fmla="*/ 28 w 28"/>
                  <a:gd name="T11" fmla="*/ 14 h 14"/>
                </a:gdLst>
                <a:ahLst/>
                <a:cxnLst>
                  <a:cxn ang="0">
                    <a:pos x="T0" y="T1"/>
                  </a:cxn>
                  <a:cxn ang="0">
                    <a:pos x="T2" y="T3"/>
                  </a:cxn>
                  <a:cxn ang="0">
                    <a:pos x="T4" y="T5"/>
                  </a:cxn>
                  <a:cxn ang="0">
                    <a:pos x="T6" y="T7"/>
                  </a:cxn>
                  <a:cxn ang="0">
                    <a:pos x="T8" y="T9"/>
                  </a:cxn>
                  <a:cxn ang="0">
                    <a:pos x="T10" y="T11"/>
                  </a:cxn>
                </a:cxnLst>
                <a:rect l="0" t="0" r="r" b="b"/>
                <a:pathLst>
                  <a:path w="28" h="14">
                    <a:moveTo>
                      <a:pt x="28" y="14"/>
                    </a:moveTo>
                    <a:lnTo>
                      <a:pt x="28" y="0"/>
                    </a:lnTo>
                    <a:lnTo>
                      <a:pt x="0" y="0"/>
                    </a:lnTo>
                    <a:lnTo>
                      <a:pt x="0" y="14"/>
                    </a:lnTo>
                    <a:lnTo>
                      <a:pt x="28" y="14"/>
                    </a:lnTo>
                    <a:lnTo>
                      <a:pt x="28" y="14"/>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31" name="Line 152">
                <a:extLst>
                  <a:ext uri="{FF2B5EF4-FFF2-40B4-BE49-F238E27FC236}">
                    <a16:creationId xmlns:a16="http://schemas.microsoft.com/office/drawing/2014/main" xmlns="" id="{079FF6BE-5E71-4074-85FE-A419C467C159}"/>
                  </a:ext>
                </a:extLst>
              </p:cNvPr>
              <p:cNvSpPr>
                <a:spLocks noChangeAspect="1" noChangeShapeType="1"/>
              </p:cNvSpPr>
              <p:nvPr/>
            </p:nvSpPr>
            <p:spPr bwMode="auto">
              <a:xfrm>
                <a:off x="5705" y="5640"/>
                <a:ext cx="153" cy="1"/>
              </a:xfrm>
              <a:prstGeom prst="line">
                <a:avLst/>
              </a:prstGeom>
              <a:noFill/>
              <a:ln w="31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grpSp>
        <p:grpSp>
          <p:nvGrpSpPr>
            <p:cNvPr id="28" name="Group 153">
              <a:extLst>
                <a:ext uri="{FF2B5EF4-FFF2-40B4-BE49-F238E27FC236}">
                  <a16:creationId xmlns:a16="http://schemas.microsoft.com/office/drawing/2014/main" xmlns="" id="{FDDDDADC-978F-404D-8E26-94D30B39B60D}"/>
                </a:ext>
              </a:extLst>
            </p:cNvPr>
            <p:cNvGrpSpPr>
              <a:grpSpLocks noChangeAspect="1"/>
            </p:cNvGrpSpPr>
            <p:nvPr/>
          </p:nvGrpSpPr>
          <p:grpSpPr bwMode="auto">
            <a:xfrm>
              <a:off x="5296" y="8868"/>
              <a:ext cx="284" cy="609"/>
              <a:chOff x="5592" y="5381"/>
              <a:chExt cx="304" cy="524"/>
            </a:xfrm>
          </p:grpSpPr>
          <p:sp>
            <p:nvSpPr>
              <p:cNvPr id="168" name="Freeform 154">
                <a:extLst>
                  <a:ext uri="{FF2B5EF4-FFF2-40B4-BE49-F238E27FC236}">
                    <a16:creationId xmlns:a16="http://schemas.microsoft.com/office/drawing/2014/main" xmlns="" id="{CBFD9221-B73F-4397-965F-4F739F7F5678}"/>
                  </a:ext>
                </a:extLst>
              </p:cNvPr>
              <p:cNvSpPr>
                <a:spLocks noChangeAspect="1"/>
              </p:cNvSpPr>
              <p:nvPr/>
            </p:nvSpPr>
            <p:spPr bwMode="auto">
              <a:xfrm>
                <a:off x="5592" y="5381"/>
                <a:ext cx="63" cy="524"/>
              </a:xfrm>
              <a:custGeom>
                <a:avLst/>
                <a:gdLst>
                  <a:gd name="T0" fmla="*/ 0 w 63"/>
                  <a:gd name="T1" fmla="*/ 0 h 524"/>
                  <a:gd name="T2" fmla="*/ 0 w 63"/>
                  <a:gd name="T3" fmla="*/ 468 h 524"/>
                  <a:gd name="T4" fmla="*/ 63 w 63"/>
                  <a:gd name="T5" fmla="*/ 524 h 524"/>
                  <a:gd name="T6" fmla="*/ 63 w 63"/>
                  <a:gd name="T7" fmla="*/ 52 h 524"/>
                  <a:gd name="T8" fmla="*/ 0 w 63"/>
                  <a:gd name="T9" fmla="*/ 0 h 524"/>
                  <a:gd name="T10" fmla="*/ 0 w 63"/>
                  <a:gd name="T11" fmla="*/ 0 h 524"/>
                </a:gdLst>
                <a:ahLst/>
                <a:cxnLst>
                  <a:cxn ang="0">
                    <a:pos x="T0" y="T1"/>
                  </a:cxn>
                  <a:cxn ang="0">
                    <a:pos x="T2" y="T3"/>
                  </a:cxn>
                  <a:cxn ang="0">
                    <a:pos x="T4" y="T5"/>
                  </a:cxn>
                  <a:cxn ang="0">
                    <a:pos x="T6" y="T7"/>
                  </a:cxn>
                  <a:cxn ang="0">
                    <a:pos x="T8" y="T9"/>
                  </a:cxn>
                  <a:cxn ang="0">
                    <a:pos x="T10" y="T11"/>
                  </a:cxn>
                </a:cxnLst>
                <a:rect l="0" t="0" r="r" b="b"/>
                <a:pathLst>
                  <a:path w="63" h="524">
                    <a:moveTo>
                      <a:pt x="0" y="0"/>
                    </a:moveTo>
                    <a:lnTo>
                      <a:pt x="0" y="468"/>
                    </a:lnTo>
                    <a:lnTo>
                      <a:pt x="63" y="524"/>
                    </a:lnTo>
                    <a:lnTo>
                      <a:pt x="63" y="52"/>
                    </a:lnTo>
                    <a:lnTo>
                      <a:pt x="0" y="0"/>
                    </a:lnTo>
                    <a:lnTo>
                      <a:pt x="0" y="0"/>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69" name="Freeform 155">
                <a:extLst>
                  <a:ext uri="{FF2B5EF4-FFF2-40B4-BE49-F238E27FC236}">
                    <a16:creationId xmlns:a16="http://schemas.microsoft.com/office/drawing/2014/main" xmlns="" id="{E7E1C69E-BF35-4C70-88F4-9E89798DB8C9}"/>
                  </a:ext>
                </a:extLst>
              </p:cNvPr>
              <p:cNvSpPr>
                <a:spLocks noChangeAspect="1"/>
              </p:cNvSpPr>
              <p:nvPr/>
            </p:nvSpPr>
            <p:spPr bwMode="auto">
              <a:xfrm>
                <a:off x="5592" y="5381"/>
                <a:ext cx="304" cy="52"/>
              </a:xfrm>
              <a:custGeom>
                <a:avLst/>
                <a:gdLst>
                  <a:gd name="T0" fmla="*/ 242 w 304"/>
                  <a:gd name="T1" fmla="*/ 0 h 52"/>
                  <a:gd name="T2" fmla="*/ 241 w 304"/>
                  <a:gd name="T3" fmla="*/ 0 h 52"/>
                  <a:gd name="T4" fmla="*/ 240 w 304"/>
                  <a:gd name="T5" fmla="*/ 0 h 52"/>
                  <a:gd name="T6" fmla="*/ 238 w 304"/>
                  <a:gd name="T7" fmla="*/ 0 h 52"/>
                  <a:gd name="T8" fmla="*/ 235 w 304"/>
                  <a:gd name="T9" fmla="*/ 0 h 52"/>
                  <a:gd name="T10" fmla="*/ 232 w 304"/>
                  <a:gd name="T11" fmla="*/ 0 h 52"/>
                  <a:gd name="T12" fmla="*/ 228 w 304"/>
                  <a:gd name="T13" fmla="*/ 0 h 52"/>
                  <a:gd name="T14" fmla="*/ 224 w 304"/>
                  <a:gd name="T15" fmla="*/ 0 h 52"/>
                  <a:gd name="T16" fmla="*/ 219 w 304"/>
                  <a:gd name="T17" fmla="*/ 0 h 52"/>
                  <a:gd name="T18" fmla="*/ 213 w 304"/>
                  <a:gd name="T19" fmla="*/ 0 h 52"/>
                  <a:gd name="T20" fmla="*/ 207 w 304"/>
                  <a:gd name="T21" fmla="*/ 0 h 52"/>
                  <a:gd name="T22" fmla="*/ 201 w 304"/>
                  <a:gd name="T23" fmla="*/ 0 h 52"/>
                  <a:gd name="T24" fmla="*/ 194 w 304"/>
                  <a:gd name="T25" fmla="*/ 0 h 52"/>
                  <a:gd name="T26" fmla="*/ 188 w 304"/>
                  <a:gd name="T27" fmla="*/ 0 h 52"/>
                  <a:gd name="T28" fmla="*/ 181 w 304"/>
                  <a:gd name="T29" fmla="*/ 0 h 52"/>
                  <a:gd name="T30" fmla="*/ 172 w 304"/>
                  <a:gd name="T31" fmla="*/ 0 h 52"/>
                  <a:gd name="T32" fmla="*/ 165 w 304"/>
                  <a:gd name="T33" fmla="*/ 0 h 52"/>
                  <a:gd name="T34" fmla="*/ 157 w 304"/>
                  <a:gd name="T35" fmla="*/ 0 h 52"/>
                  <a:gd name="T36" fmla="*/ 149 w 304"/>
                  <a:gd name="T37" fmla="*/ 0 h 52"/>
                  <a:gd name="T38" fmla="*/ 141 w 304"/>
                  <a:gd name="T39" fmla="*/ 0 h 52"/>
                  <a:gd name="T40" fmla="*/ 133 w 304"/>
                  <a:gd name="T41" fmla="*/ 0 h 52"/>
                  <a:gd name="T42" fmla="*/ 124 w 304"/>
                  <a:gd name="T43" fmla="*/ 0 h 52"/>
                  <a:gd name="T44" fmla="*/ 116 w 304"/>
                  <a:gd name="T45" fmla="*/ 0 h 52"/>
                  <a:gd name="T46" fmla="*/ 107 w 304"/>
                  <a:gd name="T47" fmla="*/ 0 h 52"/>
                  <a:gd name="T48" fmla="*/ 99 w 304"/>
                  <a:gd name="T49" fmla="*/ 0 h 52"/>
                  <a:gd name="T50" fmla="*/ 91 w 304"/>
                  <a:gd name="T51" fmla="*/ 0 h 52"/>
                  <a:gd name="T52" fmla="*/ 82 w 304"/>
                  <a:gd name="T53" fmla="*/ 0 h 52"/>
                  <a:gd name="T54" fmla="*/ 75 w 304"/>
                  <a:gd name="T55" fmla="*/ 0 h 52"/>
                  <a:gd name="T56" fmla="*/ 67 w 304"/>
                  <a:gd name="T57" fmla="*/ 0 h 52"/>
                  <a:gd name="T58" fmla="*/ 59 w 304"/>
                  <a:gd name="T59" fmla="*/ 0 h 52"/>
                  <a:gd name="T60" fmla="*/ 52 w 304"/>
                  <a:gd name="T61" fmla="*/ 0 h 52"/>
                  <a:gd name="T62" fmla="*/ 46 w 304"/>
                  <a:gd name="T63" fmla="*/ 0 h 52"/>
                  <a:gd name="T64" fmla="*/ 39 w 304"/>
                  <a:gd name="T65" fmla="*/ 0 h 52"/>
                  <a:gd name="T66" fmla="*/ 33 w 304"/>
                  <a:gd name="T67" fmla="*/ 0 h 52"/>
                  <a:gd name="T68" fmla="*/ 27 w 304"/>
                  <a:gd name="T69" fmla="*/ 0 h 52"/>
                  <a:gd name="T70" fmla="*/ 22 w 304"/>
                  <a:gd name="T71" fmla="*/ 0 h 52"/>
                  <a:gd name="T72" fmla="*/ 17 w 304"/>
                  <a:gd name="T73" fmla="*/ 0 h 52"/>
                  <a:gd name="T74" fmla="*/ 12 w 304"/>
                  <a:gd name="T75" fmla="*/ 0 h 52"/>
                  <a:gd name="T76" fmla="*/ 9 w 304"/>
                  <a:gd name="T77" fmla="*/ 0 h 52"/>
                  <a:gd name="T78" fmla="*/ 6 w 304"/>
                  <a:gd name="T79" fmla="*/ 0 h 52"/>
                  <a:gd name="T80" fmla="*/ 4 w 304"/>
                  <a:gd name="T81" fmla="*/ 0 h 52"/>
                  <a:gd name="T82" fmla="*/ 2 w 304"/>
                  <a:gd name="T83" fmla="*/ 0 h 52"/>
                  <a:gd name="T84" fmla="*/ 0 w 304"/>
                  <a:gd name="T85" fmla="*/ 0 h 52"/>
                  <a:gd name="T86" fmla="*/ 0 w 304"/>
                  <a:gd name="T87" fmla="*/ 0 h 52"/>
                  <a:gd name="T88" fmla="*/ 304 w 304"/>
                  <a:gd name="T8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04" h="52">
                    <a:moveTo>
                      <a:pt x="304" y="52"/>
                    </a:moveTo>
                    <a:lnTo>
                      <a:pt x="242" y="0"/>
                    </a:lnTo>
                    <a:lnTo>
                      <a:pt x="242" y="0"/>
                    </a:lnTo>
                    <a:lnTo>
                      <a:pt x="242" y="0"/>
                    </a:lnTo>
                    <a:lnTo>
                      <a:pt x="242" y="0"/>
                    </a:lnTo>
                    <a:lnTo>
                      <a:pt x="241" y="0"/>
                    </a:lnTo>
                    <a:lnTo>
                      <a:pt x="241" y="0"/>
                    </a:lnTo>
                    <a:lnTo>
                      <a:pt x="241" y="0"/>
                    </a:lnTo>
                    <a:lnTo>
                      <a:pt x="240" y="0"/>
                    </a:lnTo>
                    <a:lnTo>
                      <a:pt x="240" y="0"/>
                    </a:lnTo>
                    <a:lnTo>
                      <a:pt x="238" y="0"/>
                    </a:lnTo>
                    <a:lnTo>
                      <a:pt x="238" y="0"/>
                    </a:lnTo>
                    <a:lnTo>
                      <a:pt x="237" y="0"/>
                    </a:lnTo>
                    <a:lnTo>
                      <a:pt x="236" y="0"/>
                    </a:lnTo>
                    <a:lnTo>
                      <a:pt x="235" y="0"/>
                    </a:lnTo>
                    <a:lnTo>
                      <a:pt x="235" y="0"/>
                    </a:lnTo>
                    <a:lnTo>
                      <a:pt x="234" y="0"/>
                    </a:lnTo>
                    <a:lnTo>
                      <a:pt x="232" y="0"/>
                    </a:lnTo>
                    <a:lnTo>
                      <a:pt x="231" y="0"/>
                    </a:lnTo>
                    <a:lnTo>
                      <a:pt x="230" y="0"/>
                    </a:lnTo>
                    <a:lnTo>
                      <a:pt x="228" y="0"/>
                    </a:lnTo>
                    <a:lnTo>
                      <a:pt x="226" y="0"/>
                    </a:lnTo>
                    <a:lnTo>
                      <a:pt x="225" y="0"/>
                    </a:lnTo>
                    <a:lnTo>
                      <a:pt x="224" y="0"/>
                    </a:lnTo>
                    <a:lnTo>
                      <a:pt x="222" y="0"/>
                    </a:lnTo>
                    <a:lnTo>
                      <a:pt x="220" y="0"/>
                    </a:lnTo>
                    <a:lnTo>
                      <a:pt x="219" y="0"/>
                    </a:lnTo>
                    <a:lnTo>
                      <a:pt x="217" y="0"/>
                    </a:lnTo>
                    <a:lnTo>
                      <a:pt x="216" y="0"/>
                    </a:lnTo>
                    <a:lnTo>
                      <a:pt x="213" y="0"/>
                    </a:lnTo>
                    <a:lnTo>
                      <a:pt x="211" y="0"/>
                    </a:lnTo>
                    <a:lnTo>
                      <a:pt x="210" y="0"/>
                    </a:lnTo>
                    <a:lnTo>
                      <a:pt x="207" y="0"/>
                    </a:lnTo>
                    <a:lnTo>
                      <a:pt x="206" y="0"/>
                    </a:lnTo>
                    <a:lnTo>
                      <a:pt x="204" y="0"/>
                    </a:lnTo>
                    <a:lnTo>
                      <a:pt x="201" y="0"/>
                    </a:lnTo>
                    <a:lnTo>
                      <a:pt x="199" y="0"/>
                    </a:lnTo>
                    <a:lnTo>
                      <a:pt x="196" y="0"/>
                    </a:lnTo>
                    <a:lnTo>
                      <a:pt x="194" y="0"/>
                    </a:lnTo>
                    <a:lnTo>
                      <a:pt x="193" y="0"/>
                    </a:lnTo>
                    <a:lnTo>
                      <a:pt x="190" y="0"/>
                    </a:lnTo>
                    <a:lnTo>
                      <a:pt x="188" y="0"/>
                    </a:lnTo>
                    <a:lnTo>
                      <a:pt x="185" y="0"/>
                    </a:lnTo>
                    <a:lnTo>
                      <a:pt x="183" y="0"/>
                    </a:lnTo>
                    <a:lnTo>
                      <a:pt x="181" y="0"/>
                    </a:lnTo>
                    <a:lnTo>
                      <a:pt x="178" y="0"/>
                    </a:lnTo>
                    <a:lnTo>
                      <a:pt x="175" y="0"/>
                    </a:lnTo>
                    <a:lnTo>
                      <a:pt x="172" y="0"/>
                    </a:lnTo>
                    <a:lnTo>
                      <a:pt x="170" y="0"/>
                    </a:lnTo>
                    <a:lnTo>
                      <a:pt x="167" y="0"/>
                    </a:lnTo>
                    <a:lnTo>
                      <a:pt x="165" y="0"/>
                    </a:lnTo>
                    <a:lnTo>
                      <a:pt x="163" y="0"/>
                    </a:lnTo>
                    <a:lnTo>
                      <a:pt x="160" y="0"/>
                    </a:lnTo>
                    <a:lnTo>
                      <a:pt x="157" y="0"/>
                    </a:lnTo>
                    <a:lnTo>
                      <a:pt x="154" y="0"/>
                    </a:lnTo>
                    <a:lnTo>
                      <a:pt x="152" y="0"/>
                    </a:lnTo>
                    <a:lnTo>
                      <a:pt x="149" y="0"/>
                    </a:lnTo>
                    <a:lnTo>
                      <a:pt x="146" y="0"/>
                    </a:lnTo>
                    <a:lnTo>
                      <a:pt x="143" y="0"/>
                    </a:lnTo>
                    <a:lnTo>
                      <a:pt x="141" y="0"/>
                    </a:lnTo>
                    <a:lnTo>
                      <a:pt x="137" y="0"/>
                    </a:lnTo>
                    <a:lnTo>
                      <a:pt x="135" y="0"/>
                    </a:lnTo>
                    <a:lnTo>
                      <a:pt x="133" y="0"/>
                    </a:lnTo>
                    <a:lnTo>
                      <a:pt x="129" y="0"/>
                    </a:lnTo>
                    <a:lnTo>
                      <a:pt x="127" y="0"/>
                    </a:lnTo>
                    <a:lnTo>
                      <a:pt x="124" y="0"/>
                    </a:lnTo>
                    <a:lnTo>
                      <a:pt x="122" y="0"/>
                    </a:lnTo>
                    <a:lnTo>
                      <a:pt x="118" y="0"/>
                    </a:lnTo>
                    <a:lnTo>
                      <a:pt x="116" y="0"/>
                    </a:lnTo>
                    <a:lnTo>
                      <a:pt x="113" y="0"/>
                    </a:lnTo>
                    <a:lnTo>
                      <a:pt x="110" y="0"/>
                    </a:lnTo>
                    <a:lnTo>
                      <a:pt x="107" y="0"/>
                    </a:lnTo>
                    <a:lnTo>
                      <a:pt x="105" y="0"/>
                    </a:lnTo>
                    <a:lnTo>
                      <a:pt x="101" y="0"/>
                    </a:lnTo>
                    <a:lnTo>
                      <a:pt x="99" y="0"/>
                    </a:lnTo>
                    <a:lnTo>
                      <a:pt x="97" y="0"/>
                    </a:lnTo>
                    <a:lnTo>
                      <a:pt x="93" y="0"/>
                    </a:lnTo>
                    <a:lnTo>
                      <a:pt x="91" y="0"/>
                    </a:lnTo>
                    <a:lnTo>
                      <a:pt x="88" y="0"/>
                    </a:lnTo>
                    <a:lnTo>
                      <a:pt x="86" y="0"/>
                    </a:lnTo>
                    <a:lnTo>
                      <a:pt x="82" y="0"/>
                    </a:lnTo>
                    <a:lnTo>
                      <a:pt x="80" y="0"/>
                    </a:lnTo>
                    <a:lnTo>
                      <a:pt x="77" y="0"/>
                    </a:lnTo>
                    <a:lnTo>
                      <a:pt x="75" y="0"/>
                    </a:lnTo>
                    <a:lnTo>
                      <a:pt x="73" y="0"/>
                    </a:lnTo>
                    <a:lnTo>
                      <a:pt x="70" y="0"/>
                    </a:lnTo>
                    <a:lnTo>
                      <a:pt x="67" y="0"/>
                    </a:lnTo>
                    <a:lnTo>
                      <a:pt x="64" y="0"/>
                    </a:lnTo>
                    <a:lnTo>
                      <a:pt x="62" y="0"/>
                    </a:lnTo>
                    <a:lnTo>
                      <a:pt x="59" y="0"/>
                    </a:lnTo>
                    <a:lnTo>
                      <a:pt x="57" y="0"/>
                    </a:lnTo>
                    <a:lnTo>
                      <a:pt x="55" y="0"/>
                    </a:lnTo>
                    <a:lnTo>
                      <a:pt x="52" y="0"/>
                    </a:lnTo>
                    <a:lnTo>
                      <a:pt x="50" y="0"/>
                    </a:lnTo>
                    <a:lnTo>
                      <a:pt x="47" y="0"/>
                    </a:lnTo>
                    <a:lnTo>
                      <a:pt x="46" y="0"/>
                    </a:lnTo>
                    <a:lnTo>
                      <a:pt x="44" y="0"/>
                    </a:lnTo>
                    <a:lnTo>
                      <a:pt x="41" y="0"/>
                    </a:lnTo>
                    <a:lnTo>
                      <a:pt x="39" y="0"/>
                    </a:lnTo>
                    <a:lnTo>
                      <a:pt x="37" y="0"/>
                    </a:lnTo>
                    <a:lnTo>
                      <a:pt x="35" y="0"/>
                    </a:lnTo>
                    <a:lnTo>
                      <a:pt x="33" y="0"/>
                    </a:lnTo>
                    <a:lnTo>
                      <a:pt x="31" y="0"/>
                    </a:lnTo>
                    <a:lnTo>
                      <a:pt x="29" y="0"/>
                    </a:lnTo>
                    <a:lnTo>
                      <a:pt x="27" y="0"/>
                    </a:lnTo>
                    <a:lnTo>
                      <a:pt x="26" y="0"/>
                    </a:lnTo>
                    <a:lnTo>
                      <a:pt x="23" y="0"/>
                    </a:lnTo>
                    <a:lnTo>
                      <a:pt x="22" y="0"/>
                    </a:lnTo>
                    <a:lnTo>
                      <a:pt x="20" y="0"/>
                    </a:lnTo>
                    <a:lnTo>
                      <a:pt x="18" y="0"/>
                    </a:lnTo>
                    <a:lnTo>
                      <a:pt x="17" y="0"/>
                    </a:lnTo>
                    <a:lnTo>
                      <a:pt x="16" y="0"/>
                    </a:lnTo>
                    <a:lnTo>
                      <a:pt x="14" y="0"/>
                    </a:lnTo>
                    <a:lnTo>
                      <a:pt x="12" y="0"/>
                    </a:lnTo>
                    <a:lnTo>
                      <a:pt x="11" y="0"/>
                    </a:lnTo>
                    <a:lnTo>
                      <a:pt x="10" y="0"/>
                    </a:lnTo>
                    <a:lnTo>
                      <a:pt x="9" y="0"/>
                    </a:lnTo>
                    <a:lnTo>
                      <a:pt x="8" y="0"/>
                    </a:lnTo>
                    <a:lnTo>
                      <a:pt x="6" y="0"/>
                    </a:lnTo>
                    <a:lnTo>
                      <a:pt x="6" y="0"/>
                    </a:lnTo>
                    <a:lnTo>
                      <a:pt x="5" y="0"/>
                    </a:lnTo>
                    <a:lnTo>
                      <a:pt x="4" y="0"/>
                    </a:lnTo>
                    <a:lnTo>
                      <a:pt x="4" y="0"/>
                    </a:lnTo>
                    <a:lnTo>
                      <a:pt x="3" y="0"/>
                    </a:lnTo>
                    <a:lnTo>
                      <a:pt x="2" y="0"/>
                    </a:lnTo>
                    <a:lnTo>
                      <a:pt x="2" y="0"/>
                    </a:lnTo>
                    <a:lnTo>
                      <a:pt x="2" y="0"/>
                    </a:lnTo>
                    <a:lnTo>
                      <a:pt x="0" y="0"/>
                    </a:lnTo>
                    <a:lnTo>
                      <a:pt x="0" y="0"/>
                    </a:lnTo>
                    <a:lnTo>
                      <a:pt x="0" y="0"/>
                    </a:lnTo>
                    <a:lnTo>
                      <a:pt x="0" y="0"/>
                    </a:lnTo>
                    <a:lnTo>
                      <a:pt x="0" y="0"/>
                    </a:lnTo>
                    <a:lnTo>
                      <a:pt x="0" y="0"/>
                    </a:lnTo>
                    <a:lnTo>
                      <a:pt x="63" y="52"/>
                    </a:lnTo>
                    <a:lnTo>
                      <a:pt x="304" y="52"/>
                    </a:lnTo>
                    <a:lnTo>
                      <a:pt x="304" y="52"/>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70" name="Freeform 156">
                <a:extLst>
                  <a:ext uri="{FF2B5EF4-FFF2-40B4-BE49-F238E27FC236}">
                    <a16:creationId xmlns:a16="http://schemas.microsoft.com/office/drawing/2014/main" xmlns="" id="{E2D159EB-DF62-4B18-80C8-6FA66CF90BAA}"/>
                  </a:ext>
                </a:extLst>
              </p:cNvPr>
              <p:cNvSpPr>
                <a:spLocks noChangeAspect="1"/>
              </p:cNvSpPr>
              <p:nvPr/>
            </p:nvSpPr>
            <p:spPr bwMode="auto">
              <a:xfrm>
                <a:off x="5655" y="5433"/>
                <a:ext cx="241" cy="472"/>
              </a:xfrm>
              <a:custGeom>
                <a:avLst/>
                <a:gdLst>
                  <a:gd name="T0" fmla="*/ 241 w 241"/>
                  <a:gd name="T1" fmla="*/ 0 h 472"/>
                  <a:gd name="T2" fmla="*/ 241 w 241"/>
                  <a:gd name="T3" fmla="*/ 472 h 472"/>
                  <a:gd name="T4" fmla="*/ 0 w 241"/>
                  <a:gd name="T5" fmla="*/ 472 h 472"/>
                  <a:gd name="T6" fmla="*/ 0 w 241"/>
                  <a:gd name="T7" fmla="*/ 0 h 472"/>
                  <a:gd name="T8" fmla="*/ 241 w 241"/>
                  <a:gd name="T9" fmla="*/ 0 h 472"/>
                  <a:gd name="T10" fmla="*/ 241 w 241"/>
                  <a:gd name="T11" fmla="*/ 0 h 472"/>
                </a:gdLst>
                <a:ahLst/>
                <a:cxnLst>
                  <a:cxn ang="0">
                    <a:pos x="T0" y="T1"/>
                  </a:cxn>
                  <a:cxn ang="0">
                    <a:pos x="T2" y="T3"/>
                  </a:cxn>
                  <a:cxn ang="0">
                    <a:pos x="T4" y="T5"/>
                  </a:cxn>
                  <a:cxn ang="0">
                    <a:pos x="T6" y="T7"/>
                  </a:cxn>
                  <a:cxn ang="0">
                    <a:pos x="T8" y="T9"/>
                  </a:cxn>
                  <a:cxn ang="0">
                    <a:pos x="T10" y="T11"/>
                  </a:cxn>
                </a:cxnLst>
                <a:rect l="0" t="0" r="r" b="b"/>
                <a:pathLst>
                  <a:path w="241" h="472">
                    <a:moveTo>
                      <a:pt x="241" y="0"/>
                    </a:moveTo>
                    <a:lnTo>
                      <a:pt x="241" y="472"/>
                    </a:lnTo>
                    <a:lnTo>
                      <a:pt x="0" y="472"/>
                    </a:lnTo>
                    <a:lnTo>
                      <a:pt x="0" y="0"/>
                    </a:lnTo>
                    <a:lnTo>
                      <a:pt x="241" y="0"/>
                    </a:lnTo>
                    <a:lnTo>
                      <a:pt x="241" y="0"/>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71" name="Line 157">
                <a:extLst>
                  <a:ext uri="{FF2B5EF4-FFF2-40B4-BE49-F238E27FC236}">
                    <a16:creationId xmlns:a16="http://schemas.microsoft.com/office/drawing/2014/main" xmlns="" id="{F138E93D-2261-4077-8974-6116350C8678}"/>
                  </a:ext>
                </a:extLst>
              </p:cNvPr>
              <p:cNvSpPr>
                <a:spLocks noChangeAspect="1" noChangeShapeType="1"/>
              </p:cNvSpPr>
              <p:nvPr/>
            </p:nvSpPr>
            <p:spPr bwMode="auto">
              <a:xfrm>
                <a:off x="5655" y="5671"/>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72" name="Line 158">
                <a:extLst>
                  <a:ext uri="{FF2B5EF4-FFF2-40B4-BE49-F238E27FC236}">
                    <a16:creationId xmlns:a16="http://schemas.microsoft.com/office/drawing/2014/main" xmlns="" id="{FB0DECAE-2F6E-45F9-924A-FA986DA26D62}"/>
                  </a:ext>
                </a:extLst>
              </p:cNvPr>
              <p:cNvSpPr>
                <a:spLocks noChangeAspect="1" noChangeShapeType="1"/>
              </p:cNvSpPr>
              <p:nvPr/>
            </p:nvSpPr>
            <p:spPr bwMode="auto">
              <a:xfrm>
                <a:off x="5655" y="5698"/>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73" name="Line 159">
                <a:extLst>
                  <a:ext uri="{FF2B5EF4-FFF2-40B4-BE49-F238E27FC236}">
                    <a16:creationId xmlns:a16="http://schemas.microsoft.com/office/drawing/2014/main" xmlns="" id="{E93617FE-5E86-48A1-8394-2DA7BB733705}"/>
                  </a:ext>
                </a:extLst>
              </p:cNvPr>
              <p:cNvSpPr>
                <a:spLocks noChangeAspect="1" noChangeShapeType="1"/>
              </p:cNvSpPr>
              <p:nvPr/>
            </p:nvSpPr>
            <p:spPr bwMode="auto">
              <a:xfrm>
                <a:off x="5655" y="5724"/>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74" name="Line 160">
                <a:extLst>
                  <a:ext uri="{FF2B5EF4-FFF2-40B4-BE49-F238E27FC236}">
                    <a16:creationId xmlns:a16="http://schemas.microsoft.com/office/drawing/2014/main" xmlns="" id="{3C43029D-9340-46F3-952F-4D33847E75BA}"/>
                  </a:ext>
                </a:extLst>
              </p:cNvPr>
              <p:cNvSpPr>
                <a:spLocks noChangeAspect="1" noChangeShapeType="1"/>
              </p:cNvSpPr>
              <p:nvPr/>
            </p:nvSpPr>
            <p:spPr bwMode="auto">
              <a:xfrm>
                <a:off x="5655" y="5749"/>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75" name="Line 161">
                <a:extLst>
                  <a:ext uri="{FF2B5EF4-FFF2-40B4-BE49-F238E27FC236}">
                    <a16:creationId xmlns:a16="http://schemas.microsoft.com/office/drawing/2014/main" xmlns="" id="{AE2CF478-24D5-4DA1-A292-C239FD71D099}"/>
                  </a:ext>
                </a:extLst>
              </p:cNvPr>
              <p:cNvSpPr>
                <a:spLocks noChangeAspect="1" noChangeShapeType="1"/>
              </p:cNvSpPr>
              <p:nvPr/>
            </p:nvSpPr>
            <p:spPr bwMode="auto">
              <a:xfrm>
                <a:off x="5655" y="5775"/>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76" name="Line 162">
                <a:extLst>
                  <a:ext uri="{FF2B5EF4-FFF2-40B4-BE49-F238E27FC236}">
                    <a16:creationId xmlns:a16="http://schemas.microsoft.com/office/drawing/2014/main" xmlns="" id="{97135511-9878-4FFF-B828-43AF7C86310A}"/>
                  </a:ext>
                </a:extLst>
              </p:cNvPr>
              <p:cNvSpPr>
                <a:spLocks noChangeAspect="1" noChangeShapeType="1"/>
              </p:cNvSpPr>
              <p:nvPr/>
            </p:nvSpPr>
            <p:spPr bwMode="auto">
              <a:xfrm>
                <a:off x="5655" y="5802"/>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77" name="Line 163">
                <a:extLst>
                  <a:ext uri="{FF2B5EF4-FFF2-40B4-BE49-F238E27FC236}">
                    <a16:creationId xmlns:a16="http://schemas.microsoft.com/office/drawing/2014/main" xmlns="" id="{59C0B38E-F905-471E-BFF1-6DA1DDA8B610}"/>
                  </a:ext>
                </a:extLst>
              </p:cNvPr>
              <p:cNvSpPr>
                <a:spLocks noChangeAspect="1" noChangeShapeType="1"/>
              </p:cNvSpPr>
              <p:nvPr/>
            </p:nvSpPr>
            <p:spPr bwMode="auto">
              <a:xfrm>
                <a:off x="5655" y="5828"/>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78" name="Line 164">
                <a:extLst>
                  <a:ext uri="{FF2B5EF4-FFF2-40B4-BE49-F238E27FC236}">
                    <a16:creationId xmlns:a16="http://schemas.microsoft.com/office/drawing/2014/main" xmlns="" id="{03BDB797-F61E-4500-8FE7-487D9447BA7A}"/>
                  </a:ext>
                </a:extLst>
              </p:cNvPr>
              <p:cNvSpPr>
                <a:spLocks noChangeAspect="1" noChangeShapeType="1"/>
              </p:cNvSpPr>
              <p:nvPr/>
            </p:nvSpPr>
            <p:spPr bwMode="auto">
              <a:xfrm>
                <a:off x="5655" y="5853"/>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79" name="Line 165">
                <a:extLst>
                  <a:ext uri="{FF2B5EF4-FFF2-40B4-BE49-F238E27FC236}">
                    <a16:creationId xmlns:a16="http://schemas.microsoft.com/office/drawing/2014/main" xmlns="" id="{C3CC7DCA-D62A-40F7-A739-D4FB49E1205F}"/>
                  </a:ext>
                </a:extLst>
              </p:cNvPr>
              <p:cNvSpPr>
                <a:spLocks noChangeAspect="1" noChangeShapeType="1"/>
              </p:cNvSpPr>
              <p:nvPr/>
            </p:nvSpPr>
            <p:spPr bwMode="auto">
              <a:xfrm>
                <a:off x="5655" y="5473"/>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80" name="Line 166">
                <a:extLst>
                  <a:ext uri="{FF2B5EF4-FFF2-40B4-BE49-F238E27FC236}">
                    <a16:creationId xmlns:a16="http://schemas.microsoft.com/office/drawing/2014/main" xmlns="" id="{E2D9B478-84B6-47E1-BADF-D7334F75318C}"/>
                  </a:ext>
                </a:extLst>
              </p:cNvPr>
              <p:cNvSpPr>
                <a:spLocks noChangeAspect="1" noChangeShapeType="1"/>
              </p:cNvSpPr>
              <p:nvPr/>
            </p:nvSpPr>
            <p:spPr bwMode="auto">
              <a:xfrm>
                <a:off x="5655" y="5500"/>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81" name="Line 167">
                <a:extLst>
                  <a:ext uri="{FF2B5EF4-FFF2-40B4-BE49-F238E27FC236}">
                    <a16:creationId xmlns:a16="http://schemas.microsoft.com/office/drawing/2014/main" xmlns="" id="{2C49CD1B-3C54-4832-9846-B3097A42A9E1}"/>
                  </a:ext>
                </a:extLst>
              </p:cNvPr>
              <p:cNvSpPr>
                <a:spLocks noChangeAspect="1" noChangeShapeType="1"/>
              </p:cNvSpPr>
              <p:nvPr/>
            </p:nvSpPr>
            <p:spPr bwMode="auto">
              <a:xfrm>
                <a:off x="5655" y="5526"/>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82" name="Line 168">
                <a:extLst>
                  <a:ext uri="{FF2B5EF4-FFF2-40B4-BE49-F238E27FC236}">
                    <a16:creationId xmlns:a16="http://schemas.microsoft.com/office/drawing/2014/main" xmlns="" id="{8A00BB47-0F34-41C5-A617-F8980D9B57BD}"/>
                  </a:ext>
                </a:extLst>
              </p:cNvPr>
              <p:cNvSpPr>
                <a:spLocks noChangeAspect="1" noChangeShapeType="1"/>
              </p:cNvSpPr>
              <p:nvPr/>
            </p:nvSpPr>
            <p:spPr bwMode="auto">
              <a:xfrm>
                <a:off x="5655" y="5552"/>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83" name="Line 169">
                <a:extLst>
                  <a:ext uri="{FF2B5EF4-FFF2-40B4-BE49-F238E27FC236}">
                    <a16:creationId xmlns:a16="http://schemas.microsoft.com/office/drawing/2014/main" xmlns="" id="{B4600B46-B456-43D3-A089-FE74E557A900}"/>
                  </a:ext>
                </a:extLst>
              </p:cNvPr>
              <p:cNvSpPr>
                <a:spLocks noChangeAspect="1" noChangeShapeType="1"/>
              </p:cNvSpPr>
              <p:nvPr/>
            </p:nvSpPr>
            <p:spPr bwMode="auto">
              <a:xfrm>
                <a:off x="5655" y="5579"/>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84" name="Line 170">
                <a:extLst>
                  <a:ext uri="{FF2B5EF4-FFF2-40B4-BE49-F238E27FC236}">
                    <a16:creationId xmlns:a16="http://schemas.microsoft.com/office/drawing/2014/main" xmlns="" id="{3DBA146B-4C7B-4111-BAFA-ECA217164745}"/>
                  </a:ext>
                </a:extLst>
              </p:cNvPr>
              <p:cNvSpPr>
                <a:spLocks noChangeAspect="1" noChangeShapeType="1"/>
              </p:cNvSpPr>
              <p:nvPr/>
            </p:nvSpPr>
            <p:spPr bwMode="auto">
              <a:xfrm>
                <a:off x="5655" y="5880"/>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85" name="Freeform 171">
                <a:extLst>
                  <a:ext uri="{FF2B5EF4-FFF2-40B4-BE49-F238E27FC236}">
                    <a16:creationId xmlns:a16="http://schemas.microsoft.com/office/drawing/2014/main" xmlns="" id="{64E20876-B1DD-44EE-9F47-2E9372120CC2}"/>
                  </a:ext>
                </a:extLst>
              </p:cNvPr>
              <p:cNvSpPr>
                <a:spLocks noChangeAspect="1"/>
              </p:cNvSpPr>
              <p:nvPr/>
            </p:nvSpPr>
            <p:spPr bwMode="auto">
              <a:xfrm>
                <a:off x="5768" y="5697"/>
                <a:ext cx="92" cy="182"/>
              </a:xfrm>
              <a:custGeom>
                <a:avLst/>
                <a:gdLst>
                  <a:gd name="T0" fmla="*/ 92 w 92"/>
                  <a:gd name="T1" fmla="*/ 182 h 182"/>
                  <a:gd name="T2" fmla="*/ 92 w 92"/>
                  <a:gd name="T3" fmla="*/ 0 h 182"/>
                  <a:gd name="T4" fmla="*/ 0 w 92"/>
                  <a:gd name="T5" fmla="*/ 0 h 182"/>
                  <a:gd name="T6" fmla="*/ 0 w 92"/>
                  <a:gd name="T7" fmla="*/ 182 h 182"/>
                  <a:gd name="T8" fmla="*/ 92 w 92"/>
                  <a:gd name="T9" fmla="*/ 182 h 182"/>
                  <a:gd name="T10" fmla="*/ 92 w 92"/>
                  <a:gd name="T11" fmla="*/ 182 h 182"/>
                </a:gdLst>
                <a:ahLst/>
                <a:cxnLst>
                  <a:cxn ang="0">
                    <a:pos x="T0" y="T1"/>
                  </a:cxn>
                  <a:cxn ang="0">
                    <a:pos x="T2" y="T3"/>
                  </a:cxn>
                  <a:cxn ang="0">
                    <a:pos x="T4" y="T5"/>
                  </a:cxn>
                  <a:cxn ang="0">
                    <a:pos x="T6" y="T7"/>
                  </a:cxn>
                  <a:cxn ang="0">
                    <a:pos x="T8" y="T9"/>
                  </a:cxn>
                  <a:cxn ang="0">
                    <a:pos x="T10" y="T11"/>
                  </a:cxn>
                </a:cxnLst>
                <a:rect l="0" t="0" r="r" b="b"/>
                <a:pathLst>
                  <a:path w="92" h="182">
                    <a:moveTo>
                      <a:pt x="92" y="182"/>
                    </a:moveTo>
                    <a:lnTo>
                      <a:pt x="92" y="0"/>
                    </a:lnTo>
                    <a:lnTo>
                      <a:pt x="0" y="0"/>
                    </a:lnTo>
                    <a:lnTo>
                      <a:pt x="0" y="182"/>
                    </a:lnTo>
                    <a:lnTo>
                      <a:pt x="92" y="182"/>
                    </a:lnTo>
                    <a:lnTo>
                      <a:pt x="92" y="182"/>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86" name="Freeform 172">
                <a:extLst>
                  <a:ext uri="{FF2B5EF4-FFF2-40B4-BE49-F238E27FC236}">
                    <a16:creationId xmlns:a16="http://schemas.microsoft.com/office/drawing/2014/main" xmlns="" id="{A1449A4C-B10C-4E97-AB7D-BF75F8F67787}"/>
                  </a:ext>
                </a:extLst>
              </p:cNvPr>
              <p:cNvSpPr>
                <a:spLocks noChangeAspect="1"/>
              </p:cNvSpPr>
              <p:nvPr/>
            </p:nvSpPr>
            <p:spPr bwMode="auto">
              <a:xfrm>
                <a:off x="5815" y="5694"/>
                <a:ext cx="1" cy="193"/>
              </a:xfrm>
              <a:custGeom>
                <a:avLst/>
                <a:gdLst>
                  <a:gd name="T0" fmla="*/ 0 h 193"/>
                  <a:gd name="T1" fmla="*/ 193 h 193"/>
                  <a:gd name="T2" fmla="*/ 0 h 193"/>
                </a:gdLst>
                <a:ahLst/>
                <a:cxnLst>
                  <a:cxn ang="0">
                    <a:pos x="0" y="T0"/>
                  </a:cxn>
                  <a:cxn ang="0">
                    <a:pos x="0" y="T1"/>
                  </a:cxn>
                  <a:cxn ang="0">
                    <a:pos x="0" y="T2"/>
                  </a:cxn>
                </a:cxnLst>
                <a:rect l="0" t="0" r="r" b="b"/>
                <a:pathLst>
                  <a:path h="193">
                    <a:moveTo>
                      <a:pt x="0" y="0"/>
                    </a:moveTo>
                    <a:lnTo>
                      <a:pt x="0" y="193"/>
                    </a:lnTo>
                    <a:lnTo>
                      <a:pt x="0" y="0"/>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87" name="Line 173">
                <a:extLst>
                  <a:ext uri="{FF2B5EF4-FFF2-40B4-BE49-F238E27FC236}">
                    <a16:creationId xmlns:a16="http://schemas.microsoft.com/office/drawing/2014/main" xmlns="" id="{BE5CF38D-DF5E-4D9D-B7FB-163AB62B771A}"/>
                  </a:ext>
                </a:extLst>
              </p:cNvPr>
              <p:cNvSpPr>
                <a:spLocks noChangeAspect="1" noChangeShapeType="1"/>
              </p:cNvSpPr>
              <p:nvPr/>
            </p:nvSpPr>
            <p:spPr bwMode="auto">
              <a:xfrm>
                <a:off x="5815" y="5694"/>
                <a:ext cx="1" cy="193"/>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88" name="Freeform 174">
                <a:extLst>
                  <a:ext uri="{FF2B5EF4-FFF2-40B4-BE49-F238E27FC236}">
                    <a16:creationId xmlns:a16="http://schemas.microsoft.com/office/drawing/2014/main" xmlns="" id="{6FA161E6-07B2-4315-928A-29DC2641D46B}"/>
                  </a:ext>
                </a:extLst>
              </p:cNvPr>
              <p:cNvSpPr>
                <a:spLocks noChangeAspect="1"/>
              </p:cNvSpPr>
              <p:nvPr/>
            </p:nvSpPr>
            <p:spPr bwMode="auto">
              <a:xfrm>
                <a:off x="5800" y="5732"/>
                <a:ext cx="15" cy="33"/>
              </a:xfrm>
              <a:custGeom>
                <a:avLst/>
                <a:gdLst>
                  <a:gd name="T0" fmla="*/ 15 w 15"/>
                  <a:gd name="T1" fmla="*/ 0 h 33"/>
                  <a:gd name="T2" fmla="*/ 12 w 15"/>
                  <a:gd name="T3" fmla="*/ 0 h 33"/>
                  <a:gd name="T4" fmla="*/ 11 w 15"/>
                  <a:gd name="T5" fmla="*/ 0 h 33"/>
                  <a:gd name="T6" fmla="*/ 9 w 15"/>
                  <a:gd name="T7" fmla="*/ 2 h 33"/>
                  <a:gd name="T8" fmla="*/ 8 w 15"/>
                  <a:gd name="T9" fmla="*/ 2 h 33"/>
                  <a:gd name="T10" fmla="*/ 6 w 15"/>
                  <a:gd name="T11" fmla="*/ 3 h 33"/>
                  <a:gd name="T12" fmla="*/ 5 w 15"/>
                  <a:gd name="T13" fmla="*/ 5 h 33"/>
                  <a:gd name="T14" fmla="*/ 4 w 15"/>
                  <a:gd name="T15" fmla="*/ 6 h 33"/>
                  <a:gd name="T16" fmla="*/ 3 w 15"/>
                  <a:gd name="T17" fmla="*/ 7 h 33"/>
                  <a:gd name="T18" fmla="*/ 2 w 15"/>
                  <a:gd name="T19" fmla="*/ 10 h 33"/>
                  <a:gd name="T20" fmla="*/ 2 w 15"/>
                  <a:gd name="T21" fmla="*/ 12 h 33"/>
                  <a:gd name="T22" fmla="*/ 0 w 15"/>
                  <a:gd name="T23" fmla="*/ 15 h 33"/>
                  <a:gd name="T24" fmla="*/ 0 w 15"/>
                  <a:gd name="T25" fmla="*/ 16 h 33"/>
                  <a:gd name="T26" fmla="*/ 0 w 15"/>
                  <a:gd name="T27" fmla="*/ 16 h 33"/>
                  <a:gd name="T28" fmla="*/ 0 w 15"/>
                  <a:gd name="T29" fmla="*/ 19 h 33"/>
                  <a:gd name="T30" fmla="*/ 2 w 15"/>
                  <a:gd name="T31" fmla="*/ 20 h 33"/>
                  <a:gd name="T32" fmla="*/ 2 w 15"/>
                  <a:gd name="T33" fmla="*/ 23 h 33"/>
                  <a:gd name="T34" fmla="*/ 3 w 15"/>
                  <a:gd name="T35" fmla="*/ 24 h 33"/>
                  <a:gd name="T36" fmla="*/ 4 w 15"/>
                  <a:gd name="T37" fmla="*/ 26 h 33"/>
                  <a:gd name="T38" fmla="*/ 5 w 15"/>
                  <a:gd name="T39" fmla="*/ 29 h 33"/>
                  <a:gd name="T40" fmla="*/ 6 w 15"/>
                  <a:gd name="T41" fmla="*/ 30 h 33"/>
                  <a:gd name="T42" fmla="*/ 8 w 15"/>
                  <a:gd name="T43" fmla="*/ 30 h 33"/>
                  <a:gd name="T44" fmla="*/ 9 w 15"/>
                  <a:gd name="T45" fmla="*/ 32 h 33"/>
                  <a:gd name="T46" fmla="*/ 11 w 15"/>
                  <a:gd name="T47" fmla="*/ 33 h 33"/>
                  <a:gd name="T48" fmla="*/ 12 w 15"/>
                  <a:gd name="T49" fmla="*/ 33 h 33"/>
                  <a:gd name="T50" fmla="*/ 15 w 15"/>
                  <a:gd name="T51" fmla="*/ 33 h 33"/>
                  <a:gd name="T52" fmla="*/ 15 w 15"/>
                  <a:gd name="T53" fmla="*/ 33 h 33"/>
                  <a:gd name="T54" fmla="*/ 15 w 15"/>
                  <a:gd name="T55" fmla="*/ 0 h 33"/>
                  <a:gd name="T56" fmla="*/ 15 w 15"/>
                  <a:gd name="T5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 h="33">
                    <a:moveTo>
                      <a:pt x="15" y="0"/>
                    </a:moveTo>
                    <a:lnTo>
                      <a:pt x="12" y="0"/>
                    </a:lnTo>
                    <a:lnTo>
                      <a:pt x="11" y="0"/>
                    </a:lnTo>
                    <a:lnTo>
                      <a:pt x="9" y="2"/>
                    </a:lnTo>
                    <a:lnTo>
                      <a:pt x="8" y="2"/>
                    </a:lnTo>
                    <a:lnTo>
                      <a:pt x="6" y="3"/>
                    </a:lnTo>
                    <a:lnTo>
                      <a:pt x="5" y="5"/>
                    </a:lnTo>
                    <a:lnTo>
                      <a:pt x="4" y="6"/>
                    </a:lnTo>
                    <a:lnTo>
                      <a:pt x="3" y="7"/>
                    </a:lnTo>
                    <a:lnTo>
                      <a:pt x="2" y="10"/>
                    </a:lnTo>
                    <a:lnTo>
                      <a:pt x="2" y="12"/>
                    </a:lnTo>
                    <a:lnTo>
                      <a:pt x="0" y="15"/>
                    </a:lnTo>
                    <a:lnTo>
                      <a:pt x="0" y="16"/>
                    </a:lnTo>
                    <a:lnTo>
                      <a:pt x="0" y="16"/>
                    </a:lnTo>
                    <a:lnTo>
                      <a:pt x="0" y="19"/>
                    </a:lnTo>
                    <a:lnTo>
                      <a:pt x="2" y="20"/>
                    </a:lnTo>
                    <a:lnTo>
                      <a:pt x="2" y="23"/>
                    </a:lnTo>
                    <a:lnTo>
                      <a:pt x="3" y="24"/>
                    </a:lnTo>
                    <a:lnTo>
                      <a:pt x="4" y="26"/>
                    </a:lnTo>
                    <a:lnTo>
                      <a:pt x="5" y="29"/>
                    </a:lnTo>
                    <a:lnTo>
                      <a:pt x="6" y="30"/>
                    </a:lnTo>
                    <a:lnTo>
                      <a:pt x="8" y="30"/>
                    </a:lnTo>
                    <a:lnTo>
                      <a:pt x="9" y="32"/>
                    </a:lnTo>
                    <a:lnTo>
                      <a:pt x="11" y="33"/>
                    </a:lnTo>
                    <a:lnTo>
                      <a:pt x="12" y="33"/>
                    </a:lnTo>
                    <a:lnTo>
                      <a:pt x="15" y="33"/>
                    </a:lnTo>
                    <a:lnTo>
                      <a:pt x="15" y="33"/>
                    </a:lnTo>
                    <a:lnTo>
                      <a:pt x="15" y="0"/>
                    </a:lnTo>
                    <a:lnTo>
                      <a:pt x="15" y="0"/>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89" name="Freeform 175">
                <a:extLst>
                  <a:ext uri="{FF2B5EF4-FFF2-40B4-BE49-F238E27FC236}">
                    <a16:creationId xmlns:a16="http://schemas.microsoft.com/office/drawing/2014/main" xmlns="" id="{05CA952D-56EE-4FEF-8421-167A2D4C3578}"/>
                  </a:ext>
                </a:extLst>
              </p:cNvPr>
              <p:cNvSpPr>
                <a:spLocks noChangeAspect="1"/>
              </p:cNvSpPr>
              <p:nvPr/>
            </p:nvSpPr>
            <p:spPr bwMode="auto">
              <a:xfrm>
                <a:off x="5800" y="5732"/>
                <a:ext cx="15" cy="33"/>
              </a:xfrm>
              <a:custGeom>
                <a:avLst/>
                <a:gdLst>
                  <a:gd name="T0" fmla="*/ 15 w 15"/>
                  <a:gd name="T1" fmla="*/ 0 h 33"/>
                  <a:gd name="T2" fmla="*/ 12 w 15"/>
                  <a:gd name="T3" fmla="*/ 0 h 33"/>
                  <a:gd name="T4" fmla="*/ 11 w 15"/>
                  <a:gd name="T5" fmla="*/ 0 h 33"/>
                  <a:gd name="T6" fmla="*/ 9 w 15"/>
                  <a:gd name="T7" fmla="*/ 2 h 33"/>
                  <a:gd name="T8" fmla="*/ 8 w 15"/>
                  <a:gd name="T9" fmla="*/ 2 h 33"/>
                  <a:gd name="T10" fmla="*/ 6 w 15"/>
                  <a:gd name="T11" fmla="*/ 3 h 33"/>
                  <a:gd name="T12" fmla="*/ 5 w 15"/>
                  <a:gd name="T13" fmla="*/ 5 h 33"/>
                  <a:gd name="T14" fmla="*/ 4 w 15"/>
                  <a:gd name="T15" fmla="*/ 6 h 33"/>
                  <a:gd name="T16" fmla="*/ 3 w 15"/>
                  <a:gd name="T17" fmla="*/ 7 h 33"/>
                  <a:gd name="T18" fmla="*/ 2 w 15"/>
                  <a:gd name="T19" fmla="*/ 10 h 33"/>
                  <a:gd name="T20" fmla="*/ 2 w 15"/>
                  <a:gd name="T21" fmla="*/ 12 h 33"/>
                  <a:gd name="T22" fmla="*/ 0 w 15"/>
                  <a:gd name="T23" fmla="*/ 15 h 33"/>
                  <a:gd name="T24" fmla="*/ 0 w 15"/>
                  <a:gd name="T25" fmla="*/ 16 h 33"/>
                  <a:gd name="T26" fmla="*/ 0 w 15"/>
                  <a:gd name="T27" fmla="*/ 16 h 33"/>
                  <a:gd name="T28" fmla="*/ 0 w 15"/>
                  <a:gd name="T29" fmla="*/ 19 h 33"/>
                  <a:gd name="T30" fmla="*/ 2 w 15"/>
                  <a:gd name="T31" fmla="*/ 20 h 33"/>
                  <a:gd name="T32" fmla="*/ 2 w 15"/>
                  <a:gd name="T33" fmla="*/ 23 h 33"/>
                  <a:gd name="T34" fmla="*/ 3 w 15"/>
                  <a:gd name="T35" fmla="*/ 24 h 33"/>
                  <a:gd name="T36" fmla="*/ 4 w 15"/>
                  <a:gd name="T37" fmla="*/ 26 h 33"/>
                  <a:gd name="T38" fmla="*/ 5 w 15"/>
                  <a:gd name="T39" fmla="*/ 29 h 33"/>
                  <a:gd name="T40" fmla="*/ 6 w 15"/>
                  <a:gd name="T41" fmla="*/ 30 h 33"/>
                  <a:gd name="T42" fmla="*/ 8 w 15"/>
                  <a:gd name="T43" fmla="*/ 30 h 33"/>
                  <a:gd name="T44" fmla="*/ 9 w 15"/>
                  <a:gd name="T45" fmla="*/ 32 h 33"/>
                  <a:gd name="T46" fmla="*/ 11 w 15"/>
                  <a:gd name="T47" fmla="*/ 33 h 33"/>
                  <a:gd name="T48" fmla="*/ 12 w 15"/>
                  <a:gd name="T49" fmla="*/ 33 h 33"/>
                  <a:gd name="T50" fmla="*/ 15 w 15"/>
                  <a:gd name="T51" fmla="*/ 33 h 33"/>
                  <a:gd name="T52" fmla="*/ 15 w 15"/>
                  <a:gd name="T53" fmla="*/ 33 h 33"/>
                  <a:gd name="T54" fmla="*/ 15 w 15"/>
                  <a:gd name="T55" fmla="*/ 0 h 33"/>
                  <a:gd name="T56" fmla="*/ 15 w 15"/>
                  <a:gd name="T5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 h="33">
                    <a:moveTo>
                      <a:pt x="15" y="0"/>
                    </a:moveTo>
                    <a:lnTo>
                      <a:pt x="12" y="0"/>
                    </a:lnTo>
                    <a:lnTo>
                      <a:pt x="11" y="0"/>
                    </a:lnTo>
                    <a:lnTo>
                      <a:pt x="9" y="2"/>
                    </a:lnTo>
                    <a:lnTo>
                      <a:pt x="8" y="2"/>
                    </a:lnTo>
                    <a:lnTo>
                      <a:pt x="6" y="3"/>
                    </a:lnTo>
                    <a:lnTo>
                      <a:pt x="5" y="5"/>
                    </a:lnTo>
                    <a:lnTo>
                      <a:pt x="4" y="6"/>
                    </a:lnTo>
                    <a:lnTo>
                      <a:pt x="3" y="7"/>
                    </a:lnTo>
                    <a:lnTo>
                      <a:pt x="2" y="10"/>
                    </a:lnTo>
                    <a:lnTo>
                      <a:pt x="2" y="12"/>
                    </a:lnTo>
                    <a:lnTo>
                      <a:pt x="0" y="15"/>
                    </a:lnTo>
                    <a:lnTo>
                      <a:pt x="0" y="16"/>
                    </a:lnTo>
                    <a:lnTo>
                      <a:pt x="0" y="16"/>
                    </a:lnTo>
                    <a:lnTo>
                      <a:pt x="0" y="19"/>
                    </a:lnTo>
                    <a:lnTo>
                      <a:pt x="2" y="20"/>
                    </a:lnTo>
                    <a:lnTo>
                      <a:pt x="2" y="23"/>
                    </a:lnTo>
                    <a:lnTo>
                      <a:pt x="3" y="24"/>
                    </a:lnTo>
                    <a:lnTo>
                      <a:pt x="4" y="26"/>
                    </a:lnTo>
                    <a:lnTo>
                      <a:pt x="5" y="29"/>
                    </a:lnTo>
                    <a:lnTo>
                      <a:pt x="6" y="30"/>
                    </a:lnTo>
                    <a:lnTo>
                      <a:pt x="8" y="30"/>
                    </a:lnTo>
                    <a:lnTo>
                      <a:pt x="9" y="32"/>
                    </a:lnTo>
                    <a:lnTo>
                      <a:pt x="11" y="33"/>
                    </a:lnTo>
                    <a:lnTo>
                      <a:pt x="12" y="33"/>
                    </a:lnTo>
                    <a:lnTo>
                      <a:pt x="15" y="33"/>
                    </a:lnTo>
                    <a:lnTo>
                      <a:pt x="15" y="33"/>
                    </a:lnTo>
                    <a:lnTo>
                      <a:pt x="15" y="0"/>
                    </a:lnTo>
                    <a:lnTo>
                      <a:pt x="15" y="0"/>
                    </a:lnTo>
                  </a:path>
                </a:pathLst>
              </a:custGeom>
              <a:solidFill>
                <a:srgbClr val="FF0000"/>
              </a:solidFill>
              <a:ln w="1270">
                <a:solidFill>
                  <a:srgbClr val="003366"/>
                </a:solidFill>
                <a:prstDash val="solid"/>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90" name="Freeform 176">
                <a:extLst>
                  <a:ext uri="{FF2B5EF4-FFF2-40B4-BE49-F238E27FC236}">
                    <a16:creationId xmlns:a16="http://schemas.microsoft.com/office/drawing/2014/main" xmlns="" id="{80F36671-D49D-4794-BC16-63CC4524C0A1}"/>
                  </a:ext>
                </a:extLst>
              </p:cNvPr>
              <p:cNvSpPr>
                <a:spLocks noChangeAspect="1"/>
              </p:cNvSpPr>
              <p:nvPr/>
            </p:nvSpPr>
            <p:spPr bwMode="auto">
              <a:xfrm>
                <a:off x="5815" y="5732"/>
                <a:ext cx="14" cy="33"/>
              </a:xfrm>
              <a:custGeom>
                <a:avLst/>
                <a:gdLst>
                  <a:gd name="T0" fmla="*/ 0 w 14"/>
                  <a:gd name="T1" fmla="*/ 33 h 33"/>
                  <a:gd name="T2" fmla="*/ 2 w 14"/>
                  <a:gd name="T3" fmla="*/ 33 h 33"/>
                  <a:gd name="T4" fmla="*/ 3 w 14"/>
                  <a:gd name="T5" fmla="*/ 33 h 33"/>
                  <a:gd name="T6" fmla="*/ 6 w 14"/>
                  <a:gd name="T7" fmla="*/ 32 h 33"/>
                  <a:gd name="T8" fmla="*/ 7 w 14"/>
                  <a:gd name="T9" fmla="*/ 30 h 33"/>
                  <a:gd name="T10" fmla="*/ 8 w 14"/>
                  <a:gd name="T11" fmla="*/ 30 h 33"/>
                  <a:gd name="T12" fmla="*/ 9 w 14"/>
                  <a:gd name="T13" fmla="*/ 29 h 33"/>
                  <a:gd name="T14" fmla="*/ 11 w 14"/>
                  <a:gd name="T15" fmla="*/ 26 h 33"/>
                  <a:gd name="T16" fmla="*/ 12 w 14"/>
                  <a:gd name="T17" fmla="*/ 24 h 33"/>
                  <a:gd name="T18" fmla="*/ 13 w 14"/>
                  <a:gd name="T19" fmla="*/ 23 h 33"/>
                  <a:gd name="T20" fmla="*/ 13 w 14"/>
                  <a:gd name="T21" fmla="*/ 20 h 33"/>
                  <a:gd name="T22" fmla="*/ 14 w 14"/>
                  <a:gd name="T23" fmla="*/ 19 h 33"/>
                  <a:gd name="T24" fmla="*/ 14 w 14"/>
                  <a:gd name="T25" fmla="*/ 16 h 33"/>
                  <a:gd name="T26" fmla="*/ 14 w 14"/>
                  <a:gd name="T27" fmla="*/ 16 h 33"/>
                  <a:gd name="T28" fmla="*/ 14 w 14"/>
                  <a:gd name="T29" fmla="*/ 15 h 33"/>
                  <a:gd name="T30" fmla="*/ 13 w 14"/>
                  <a:gd name="T31" fmla="*/ 12 h 33"/>
                  <a:gd name="T32" fmla="*/ 13 w 14"/>
                  <a:gd name="T33" fmla="*/ 10 h 33"/>
                  <a:gd name="T34" fmla="*/ 12 w 14"/>
                  <a:gd name="T35" fmla="*/ 7 h 33"/>
                  <a:gd name="T36" fmla="*/ 11 w 14"/>
                  <a:gd name="T37" fmla="*/ 6 h 33"/>
                  <a:gd name="T38" fmla="*/ 9 w 14"/>
                  <a:gd name="T39" fmla="*/ 5 h 33"/>
                  <a:gd name="T40" fmla="*/ 8 w 14"/>
                  <a:gd name="T41" fmla="*/ 3 h 33"/>
                  <a:gd name="T42" fmla="*/ 7 w 14"/>
                  <a:gd name="T43" fmla="*/ 2 h 33"/>
                  <a:gd name="T44" fmla="*/ 6 w 14"/>
                  <a:gd name="T45" fmla="*/ 2 h 33"/>
                  <a:gd name="T46" fmla="*/ 3 w 14"/>
                  <a:gd name="T47" fmla="*/ 0 h 33"/>
                  <a:gd name="T48" fmla="*/ 2 w 14"/>
                  <a:gd name="T49" fmla="*/ 0 h 33"/>
                  <a:gd name="T50" fmla="*/ 0 w 14"/>
                  <a:gd name="T51" fmla="*/ 0 h 33"/>
                  <a:gd name="T52" fmla="*/ 0 w 14"/>
                  <a:gd name="T53" fmla="*/ 0 h 33"/>
                  <a:gd name="T54" fmla="*/ 0 w 14"/>
                  <a:gd name="T55" fmla="*/ 33 h 33"/>
                  <a:gd name="T56" fmla="*/ 0 w 14"/>
                  <a:gd name="T5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33">
                    <a:moveTo>
                      <a:pt x="0" y="33"/>
                    </a:moveTo>
                    <a:lnTo>
                      <a:pt x="2" y="33"/>
                    </a:lnTo>
                    <a:lnTo>
                      <a:pt x="3" y="33"/>
                    </a:lnTo>
                    <a:lnTo>
                      <a:pt x="6" y="32"/>
                    </a:lnTo>
                    <a:lnTo>
                      <a:pt x="7" y="30"/>
                    </a:lnTo>
                    <a:lnTo>
                      <a:pt x="8" y="30"/>
                    </a:lnTo>
                    <a:lnTo>
                      <a:pt x="9" y="29"/>
                    </a:lnTo>
                    <a:lnTo>
                      <a:pt x="11" y="26"/>
                    </a:lnTo>
                    <a:lnTo>
                      <a:pt x="12" y="24"/>
                    </a:lnTo>
                    <a:lnTo>
                      <a:pt x="13" y="23"/>
                    </a:lnTo>
                    <a:lnTo>
                      <a:pt x="13" y="20"/>
                    </a:lnTo>
                    <a:lnTo>
                      <a:pt x="14" y="19"/>
                    </a:lnTo>
                    <a:lnTo>
                      <a:pt x="14" y="16"/>
                    </a:lnTo>
                    <a:lnTo>
                      <a:pt x="14" y="16"/>
                    </a:lnTo>
                    <a:lnTo>
                      <a:pt x="14" y="15"/>
                    </a:lnTo>
                    <a:lnTo>
                      <a:pt x="13" y="12"/>
                    </a:lnTo>
                    <a:lnTo>
                      <a:pt x="13" y="10"/>
                    </a:lnTo>
                    <a:lnTo>
                      <a:pt x="12" y="7"/>
                    </a:lnTo>
                    <a:lnTo>
                      <a:pt x="11" y="6"/>
                    </a:lnTo>
                    <a:lnTo>
                      <a:pt x="9" y="5"/>
                    </a:lnTo>
                    <a:lnTo>
                      <a:pt x="8" y="3"/>
                    </a:lnTo>
                    <a:lnTo>
                      <a:pt x="7" y="2"/>
                    </a:lnTo>
                    <a:lnTo>
                      <a:pt x="6" y="2"/>
                    </a:lnTo>
                    <a:lnTo>
                      <a:pt x="3" y="0"/>
                    </a:lnTo>
                    <a:lnTo>
                      <a:pt x="2" y="0"/>
                    </a:lnTo>
                    <a:lnTo>
                      <a:pt x="0" y="0"/>
                    </a:lnTo>
                    <a:lnTo>
                      <a:pt x="0" y="0"/>
                    </a:lnTo>
                    <a:lnTo>
                      <a:pt x="0" y="33"/>
                    </a:lnTo>
                    <a:lnTo>
                      <a:pt x="0" y="33"/>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91" name="Freeform 177">
                <a:extLst>
                  <a:ext uri="{FF2B5EF4-FFF2-40B4-BE49-F238E27FC236}">
                    <a16:creationId xmlns:a16="http://schemas.microsoft.com/office/drawing/2014/main" xmlns="" id="{67409841-9314-4437-A64D-1D5891CD0F40}"/>
                  </a:ext>
                </a:extLst>
              </p:cNvPr>
              <p:cNvSpPr>
                <a:spLocks noChangeAspect="1"/>
              </p:cNvSpPr>
              <p:nvPr/>
            </p:nvSpPr>
            <p:spPr bwMode="auto">
              <a:xfrm>
                <a:off x="5815" y="5732"/>
                <a:ext cx="14" cy="33"/>
              </a:xfrm>
              <a:custGeom>
                <a:avLst/>
                <a:gdLst>
                  <a:gd name="T0" fmla="*/ 0 w 14"/>
                  <a:gd name="T1" fmla="*/ 33 h 33"/>
                  <a:gd name="T2" fmla="*/ 2 w 14"/>
                  <a:gd name="T3" fmla="*/ 33 h 33"/>
                  <a:gd name="T4" fmla="*/ 3 w 14"/>
                  <a:gd name="T5" fmla="*/ 33 h 33"/>
                  <a:gd name="T6" fmla="*/ 6 w 14"/>
                  <a:gd name="T7" fmla="*/ 32 h 33"/>
                  <a:gd name="T8" fmla="*/ 7 w 14"/>
                  <a:gd name="T9" fmla="*/ 30 h 33"/>
                  <a:gd name="T10" fmla="*/ 8 w 14"/>
                  <a:gd name="T11" fmla="*/ 30 h 33"/>
                  <a:gd name="T12" fmla="*/ 9 w 14"/>
                  <a:gd name="T13" fmla="*/ 29 h 33"/>
                  <a:gd name="T14" fmla="*/ 11 w 14"/>
                  <a:gd name="T15" fmla="*/ 26 h 33"/>
                  <a:gd name="T16" fmla="*/ 12 w 14"/>
                  <a:gd name="T17" fmla="*/ 24 h 33"/>
                  <a:gd name="T18" fmla="*/ 13 w 14"/>
                  <a:gd name="T19" fmla="*/ 23 h 33"/>
                  <a:gd name="T20" fmla="*/ 13 w 14"/>
                  <a:gd name="T21" fmla="*/ 20 h 33"/>
                  <a:gd name="T22" fmla="*/ 14 w 14"/>
                  <a:gd name="T23" fmla="*/ 19 h 33"/>
                  <a:gd name="T24" fmla="*/ 14 w 14"/>
                  <a:gd name="T25" fmla="*/ 16 h 33"/>
                  <a:gd name="T26" fmla="*/ 14 w 14"/>
                  <a:gd name="T27" fmla="*/ 16 h 33"/>
                  <a:gd name="T28" fmla="*/ 14 w 14"/>
                  <a:gd name="T29" fmla="*/ 15 h 33"/>
                  <a:gd name="T30" fmla="*/ 13 w 14"/>
                  <a:gd name="T31" fmla="*/ 12 h 33"/>
                  <a:gd name="T32" fmla="*/ 13 w 14"/>
                  <a:gd name="T33" fmla="*/ 10 h 33"/>
                  <a:gd name="T34" fmla="*/ 12 w 14"/>
                  <a:gd name="T35" fmla="*/ 7 h 33"/>
                  <a:gd name="T36" fmla="*/ 11 w 14"/>
                  <a:gd name="T37" fmla="*/ 6 h 33"/>
                  <a:gd name="T38" fmla="*/ 9 w 14"/>
                  <a:gd name="T39" fmla="*/ 5 h 33"/>
                  <a:gd name="T40" fmla="*/ 8 w 14"/>
                  <a:gd name="T41" fmla="*/ 3 h 33"/>
                  <a:gd name="T42" fmla="*/ 7 w 14"/>
                  <a:gd name="T43" fmla="*/ 2 h 33"/>
                  <a:gd name="T44" fmla="*/ 6 w 14"/>
                  <a:gd name="T45" fmla="*/ 2 h 33"/>
                  <a:gd name="T46" fmla="*/ 3 w 14"/>
                  <a:gd name="T47" fmla="*/ 0 h 33"/>
                  <a:gd name="T48" fmla="*/ 2 w 14"/>
                  <a:gd name="T49" fmla="*/ 0 h 33"/>
                  <a:gd name="T50" fmla="*/ 0 w 14"/>
                  <a:gd name="T51" fmla="*/ 0 h 33"/>
                  <a:gd name="T52" fmla="*/ 0 w 14"/>
                  <a:gd name="T53" fmla="*/ 0 h 33"/>
                  <a:gd name="T54" fmla="*/ 0 w 14"/>
                  <a:gd name="T55" fmla="*/ 33 h 33"/>
                  <a:gd name="T56" fmla="*/ 0 w 14"/>
                  <a:gd name="T5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33">
                    <a:moveTo>
                      <a:pt x="0" y="33"/>
                    </a:moveTo>
                    <a:lnTo>
                      <a:pt x="2" y="33"/>
                    </a:lnTo>
                    <a:lnTo>
                      <a:pt x="3" y="33"/>
                    </a:lnTo>
                    <a:lnTo>
                      <a:pt x="6" y="32"/>
                    </a:lnTo>
                    <a:lnTo>
                      <a:pt x="7" y="30"/>
                    </a:lnTo>
                    <a:lnTo>
                      <a:pt x="8" y="30"/>
                    </a:lnTo>
                    <a:lnTo>
                      <a:pt x="9" y="29"/>
                    </a:lnTo>
                    <a:lnTo>
                      <a:pt x="11" y="26"/>
                    </a:lnTo>
                    <a:lnTo>
                      <a:pt x="12" y="24"/>
                    </a:lnTo>
                    <a:lnTo>
                      <a:pt x="13" y="23"/>
                    </a:lnTo>
                    <a:lnTo>
                      <a:pt x="13" y="20"/>
                    </a:lnTo>
                    <a:lnTo>
                      <a:pt x="14" y="19"/>
                    </a:lnTo>
                    <a:lnTo>
                      <a:pt x="14" y="16"/>
                    </a:lnTo>
                    <a:lnTo>
                      <a:pt x="14" y="16"/>
                    </a:lnTo>
                    <a:lnTo>
                      <a:pt x="14" y="15"/>
                    </a:lnTo>
                    <a:lnTo>
                      <a:pt x="13" y="12"/>
                    </a:lnTo>
                    <a:lnTo>
                      <a:pt x="13" y="10"/>
                    </a:lnTo>
                    <a:lnTo>
                      <a:pt x="12" y="7"/>
                    </a:lnTo>
                    <a:lnTo>
                      <a:pt x="11" y="6"/>
                    </a:lnTo>
                    <a:lnTo>
                      <a:pt x="9" y="5"/>
                    </a:lnTo>
                    <a:lnTo>
                      <a:pt x="8" y="3"/>
                    </a:lnTo>
                    <a:lnTo>
                      <a:pt x="7" y="2"/>
                    </a:lnTo>
                    <a:lnTo>
                      <a:pt x="6" y="2"/>
                    </a:lnTo>
                    <a:lnTo>
                      <a:pt x="3" y="0"/>
                    </a:lnTo>
                    <a:lnTo>
                      <a:pt x="2" y="0"/>
                    </a:lnTo>
                    <a:lnTo>
                      <a:pt x="0" y="0"/>
                    </a:lnTo>
                    <a:lnTo>
                      <a:pt x="0" y="0"/>
                    </a:lnTo>
                    <a:lnTo>
                      <a:pt x="0" y="33"/>
                    </a:lnTo>
                    <a:lnTo>
                      <a:pt x="0" y="33"/>
                    </a:lnTo>
                  </a:path>
                </a:pathLst>
              </a:custGeom>
              <a:solidFill>
                <a:srgbClr val="FF0000"/>
              </a:solidFill>
              <a:ln w="1270">
                <a:solidFill>
                  <a:srgbClr val="003366"/>
                </a:solidFill>
                <a:prstDash val="solid"/>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92" name="Freeform 178">
                <a:extLst>
                  <a:ext uri="{FF2B5EF4-FFF2-40B4-BE49-F238E27FC236}">
                    <a16:creationId xmlns:a16="http://schemas.microsoft.com/office/drawing/2014/main" xmlns="" id="{150BF309-DD7C-463C-9EC3-F0822FBE9547}"/>
                  </a:ext>
                </a:extLst>
              </p:cNvPr>
              <p:cNvSpPr>
                <a:spLocks noChangeAspect="1"/>
              </p:cNvSpPr>
              <p:nvPr/>
            </p:nvSpPr>
            <p:spPr bwMode="auto">
              <a:xfrm>
                <a:off x="5839" y="5737"/>
                <a:ext cx="9" cy="11"/>
              </a:xfrm>
              <a:custGeom>
                <a:avLst/>
                <a:gdLst>
                  <a:gd name="T0" fmla="*/ 5 w 9"/>
                  <a:gd name="T1" fmla="*/ 11 h 11"/>
                  <a:gd name="T2" fmla="*/ 7 w 9"/>
                  <a:gd name="T3" fmla="*/ 10 h 11"/>
                  <a:gd name="T4" fmla="*/ 8 w 9"/>
                  <a:gd name="T5" fmla="*/ 8 h 11"/>
                  <a:gd name="T6" fmla="*/ 9 w 9"/>
                  <a:gd name="T7" fmla="*/ 5 h 11"/>
                  <a:gd name="T8" fmla="*/ 9 w 9"/>
                  <a:gd name="T9" fmla="*/ 5 h 11"/>
                  <a:gd name="T10" fmla="*/ 8 w 9"/>
                  <a:gd name="T11" fmla="*/ 2 h 11"/>
                  <a:gd name="T12" fmla="*/ 7 w 9"/>
                  <a:gd name="T13" fmla="*/ 1 h 11"/>
                  <a:gd name="T14" fmla="*/ 5 w 9"/>
                  <a:gd name="T15" fmla="*/ 0 h 11"/>
                  <a:gd name="T16" fmla="*/ 5 w 9"/>
                  <a:gd name="T17" fmla="*/ 0 h 11"/>
                  <a:gd name="T18" fmla="*/ 2 w 9"/>
                  <a:gd name="T19" fmla="*/ 1 h 11"/>
                  <a:gd name="T20" fmla="*/ 1 w 9"/>
                  <a:gd name="T21" fmla="*/ 2 h 11"/>
                  <a:gd name="T22" fmla="*/ 0 w 9"/>
                  <a:gd name="T23" fmla="*/ 5 h 11"/>
                  <a:gd name="T24" fmla="*/ 0 w 9"/>
                  <a:gd name="T25" fmla="*/ 5 h 11"/>
                  <a:gd name="T26" fmla="*/ 1 w 9"/>
                  <a:gd name="T27" fmla="*/ 8 h 11"/>
                  <a:gd name="T28" fmla="*/ 2 w 9"/>
                  <a:gd name="T29" fmla="*/ 10 h 11"/>
                  <a:gd name="T30" fmla="*/ 5 w 9"/>
                  <a:gd name="T31" fmla="*/ 11 h 11"/>
                  <a:gd name="T32" fmla="*/ 5 w 9"/>
                  <a:gd name="T33" fmla="*/ 11 h 11"/>
                  <a:gd name="T34" fmla="*/ 5 w 9"/>
                  <a:gd name="T3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1">
                    <a:moveTo>
                      <a:pt x="5" y="11"/>
                    </a:moveTo>
                    <a:lnTo>
                      <a:pt x="7" y="10"/>
                    </a:lnTo>
                    <a:lnTo>
                      <a:pt x="8" y="8"/>
                    </a:lnTo>
                    <a:lnTo>
                      <a:pt x="9" y="5"/>
                    </a:lnTo>
                    <a:lnTo>
                      <a:pt x="9" y="5"/>
                    </a:lnTo>
                    <a:lnTo>
                      <a:pt x="8" y="2"/>
                    </a:lnTo>
                    <a:lnTo>
                      <a:pt x="7" y="1"/>
                    </a:lnTo>
                    <a:lnTo>
                      <a:pt x="5" y="0"/>
                    </a:lnTo>
                    <a:lnTo>
                      <a:pt x="5" y="0"/>
                    </a:lnTo>
                    <a:lnTo>
                      <a:pt x="2" y="1"/>
                    </a:lnTo>
                    <a:lnTo>
                      <a:pt x="1" y="2"/>
                    </a:lnTo>
                    <a:lnTo>
                      <a:pt x="0" y="5"/>
                    </a:lnTo>
                    <a:lnTo>
                      <a:pt x="0" y="5"/>
                    </a:lnTo>
                    <a:lnTo>
                      <a:pt x="1" y="8"/>
                    </a:lnTo>
                    <a:lnTo>
                      <a:pt x="2" y="10"/>
                    </a:lnTo>
                    <a:lnTo>
                      <a:pt x="5" y="11"/>
                    </a:lnTo>
                    <a:lnTo>
                      <a:pt x="5" y="11"/>
                    </a:lnTo>
                    <a:lnTo>
                      <a:pt x="5" y="11"/>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93" name="Freeform 179">
                <a:extLst>
                  <a:ext uri="{FF2B5EF4-FFF2-40B4-BE49-F238E27FC236}">
                    <a16:creationId xmlns:a16="http://schemas.microsoft.com/office/drawing/2014/main" xmlns="" id="{B9171D98-0BA8-4688-A542-01174D06F55E}"/>
                  </a:ext>
                </a:extLst>
              </p:cNvPr>
              <p:cNvSpPr>
                <a:spLocks noChangeAspect="1"/>
              </p:cNvSpPr>
              <p:nvPr/>
            </p:nvSpPr>
            <p:spPr bwMode="auto">
              <a:xfrm>
                <a:off x="5832" y="5714"/>
                <a:ext cx="19" cy="14"/>
              </a:xfrm>
              <a:custGeom>
                <a:avLst/>
                <a:gdLst>
                  <a:gd name="T0" fmla="*/ 19 w 19"/>
                  <a:gd name="T1" fmla="*/ 14 h 14"/>
                  <a:gd name="T2" fmla="*/ 19 w 19"/>
                  <a:gd name="T3" fmla="*/ 0 h 14"/>
                  <a:gd name="T4" fmla="*/ 0 w 19"/>
                  <a:gd name="T5" fmla="*/ 0 h 14"/>
                  <a:gd name="T6" fmla="*/ 0 w 19"/>
                  <a:gd name="T7" fmla="*/ 14 h 14"/>
                  <a:gd name="T8" fmla="*/ 19 w 19"/>
                  <a:gd name="T9" fmla="*/ 14 h 14"/>
                  <a:gd name="T10" fmla="*/ 19 w 19"/>
                  <a:gd name="T11" fmla="*/ 14 h 14"/>
                </a:gdLst>
                <a:ahLst/>
                <a:cxnLst>
                  <a:cxn ang="0">
                    <a:pos x="T0" y="T1"/>
                  </a:cxn>
                  <a:cxn ang="0">
                    <a:pos x="T2" y="T3"/>
                  </a:cxn>
                  <a:cxn ang="0">
                    <a:pos x="T4" y="T5"/>
                  </a:cxn>
                  <a:cxn ang="0">
                    <a:pos x="T6" y="T7"/>
                  </a:cxn>
                  <a:cxn ang="0">
                    <a:pos x="T8" y="T9"/>
                  </a:cxn>
                  <a:cxn ang="0">
                    <a:pos x="T10" y="T11"/>
                  </a:cxn>
                </a:cxnLst>
                <a:rect l="0" t="0" r="r" b="b"/>
                <a:pathLst>
                  <a:path w="19" h="14">
                    <a:moveTo>
                      <a:pt x="19" y="14"/>
                    </a:moveTo>
                    <a:lnTo>
                      <a:pt x="19" y="0"/>
                    </a:lnTo>
                    <a:lnTo>
                      <a:pt x="0" y="0"/>
                    </a:lnTo>
                    <a:lnTo>
                      <a:pt x="0" y="14"/>
                    </a:lnTo>
                    <a:lnTo>
                      <a:pt x="19" y="14"/>
                    </a:lnTo>
                    <a:lnTo>
                      <a:pt x="19" y="14"/>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94" name="Freeform 180">
                <a:extLst>
                  <a:ext uri="{FF2B5EF4-FFF2-40B4-BE49-F238E27FC236}">
                    <a16:creationId xmlns:a16="http://schemas.microsoft.com/office/drawing/2014/main" xmlns="" id="{6EE03A10-CEEC-49D1-AEAA-7444E4C73A92}"/>
                  </a:ext>
                </a:extLst>
              </p:cNvPr>
              <p:cNvSpPr>
                <a:spLocks noChangeAspect="1"/>
              </p:cNvSpPr>
              <p:nvPr/>
            </p:nvSpPr>
            <p:spPr bwMode="auto">
              <a:xfrm>
                <a:off x="5708" y="5603"/>
                <a:ext cx="149" cy="48"/>
              </a:xfrm>
              <a:custGeom>
                <a:avLst/>
                <a:gdLst>
                  <a:gd name="T0" fmla="*/ 149 w 149"/>
                  <a:gd name="T1" fmla="*/ 48 h 48"/>
                  <a:gd name="T2" fmla="*/ 149 w 149"/>
                  <a:gd name="T3" fmla="*/ 0 h 48"/>
                  <a:gd name="T4" fmla="*/ 0 w 149"/>
                  <a:gd name="T5" fmla="*/ 0 h 48"/>
                  <a:gd name="T6" fmla="*/ 0 w 149"/>
                  <a:gd name="T7" fmla="*/ 48 h 48"/>
                  <a:gd name="T8" fmla="*/ 149 w 149"/>
                  <a:gd name="T9" fmla="*/ 48 h 48"/>
                  <a:gd name="T10" fmla="*/ 149 w 149"/>
                  <a:gd name="T11" fmla="*/ 48 h 48"/>
                </a:gdLst>
                <a:ahLst/>
                <a:cxnLst>
                  <a:cxn ang="0">
                    <a:pos x="T0" y="T1"/>
                  </a:cxn>
                  <a:cxn ang="0">
                    <a:pos x="T2" y="T3"/>
                  </a:cxn>
                  <a:cxn ang="0">
                    <a:pos x="T4" y="T5"/>
                  </a:cxn>
                  <a:cxn ang="0">
                    <a:pos x="T6" y="T7"/>
                  </a:cxn>
                  <a:cxn ang="0">
                    <a:pos x="T8" y="T9"/>
                  </a:cxn>
                  <a:cxn ang="0">
                    <a:pos x="T10" y="T11"/>
                  </a:cxn>
                </a:cxnLst>
                <a:rect l="0" t="0" r="r" b="b"/>
                <a:pathLst>
                  <a:path w="149" h="48">
                    <a:moveTo>
                      <a:pt x="149" y="48"/>
                    </a:moveTo>
                    <a:lnTo>
                      <a:pt x="149" y="0"/>
                    </a:lnTo>
                    <a:lnTo>
                      <a:pt x="0" y="0"/>
                    </a:lnTo>
                    <a:lnTo>
                      <a:pt x="0" y="48"/>
                    </a:lnTo>
                    <a:lnTo>
                      <a:pt x="149" y="48"/>
                    </a:lnTo>
                    <a:lnTo>
                      <a:pt x="149" y="48"/>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95" name="Freeform 181">
                <a:extLst>
                  <a:ext uri="{FF2B5EF4-FFF2-40B4-BE49-F238E27FC236}">
                    <a16:creationId xmlns:a16="http://schemas.microsoft.com/office/drawing/2014/main" xmlns="" id="{0837AC5C-EC11-402A-B2FF-336C1AFC30A5}"/>
                  </a:ext>
                </a:extLst>
              </p:cNvPr>
              <p:cNvSpPr>
                <a:spLocks noChangeAspect="1"/>
              </p:cNvSpPr>
              <p:nvPr/>
            </p:nvSpPr>
            <p:spPr bwMode="auto">
              <a:xfrm>
                <a:off x="5708" y="5603"/>
                <a:ext cx="149" cy="48"/>
              </a:xfrm>
              <a:custGeom>
                <a:avLst/>
                <a:gdLst>
                  <a:gd name="T0" fmla="*/ 149 w 149"/>
                  <a:gd name="T1" fmla="*/ 48 h 48"/>
                  <a:gd name="T2" fmla="*/ 149 w 149"/>
                  <a:gd name="T3" fmla="*/ 0 h 48"/>
                  <a:gd name="T4" fmla="*/ 0 w 149"/>
                  <a:gd name="T5" fmla="*/ 0 h 48"/>
                  <a:gd name="T6" fmla="*/ 0 w 149"/>
                  <a:gd name="T7" fmla="*/ 48 h 48"/>
                  <a:gd name="T8" fmla="*/ 149 w 149"/>
                  <a:gd name="T9" fmla="*/ 48 h 48"/>
                  <a:gd name="T10" fmla="*/ 149 w 149"/>
                  <a:gd name="T11" fmla="*/ 48 h 48"/>
                </a:gdLst>
                <a:ahLst/>
                <a:cxnLst>
                  <a:cxn ang="0">
                    <a:pos x="T0" y="T1"/>
                  </a:cxn>
                  <a:cxn ang="0">
                    <a:pos x="T2" y="T3"/>
                  </a:cxn>
                  <a:cxn ang="0">
                    <a:pos x="T4" y="T5"/>
                  </a:cxn>
                  <a:cxn ang="0">
                    <a:pos x="T6" y="T7"/>
                  </a:cxn>
                  <a:cxn ang="0">
                    <a:pos x="T8" y="T9"/>
                  </a:cxn>
                  <a:cxn ang="0">
                    <a:pos x="T10" y="T11"/>
                  </a:cxn>
                </a:cxnLst>
                <a:rect l="0" t="0" r="r" b="b"/>
                <a:pathLst>
                  <a:path w="149" h="48">
                    <a:moveTo>
                      <a:pt x="149" y="48"/>
                    </a:moveTo>
                    <a:lnTo>
                      <a:pt x="149" y="0"/>
                    </a:lnTo>
                    <a:lnTo>
                      <a:pt x="0" y="0"/>
                    </a:lnTo>
                    <a:lnTo>
                      <a:pt x="0" y="48"/>
                    </a:lnTo>
                    <a:lnTo>
                      <a:pt x="149" y="48"/>
                    </a:lnTo>
                    <a:lnTo>
                      <a:pt x="149" y="48"/>
                    </a:lnTo>
                  </a:path>
                </a:pathLst>
              </a:custGeom>
              <a:solidFill>
                <a:srgbClr val="FF0000"/>
              </a:solidFill>
              <a:ln w="3810">
                <a:solidFill>
                  <a:srgbClr val="003366"/>
                </a:solidFill>
                <a:prstDash val="solid"/>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96" name="Line 182">
                <a:extLst>
                  <a:ext uri="{FF2B5EF4-FFF2-40B4-BE49-F238E27FC236}">
                    <a16:creationId xmlns:a16="http://schemas.microsoft.com/office/drawing/2014/main" xmlns="" id="{A908E45D-1827-424F-82E2-3947F7AF29AA}"/>
                  </a:ext>
                </a:extLst>
              </p:cNvPr>
              <p:cNvSpPr>
                <a:spLocks noChangeAspect="1" noChangeShapeType="1"/>
              </p:cNvSpPr>
              <p:nvPr/>
            </p:nvSpPr>
            <p:spPr bwMode="auto">
              <a:xfrm>
                <a:off x="5707" y="5616"/>
                <a:ext cx="152" cy="1"/>
              </a:xfrm>
              <a:prstGeom prst="line">
                <a:avLst/>
              </a:prstGeom>
              <a:noFill/>
              <a:ln w="31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97" name="Line 183">
                <a:extLst>
                  <a:ext uri="{FF2B5EF4-FFF2-40B4-BE49-F238E27FC236}">
                    <a16:creationId xmlns:a16="http://schemas.microsoft.com/office/drawing/2014/main" xmlns="" id="{A80D1808-9107-400B-BEA4-2D5463152D3C}"/>
                  </a:ext>
                </a:extLst>
              </p:cNvPr>
              <p:cNvSpPr>
                <a:spLocks noChangeAspect="1" noChangeShapeType="1"/>
              </p:cNvSpPr>
              <p:nvPr/>
            </p:nvSpPr>
            <p:spPr bwMode="auto">
              <a:xfrm>
                <a:off x="5705" y="5628"/>
                <a:ext cx="153" cy="1"/>
              </a:xfrm>
              <a:prstGeom prst="line">
                <a:avLst/>
              </a:prstGeom>
              <a:noFill/>
              <a:ln w="31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98" name="Freeform 184">
                <a:extLst>
                  <a:ext uri="{FF2B5EF4-FFF2-40B4-BE49-F238E27FC236}">
                    <a16:creationId xmlns:a16="http://schemas.microsoft.com/office/drawing/2014/main" xmlns="" id="{CA316A4A-1383-4915-9CFD-C122D4070808}"/>
                  </a:ext>
                </a:extLst>
              </p:cNvPr>
              <p:cNvSpPr>
                <a:spLocks noChangeAspect="1"/>
              </p:cNvSpPr>
              <p:nvPr/>
            </p:nvSpPr>
            <p:spPr bwMode="auto">
              <a:xfrm>
                <a:off x="5854" y="5446"/>
                <a:ext cx="28" cy="14"/>
              </a:xfrm>
              <a:custGeom>
                <a:avLst/>
                <a:gdLst>
                  <a:gd name="T0" fmla="*/ 28 w 28"/>
                  <a:gd name="T1" fmla="*/ 14 h 14"/>
                  <a:gd name="T2" fmla="*/ 28 w 28"/>
                  <a:gd name="T3" fmla="*/ 0 h 14"/>
                  <a:gd name="T4" fmla="*/ 0 w 28"/>
                  <a:gd name="T5" fmla="*/ 0 h 14"/>
                  <a:gd name="T6" fmla="*/ 0 w 28"/>
                  <a:gd name="T7" fmla="*/ 14 h 14"/>
                  <a:gd name="T8" fmla="*/ 28 w 28"/>
                  <a:gd name="T9" fmla="*/ 14 h 14"/>
                  <a:gd name="T10" fmla="*/ 28 w 28"/>
                  <a:gd name="T11" fmla="*/ 14 h 14"/>
                </a:gdLst>
                <a:ahLst/>
                <a:cxnLst>
                  <a:cxn ang="0">
                    <a:pos x="T0" y="T1"/>
                  </a:cxn>
                  <a:cxn ang="0">
                    <a:pos x="T2" y="T3"/>
                  </a:cxn>
                  <a:cxn ang="0">
                    <a:pos x="T4" y="T5"/>
                  </a:cxn>
                  <a:cxn ang="0">
                    <a:pos x="T6" y="T7"/>
                  </a:cxn>
                  <a:cxn ang="0">
                    <a:pos x="T8" y="T9"/>
                  </a:cxn>
                  <a:cxn ang="0">
                    <a:pos x="T10" y="T11"/>
                  </a:cxn>
                </a:cxnLst>
                <a:rect l="0" t="0" r="r" b="b"/>
                <a:pathLst>
                  <a:path w="28" h="14">
                    <a:moveTo>
                      <a:pt x="28" y="14"/>
                    </a:moveTo>
                    <a:lnTo>
                      <a:pt x="28" y="0"/>
                    </a:lnTo>
                    <a:lnTo>
                      <a:pt x="0" y="0"/>
                    </a:lnTo>
                    <a:lnTo>
                      <a:pt x="0" y="14"/>
                    </a:lnTo>
                    <a:lnTo>
                      <a:pt x="28" y="14"/>
                    </a:lnTo>
                    <a:lnTo>
                      <a:pt x="28" y="14"/>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99" name="Line 185">
                <a:extLst>
                  <a:ext uri="{FF2B5EF4-FFF2-40B4-BE49-F238E27FC236}">
                    <a16:creationId xmlns:a16="http://schemas.microsoft.com/office/drawing/2014/main" xmlns="" id="{A31EB576-33CD-45DE-BC73-7554C8B63A66}"/>
                  </a:ext>
                </a:extLst>
              </p:cNvPr>
              <p:cNvSpPr>
                <a:spLocks noChangeAspect="1" noChangeShapeType="1"/>
              </p:cNvSpPr>
              <p:nvPr/>
            </p:nvSpPr>
            <p:spPr bwMode="auto">
              <a:xfrm>
                <a:off x="5705" y="5640"/>
                <a:ext cx="153" cy="1"/>
              </a:xfrm>
              <a:prstGeom prst="line">
                <a:avLst/>
              </a:prstGeom>
              <a:noFill/>
              <a:ln w="31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grpSp>
        <p:sp>
          <p:nvSpPr>
            <p:cNvPr id="30" name="Line 186">
              <a:extLst>
                <a:ext uri="{FF2B5EF4-FFF2-40B4-BE49-F238E27FC236}">
                  <a16:creationId xmlns:a16="http://schemas.microsoft.com/office/drawing/2014/main" xmlns="" id="{3F10CA7A-2025-4446-BAA8-6D4DD181B935}"/>
                </a:ext>
              </a:extLst>
            </p:cNvPr>
            <p:cNvSpPr>
              <a:spLocks noChangeShapeType="1"/>
            </p:cNvSpPr>
            <p:nvPr/>
          </p:nvSpPr>
          <p:spPr bwMode="auto">
            <a:xfrm flipV="1">
              <a:off x="4481" y="8157"/>
              <a:ext cx="36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1" name="Line 187">
              <a:extLst>
                <a:ext uri="{FF2B5EF4-FFF2-40B4-BE49-F238E27FC236}">
                  <a16:creationId xmlns:a16="http://schemas.microsoft.com/office/drawing/2014/main" xmlns="" id="{1B652FE2-B9D2-454F-9033-FF8D85471BCC}"/>
                </a:ext>
              </a:extLst>
            </p:cNvPr>
            <p:cNvSpPr>
              <a:spLocks noChangeShapeType="1"/>
            </p:cNvSpPr>
            <p:nvPr/>
          </p:nvSpPr>
          <p:spPr bwMode="auto">
            <a:xfrm>
              <a:off x="5096" y="8244"/>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2" name="Line 188">
              <a:extLst>
                <a:ext uri="{FF2B5EF4-FFF2-40B4-BE49-F238E27FC236}">
                  <a16:creationId xmlns:a16="http://schemas.microsoft.com/office/drawing/2014/main" xmlns="" id="{BD0B2988-D9DD-465B-AF05-9585B16D48B7}"/>
                </a:ext>
              </a:extLst>
            </p:cNvPr>
            <p:cNvSpPr>
              <a:spLocks noChangeShapeType="1"/>
            </p:cNvSpPr>
            <p:nvPr/>
          </p:nvSpPr>
          <p:spPr bwMode="auto">
            <a:xfrm>
              <a:off x="3820" y="8556"/>
              <a:ext cx="166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3" name="Line 189">
              <a:extLst>
                <a:ext uri="{FF2B5EF4-FFF2-40B4-BE49-F238E27FC236}">
                  <a16:creationId xmlns:a16="http://schemas.microsoft.com/office/drawing/2014/main" xmlns="" id="{AB096B9E-5CB1-4782-9B90-150553B3C26E}"/>
                </a:ext>
              </a:extLst>
            </p:cNvPr>
            <p:cNvSpPr>
              <a:spLocks noChangeShapeType="1"/>
            </p:cNvSpPr>
            <p:nvPr/>
          </p:nvSpPr>
          <p:spPr bwMode="auto">
            <a:xfrm>
              <a:off x="3820" y="8556"/>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4" name="Line 190">
              <a:extLst>
                <a:ext uri="{FF2B5EF4-FFF2-40B4-BE49-F238E27FC236}">
                  <a16:creationId xmlns:a16="http://schemas.microsoft.com/office/drawing/2014/main" xmlns="" id="{EC713DB7-0986-4238-BFA7-22B65C2A0017}"/>
                </a:ext>
              </a:extLst>
            </p:cNvPr>
            <p:cNvSpPr>
              <a:spLocks noChangeShapeType="1"/>
            </p:cNvSpPr>
            <p:nvPr/>
          </p:nvSpPr>
          <p:spPr bwMode="auto">
            <a:xfrm>
              <a:off x="4481" y="8541"/>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5" name="Line 191">
              <a:extLst>
                <a:ext uri="{FF2B5EF4-FFF2-40B4-BE49-F238E27FC236}">
                  <a16:creationId xmlns:a16="http://schemas.microsoft.com/office/drawing/2014/main" xmlns="" id="{4FF849A6-094A-4DBE-8B3E-3B81CDEC094C}"/>
                </a:ext>
              </a:extLst>
            </p:cNvPr>
            <p:cNvSpPr>
              <a:spLocks noChangeShapeType="1"/>
            </p:cNvSpPr>
            <p:nvPr/>
          </p:nvSpPr>
          <p:spPr bwMode="auto">
            <a:xfrm>
              <a:off x="5481" y="8556"/>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6" name="Text Box 192">
              <a:extLst>
                <a:ext uri="{FF2B5EF4-FFF2-40B4-BE49-F238E27FC236}">
                  <a16:creationId xmlns:a16="http://schemas.microsoft.com/office/drawing/2014/main" xmlns="" id="{F449DF2B-9C41-45E0-9DD4-7E7EFFC994BD}"/>
                </a:ext>
              </a:extLst>
            </p:cNvPr>
            <p:cNvSpPr txBox="1">
              <a:spLocks noChangeArrowheads="1"/>
            </p:cNvSpPr>
            <p:nvPr/>
          </p:nvSpPr>
          <p:spPr bwMode="auto">
            <a:xfrm>
              <a:off x="3532" y="9591"/>
              <a:ext cx="842"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900">
                  <a:solidFill>
                    <a:schemeClr val="tx2"/>
                  </a:solidFill>
                  <a:latin typeface="微软雅黑" panose="020B0503020204020204" pitchFamily="34" charset="-122"/>
                  <a:ea typeface="微软雅黑" panose="020B0503020204020204" pitchFamily="34" charset="-122"/>
                </a:rPr>
                <a:t>蜜罐</a:t>
              </a:r>
              <a:r>
                <a:rPr lang="en-US" altLang="zh-CN" sz="900">
                  <a:solidFill>
                    <a:schemeClr val="tx2"/>
                  </a:solidFill>
                  <a:latin typeface="微软雅黑" panose="020B0503020204020204" pitchFamily="34" charset="-122"/>
                  <a:ea typeface="微软雅黑" panose="020B0503020204020204" pitchFamily="34" charset="-122"/>
                </a:rPr>
                <a:t>1</a:t>
              </a:r>
              <a:endParaRPr lang="en-US" altLang="zh-CN" sz="2400">
                <a:solidFill>
                  <a:schemeClr val="tx2"/>
                </a:solidFill>
                <a:latin typeface="微软雅黑" panose="020B0503020204020204" pitchFamily="34" charset="-122"/>
                <a:ea typeface="微软雅黑" panose="020B0503020204020204" pitchFamily="34" charset="-122"/>
              </a:endParaRPr>
            </a:p>
          </p:txBody>
        </p:sp>
        <p:sp>
          <p:nvSpPr>
            <p:cNvPr id="37" name="Text Box 193">
              <a:extLst>
                <a:ext uri="{FF2B5EF4-FFF2-40B4-BE49-F238E27FC236}">
                  <a16:creationId xmlns:a16="http://schemas.microsoft.com/office/drawing/2014/main" xmlns="" id="{A3DBBEF5-AF6E-4FB0-AC56-8EDF72F1F2C9}"/>
                </a:ext>
              </a:extLst>
            </p:cNvPr>
            <p:cNvSpPr txBox="1">
              <a:spLocks noChangeArrowheads="1"/>
            </p:cNvSpPr>
            <p:nvPr/>
          </p:nvSpPr>
          <p:spPr bwMode="auto">
            <a:xfrm>
              <a:off x="4224" y="9591"/>
              <a:ext cx="888"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900">
                  <a:solidFill>
                    <a:schemeClr val="tx2"/>
                  </a:solidFill>
                  <a:latin typeface="微软雅黑" panose="020B0503020204020204" pitchFamily="34" charset="-122"/>
                  <a:ea typeface="微软雅黑" panose="020B0503020204020204" pitchFamily="34" charset="-122"/>
                </a:rPr>
                <a:t>蜜罐</a:t>
              </a:r>
              <a:r>
                <a:rPr lang="en-US" altLang="zh-CN" sz="900">
                  <a:solidFill>
                    <a:schemeClr val="tx2"/>
                  </a:solidFill>
                  <a:latin typeface="微软雅黑" panose="020B0503020204020204" pitchFamily="34" charset="-122"/>
                  <a:ea typeface="微软雅黑" panose="020B0503020204020204" pitchFamily="34" charset="-122"/>
                </a:rPr>
                <a:t>2</a:t>
              </a:r>
              <a:endParaRPr lang="en-US" altLang="zh-CN" sz="2400">
                <a:solidFill>
                  <a:schemeClr val="tx2"/>
                </a:solidFill>
                <a:latin typeface="微软雅黑" panose="020B0503020204020204" pitchFamily="34" charset="-122"/>
                <a:ea typeface="微软雅黑" panose="020B0503020204020204" pitchFamily="34" charset="-122"/>
              </a:endParaRPr>
            </a:p>
          </p:txBody>
        </p:sp>
        <p:sp>
          <p:nvSpPr>
            <p:cNvPr id="38" name="Text Box 194">
              <a:extLst>
                <a:ext uri="{FF2B5EF4-FFF2-40B4-BE49-F238E27FC236}">
                  <a16:creationId xmlns:a16="http://schemas.microsoft.com/office/drawing/2014/main" xmlns="" id="{B9CB4660-97C1-4DF3-9C0C-6A9E3188ED6C}"/>
                </a:ext>
              </a:extLst>
            </p:cNvPr>
            <p:cNvSpPr txBox="1">
              <a:spLocks noChangeArrowheads="1"/>
            </p:cNvSpPr>
            <p:nvPr/>
          </p:nvSpPr>
          <p:spPr bwMode="auto">
            <a:xfrm>
              <a:off x="5035" y="9606"/>
              <a:ext cx="1134"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900">
                  <a:solidFill>
                    <a:schemeClr val="tx2"/>
                  </a:solidFill>
                  <a:latin typeface="微软雅黑" panose="020B0503020204020204" pitchFamily="34" charset="-122"/>
                  <a:ea typeface="微软雅黑" panose="020B0503020204020204" pitchFamily="34" charset="-122"/>
                </a:rPr>
                <a:t>蜜罐</a:t>
              </a:r>
              <a:r>
                <a:rPr lang="en-US" altLang="zh-CN" sz="900">
                  <a:solidFill>
                    <a:schemeClr val="tx2"/>
                  </a:solidFill>
                  <a:latin typeface="微软雅黑" panose="020B0503020204020204" pitchFamily="34" charset="-122"/>
                  <a:ea typeface="微软雅黑" panose="020B0503020204020204" pitchFamily="34" charset="-122"/>
                </a:rPr>
                <a:t>3</a:t>
              </a:r>
              <a:endParaRPr lang="en-US" altLang="zh-CN" sz="2400">
                <a:solidFill>
                  <a:schemeClr val="tx2"/>
                </a:solidFill>
                <a:latin typeface="微软雅黑" panose="020B0503020204020204" pitchFamily="34" charset="-122"/>
                <a:ea typeface="微软雅黑" panose="020B0503020204020204" pitchFamily="34" charset="-122"/>
              </a:endParaRPr>
            </a:p>
          </p:txBody>
        </p:sp>
        <p:sp>
          <p:nvSpPr>
            <p:cNvPr id="39" name="Text Box 195">
              <a:extLst>
                <a:ext uri="{FF2B5EF4-FFF2-40B4-BE49-F238E27FC236}">
                  <a16:creationId xmlns:a16="http://schemas.microsoft.com/office/drawing/2014/main" xmlns="" id="{D19FA0B6-565B-4E32-B755-5F604675A873}"/>
                </a:ext>
              </a:extLst>
            </p:cNvPr>
            <p:cNvSpPr txBox="1">
              <a:spLocks noChangeArrowheads="1"/>
            </p:cNvSpPr>
            <p:nvPr/>
          </p:nvSpPr>
          <p:spPr bwMode="auto">
            <a:xfrm>
              <a:off x="3082" y="7749"/>
              <a:ext cx="873" cy="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900" dirty="0">
                  <a:solidFill>
                    <a:schemeClr val="tx2"/>
                  </a:solidFill>
                  <a:latin typeface="微软雅黑" panose="020B0503020204020204" pitchFamily="34" charset="-122"/>
                  <a:ea typeface="微软雅黑" panose="020B0503020204020204" pitchFamily="34" charset="-122"/>
                </a:rPr>
                <a:t>防火墙或网桥</a:t>
              </a:r>
            </a:p>
            <a:p>
              <a:pPr eaLnBrk="0" hangingPunct="0"/>
              <a:endParaRPr lang="en-US" altLang="zh-CN" sz="2400" dirty="0">
                <a:solidFill>
                  <a:schemeClr val="tx2"/>
                </a:solidFill>
                <a:latin typeface="微软雅黑" panose="020B0503020204020204" pitchFamily="34" charset="-122"/>
                <a:ea typeface="微软雅黑" panose="020B0503020204020204" pitchFamily="34" charset="-122"/>
              </a:endParaRPr>
            </a:p>
          </p:txBody>
        </p:sp>
        <p:sp>
          <p:nvSpPr>
            <p:cNvPr id="40" name="Text Box 196">
              <a:extLst>
                <a:ext uri="{FF2B5EF4-FFF2-40B4-BE49-F238E27FC236}">
                  <a16:creationId xmlns:a16="http://schemas.microsoft.com/office/drawing/2014/main" xmlns="" id="{5EA695BF-0CE0-4BF6-B94C-8677DD5BE1D4}"/>
                </a:ext>
              </a:extLst>
            </p:cNvPr>
            <p:cNvSpPr txBox="1">
              <a:spLocks noChangeArrowheads="1"/>
            </p:cNvSpPr>
            <p:nvPr/>
          </p:nvSpPr>
          <p:spPr bwMode="auto">
            <a:xfrm>
              <a:off x="5189" y="8148"/>
              <a:ext cx="709"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900">
                  <a:solidFill>
                    <a:schemeClr val="tx2"/>
                  </a:solidFill>
                  <a:latin typeface="微软雅黑" panose="020B0503020204020204" pitchFamily="34" charset="-122"/>
                  <a:ea typeface="微软雅黑" panose="020B0503020204020204" pitchFamily="34" charset="-122"/>
                </a:rPr>
                <a:t>Hub</a:t>
              </a:r>
              <a:endParaRPr lang="en-US" altLang="zh-CN" sz="2400">
                <a:solidFill>
                  <a:schemeClr val="tx2"/>
                </a:solidFill>
                <a:latin typeface="微软雅黑" panose="020B0503020204020204" pitchFamily="34" charset="-122"/>
                <a:ea typeface="微软雅黑" panose="020B0503020204020204" pitchFamily="34" charset="-122"/>
              </a:endParaRPr>
            </a:p>
          </p:txBody>
        </p:sp>
        <p:sp>
          <p:nvSpPr>
            <p:cNvPr id="41" name="Text Box 197">
              <a:extLst>
                <a:ext uri="{FF2B5EF4-FFF2-40B4-BE49-F238E27FC236}">
                  <a16:creationId xmlns:a16="http://schemas.microsoft.com/office/drawing/2014/main" xmlns="" id="{CF2E0496-0944-4340-862F-805CCCEFF915}"/>
                </a:ext>
              </a:extLst>
            </p:cNvPr>
            <p:cNvSpPr txBox="1">
              <a:spLocks noChangeArrowheads="1"/>
            </p:cNvSpPr>
            <p:nvPr/>
          </p:nvSpPr>
          <p:spPr bwMode="auto">
            <a:xfrm>
              <a:off x="4518" y="9864"/>
              <a:ext cx="522"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900">
                  <a:solidFill>
                    <a:schemeClr val="tx2"/>
                  </a:solidFill>
                  <a:latin typeface="微软雅黑" panose="020B0503020204020204" pitchFamily="34" charset="-122"/>
                  <a:ea typeface="微软雅黑" panose="020B0503020204020204" pitchFamily="34" charset="-122"/>
                </a:rPr>
                <a:t>(ii)</a:t>
              </a:r>
              <a:endParaRPr lang="en-US" altLang="zh-CN" sz="2400">
                <a:solidFill>
                  <a:schemeClr val="tx2"/>
                </a:solidFill>
                <a:latin typeface="微软雅黑" panose="020B0503020204020204" pitchFamily="34" charset="-122"/>
                <a:ea typeface="微软雅黑" panose="020B0503020204020204" pitchFamily="34" charset="-122"/>
              </a:endParaRPr>
            </a:p>
          </p:txBody>
        </p:sp>
        <p:sp>
          <p:nvSpPr>
            <p:cNvPr id="42" name="Freeform 198">
              <a:extLst>
                <a:ext uri="{FF2B5EF4-FFF2-40B4-BE49-F238E27FC236}">
                  <a16:creationId xmlns:a16="http://schemas.microsoft.com/office/drawing/2014/main" xmlns="" id="{3B6F1725-4DFD-4452-B08A-E5D31335A654}"/>
                </a:ext>
              </a:extLst>
            </p:cNvPr>
            <p:cNvSpPr>
              <a:spLocks noChangeAspect="1"/>
            </p:cNvSpPr>
            <p:nvPr/>
          </p:nvSpPr>
          <p:spPr bwMode="auto">
            <a:xfrm>
              <a:off x="6937" y="8554"/>
              <a:ext cx="86" cy="212"/>
            </a:xfrm>
            <a:custGeom>
              <a:avLst/>
              <a:gdLst>
                <a:gd name="T0" fmla="*/ 92 w 92"/>
                <a:gd name="T1" fmla="*/ 182 h 182"/>
                <a:gd name="T2" fmla="*/ 92 w 92"/>
                <a:gd name="T3" fmla="*/ 0 h 182"/>
                <a:gd name="T4" fmla="*/ 0 w 92"/>
                <a:gd name="T5" fmla="*/ 0 h 182"/>
                <a:gd name="T6" fmla="*/ 0 w 92"/>
                <a:gd name="T7" fmla="*/ 182 h 182"/>
                <a:gd name="T8" fmla="*/ 92 w 92"/>
                <a:gd name="T9" fmla="*/ 182 h 182"/>
                <a:gd name="T10" fmla="*/ 92 w 92"/>
                <a:gd name="T11" fmla="*/ 182 h 182"/>
              </a:gdLst>
              <a:ahLst/>
              <a:cxnLst>
                <a:cxn ang="0">
                  <a:pos x="T0" y="T1"/>
                </a:cxn>
                <a:cxn ang="0">
                  <a:pos x="T2" y="T3"/>
                </a:cxn>
                <a:cxn ang="0">
                  <a:pos x="T4" y="T5"/>
                </a:cxn>
                <a:cxn ang="0">
                  <a:pos x="T6" y="T7"/>
                </a:cxn>
                <a:cxn ang="0">
                  <a:pos x="T8" y="T9"/>
                </a:cxn>
                <a:cxn ang="0">
                  <a:pos x="T10" y="T11"/>
                </a:cxn>
              </a:cxnLst>
              <a:rect l="0" t="0" r="r" b="b"/>
              <a:pathLst>
                <a:path w="92" h="182">
                  <a:moveTo>
                    <a:pt x="92" y="182"/>
                  </a:moveTo>
                  <a:lnTo>
                    <a:pt x="92" y="0"/>
                  </a:lnTo>
                  <a:lnTo>
                    <a:pt x="0" y="0"/>
                  </a:lnTo>
                  <a:lnTo>
                    <a:pt x="0" y="182"/>
                  </a:lnTo>
                  <a:lnTo>
                    <a:pt x="92" y="182"/>
                  </a:lnTo>
                  <a:lnTo>
                    <a:pt x="92" y="182"/>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43" name="AutoShape 199">
              <a:extLst>
                <a:ext uri="{FF2B5EF4-FFF2-40B4-BE49-F238E27FC236}">
                  <a16:creationId xmlns:a16="http://schemas.microsoft.com/office/drawing/2014/main" xmlns="" id="{8C3009B3-61CD-4A59-936F-D1ED7220F759}"/>
                </a:ext>
              </a:extLst>
            </p:cNvPr>
            <p:cNvSpPr>
              <a:spLocks noChangeAspect="1" noChangeArrowheads="1"/>
            </p:cNvSpPr>
            <p:nvPr/>
          </p:nvSpPr>
          <p:spPr bwMode="auto">
            <a:xfrm>
              <a:off x="6034" y="7251"/>
              <a:ext cx="1198" cy="624"/>
            </a:xfrm>
            <a:prstGeom prst="cloudCallout">
              <a:avLst>
                <a:gd name="adj1" fmla="val -44764"/>
                <a:gd name="adj2" fmla="val -3310"/>
              </a:avLst>
            </a:prstGeom>
            <a:solidFill>
              <a:srgbClr val="FFFFFF"/>
            </a:solidFill>
            <a:ln w="9525">
              <a:solidFill>
                <a:srgbClr val="000000"/>
              </a:solidFill>
              <a:round/>
              <a:headEnd/>
              <a:tailEnd/>
            </a:ln>
          </p:spPr>
          <p:txBody>
            <a:bodyPr/>
            <a:lstStyle/>
            <a:p>
              <a:pPr algn="ctr" eaLnBrk="0" hangingPunct="0"/>
              <a:r>
                <a:rPr lang="en-US" altLang="zh-CN" sz="900">
                  <a:solidFill>
                    <a:schemeClr val="tx2"/>
                  </a:solidFill>
                  <a:latin typeface="微软雅黑" panose="020B0503020204020204" pitchFamily="34" charset="-122"/>
                  <a:ea typeface="微软雅黑" panose="020B0503020204020204" pitchFamily="34" charset="-122"/>
                </a:rPr>
                <a:t>Internet</a:t>
              </a:r>
              <a:endParaRPr lang="en-US" altLang="zh-CN" sz="2400">
                <a:solidFill>
                  <a:schemeClr val="tx2"/>
                </a:solidFill>
                <a:latin typeface="微软雅黑" panose="020B0503020204020204" pitchFamily="34" charset="-122"/>
                <a:ea typeface="微软雅黑" panose="020B0503020204020204" pitchFamily="34" charset="-122"/>
              </a:endParaRPr>
            </a:p>
          </p:txBody>
        </p:sp>
        <p:grpSp>
          <p:nvGrpSpPr>
            <p:cNvPr id="44" name="Group 200">
              <a:extLst>
                <a:ext uri="{FF2B5EF4-FFF2-40B4-BE49-F238E27FC236}">
                  <a16:creationId xmlns:a16="http://schemas.microsoft.com/office/drawing/2014/main" xmlns="" id="{F374D115-0671-4DA0-8EA4-0FC54DD6ABF6}"/>
                </a:ext>
              </a:extLst>
            </p:cNvPr>
            <p:cNvGrpSpPr>
              <a:grpSpLocks noChangeAspect="1"/>
            </p:cNvGrpSpPr>
            <p:nvPr/>
          </p:nvGrpSpPr>
          <p:grpSpPr bwMode="auto">
            <a:xfrm>
              <a:off x="7941" y="7563"/>
              <a:ext cx="672" cy="567"/>
              <a:chOff x="10301" y="7975"/>
              <a:chExt cx="2175" cy="867"/>
            </a:xfrm>
          </p:grpSpPr>
          <p:sp>
            <p:nvSpPr>
              <p:cNvPr id="162" name="Freeform 201">
                <a:extLst>
                  <a:ext uri="{FF2B5EF4-FFF2-40B4-BE49-F238E27FC236}">
                    <a16:creationId xmlns:a16="http://schemas.microsoft.com/office/drawing/2014/main" xmlns="" id="{0FC2F82D-F19D-4260-B1D0-9C146A6F69CB}"/>
                  </a:ext>
                </a:extLst>
              </p:cNvPr>
              <p:cNvSpPr>
                <a:spLocks noChangeAspect="1" noEditPoints="1"/>
              </p:cNvSpPr>
              <p:nvPr/>
            </p:nvSpPr>
            <p:spPr bwMode="auto">
              <a:xfrm>
                <a:off x="10301" y="7975"/>
                <a:ext cx="2175" cy="867"/>
              </a:xfrm>
              <a:custGeom>
                <a:avLst/>
                <a:gdLst>
                  <a:gd name="T0" fmla="*/ 0 w 2175"/>
                  <a:gd name="T1" fmla="*/ 867 h 867"/>
                  <a:gd name="T2" fmla="*/ 0 w 2175"/>
                  <a:gd name="T3" fmla="*/ 848 h 867"/>
                  <a:gd name="T4" fmla="*/ 218 w 2175"/>
                  <a:gd name="T5" fmla="*/ 795 h 867"/>
                  <a:gd name="T6" fmla="*/ 218 w 2175"/>
                  <a:gd name="T7" fmla="*/ 0 h 867"/>
                  <a:gd name="T8" fmla="*/ 798 w 2175"/>
                  <a:gd name="T9" fmla="*/ 0 h 867"/>
                  <a:gd name="T10" fmla="*/ 798 w 2175"/>
                  <a:gd name="T11" fmla="*/ 795 h 867"/>
                  <a:gd name="T12" fmla="*/ 1033 w 2175"/>
                  <a:gd name="T13" fmla="*/ 848 h 867"/>
                  <a:gd name="T14" fmla="*/ 1033 w 2175"/>
                  <a:gd name="T15" fmla="*/ 867 h 867"/>
                  <a:gd name="T16" fmla="*/ 0 w 2175"/>
                  <a:gd name="T17" fmla="*/ 867 h 867"/>
                  <a:gd name="T18" fmla="*/ 870 w 2175"/>
                  <a:gd name="T19" fmla="*/ 744 h 867"/>
                  <a:gd name="T20" fmla="*/ 1074 w 2175"/>
                  <a:gd name="T21" fmla="*/ 744 h 867"/>
                  <a:gd name="T22" fmla="*/ 1296 w 2175"/>
                  <a:gd name="T23" fmla="*/ 775 h 867"/>
                  <a:gd name="T24" fmla="*/ 1296 w 2175"/>
                  <a:gd name="T25" fmla="*/ 836 h 867"/>
                  <a:gd name="T26" fmla="*/ 1074 w 2175"/>
                  <a:gd name="T27" fmla="*/ 836 h 867"/>
                  <a:gd name="T28" fmla="*/ 1074 w 2175"/>
                  <a:gd name="T29" fmla="*/ 867 h 867"/>
                  <a:gd name="T30" fmla="*/ 1971 w 2175"/>
                  <a:gd name="T31" fmla="*/ 867 h 867"/>
                  <a:gd name="T32" fmla="*/ 1971 w 2175"/>
                  <a:gd name="T33" fmla="*/ 836 h 867"/>
                  <a:gd name="T34" fmla="*/ 1745 w 2175"/>
                  <a:gd name="T35" fmla="*/ 836 h 867"/>
                  <a:gd name="T36" fmla="*/ 1745 w 2175"/>
                  <a:gd name="T37" fmla="*/ 775 h 867"/>
                  <a:gd name="T38" fmla="*/ 1971 w 2175"/>
                  <a:gd name="T39" fmla="*/ 744 h 867"/>
                  <a:gd name="T40" fmla="*/ 2175 w 2175"/>
                  <a:gd name="T41" fmla="*/ 744 h 867"/>
                  <a:gd name="T42" fmla="*/ 2175 w 2175"/>
                  <a:gd name="T43" fmla="*/ 217 h 867"/>
                  <a:gd name="T44" fmla="*/ 870 w 2175"/>
                  <a:gd name="T45" fmla="*/ 217 h 867"/>
                  <a:gd name="T46" fmla="*/ 870 w 2175"/>
                  <a:gd name="T47" fmla="*/ 744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5" h="867">
                    <a:moveTo>
                      <a:pt x="0" y="867"/>
                    </a:moveTo>
                    <a:lnTo>
                      <a:pt x="0" y="848"/>
                    </a:lnTo>
                    <a:lnTo>
                      <a:pt x="218" y="795"/>
                    </a:lnTo>
                    <a:lnTo>
                      <a:pt x="218" y="0"/>
                    </a:lnTo>
                    <a:lnTo>
                      <a:pt x="798" y="0"/>
                    </a:lnTo>
                    <a:lnTo>
                      <a:pt x="798" y="795"/>
                    </a:lnTo>
                    <a:lnTo>
                      <a:pt x="1033" y="848"/>
                    </a:lnTo>
                    <a:lnTo>
                      <a:pt x="1033" y="867"/>
                    </a:lnTo>
                    <a:lnTo>
                      <a:pt x="0" y="867"/>
                    </a:lnTo>
                    <a:close/>
                    <a:moveTo>
                      <a:pt x="870" y="744"/>
                    </a:moveTo>
                    <a:lnTo>
                      <a:pt x="1074" y="744"/>
                    </a:lnTo>
                    <a:lnTo>
                      <a:pt x="1296" y="775"/>
                    </a:lnTo>
                    <a:lnTo>
                      <a:pt x="1296" y="836"/>
                    </a:lnTo>
                    <a:lnTo>
                      <a:pt x="1074" y="836"/>
                    </a:lnTo>
                    <a:lnTo>
                      <a:pt x="1074" y="867"/>
                    </a:lnTo>
                    <a:lnTo>
                      <a:pt x="1971" y="867"/>
                    </a:lnTo>
                    <a:lnTo>
                      <a:pt x="1971" y="836"/>
                    </a:lnTo>
                    <a:lnTo>
                      <a:pt x="1745" y="836"/>
                    </a:lnTo>
                    <a:lnTo>
                      <a:pt x="1745" y="775"/>
                    </a:lnTo>
                    <a:lnTo>
                      <a:pt x="1971" y="744"/>
                    </a:lnTo>
                    <a:lnTo>
                      <a:pt x="2175" y="744"/>
                    </a:lnTo>
                    <a:lnTo>
                      <a:pt x="2175" y="217"/>
                    </a:lnTo>
                    <a:lnTo>
                      <a:pt x="870" y="217"/>
                    </a:lnTo>
                    <a:lnTo>
                      <a:pt x="870" y="744"/>
                    </a:lnTo>
                    <a:close/>
                  </a:path>
                </a:pathLst>
              </a:custGeom>
              <a:solidFill>
                <a:srgbClr val="FFFFFF"/>
              </a:solidFill>
              <a:ln w="8890">
                <a:solidFill>
                  <a:srgbClr val="000000"/>
                </a:solidFill>
                <a:prstDash val="solid"/>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63" name="Freeform 202">
                <a:extLst>
                  <a:ext uri="{FF2B5EF4-FFF2-40B4-BE49-F238E27FC236}">
                    <a16:creationId xmlns:a16="http://schemas.microsoft.com/office/drawing/2014/main" xmlns="" id="{61798CF8-D950-4962-A3D3-47D2372A5924}"/>
                  </a:ext>
                </a:extLst>
              </p:cNvPr>
              <p:cNvSpPr>
                <a:spLocks noChangeAspect="1" noEditPoints="1"/>
              </p:cNvSpPr>
              <p:nvPr/>
            </p:nvSpPr>
            <p:spPr bwMode="auto">
              <a:xfrm>
                <a:off x="10573" y="8553"/>
                <a:ext cx="471" cy="233"/>
              </a:xfrm>
              <a:custGeom>
                <a:avLst/>
                <a:gdLst>
                  <a:gd name="T0" fmla="*/ 36 w 471"/>
                  <a:gd name="T1" fmla="*/ 144 h 233"/>
                  <a:gd name="T2" fmla="*/ 0 w 471"/>
                  <a:gd name="T3" fmla="*/ 0 h 233"/>
                  <a:gd name="T4" fmla="*/ 72 w 471"/>
                  <a:gd name="T5" fmla="*/ 144 h 233"/>
                  <a:gd name="T6" fmla="*/ 109 w 471"/>
                  <a:gd name="T7" fmla="*/ 0 h 233"/>
                  <a:gd name="T8" fmla="*/ 72 w 471"/>
                  <a:gd name="T9" fmla="*/ 144 h 233"/>
                  <a:gd name="T10" fmla="*/ 181 w 471"/>
                  <a:gd name="T11" fmla="*/ 144 h 233"/>
                  <a:gd name="T12" fmla="*/ 145 w 471"/>
                  <a:gd name="T13" fmla="*/ 0 h 233"/>
                  <a:gd name="T14" fmla="*/ 217 w 471"/>
                  <a:gd name="T15" fmla="*/ 144 h 233"/>
                  <a:gd name="T16" fmla="*/ 254 w 471"/>
                  <a:gd name="T17" fmla="*/ 0 h 233"/>
                  <a:gd name="T18" fmla="*/ 217 w 471"/>
                  <a:gd name="T19" fmla="*/ 144 h 233"/>
                  <a:gd name="T20" fmla="*/ 326 w 471"/>
                  <a:gd name="T21" fmla="*/ 144 h 233"/>
                  <a:gd name="T22" fmla="*/ 290 w 471"/>
                  <a:gd name="T23" fmla="*/ 0 h 233"/>
                  <a:gd name="T24" fmla="*/ 362 w 471"/>
                  <a:gd name="T25" fmla="*/ 144 h 233"/>
                  <a:gd name="T26" fmla="*/ 399 w 471"/>
                  <a:gd name="T27" fmla="*/ 0 h 233"/>
                  <a:gd name="T28" fmla="*/ 362 w 471"/>
                  <a:gd name="T29" fmla="*/ 144 h 233"/>
                  <a:gd name="T30" fmla="*/ 471 w 471"/>
                  <a:gd name="T31" fmla="*/ 144 h 233"/>
                  <a:gd name="T32" fmla="*/ 435 w 471"/>
                  <a:gd name="T33" fmla="*/ 0 h 233"/>
                  <a:gd name="T34" fmla="*/ 435 w 471"/>
                  <a:gd name="T35" fmla="*/ 233 h 233"/>
                  <a:gd name="T36" fmla="*/ 471 w 471"/>
                  <a:gd name="T37" fmla="*/ 161 h 233"/>
                  <a:gd name="T38" fmla="*/ 435 w 471"/>
                  <a:gd name="T39" fmla="*/ 233 h 233"/>
                  <a:gd name="T40" fmla="*/ 399 w 471"/>
                  <a:gd name="T41" fmla="*/ 233 h 233"/>
                  <a:gd name="T42" fmla="*/ 362 w 471"/>
                  <a:gd name="T43" fmla="*/ 161 h 233"/>
                  <a:gd name="T44" fmla="*/ 290 w 471"/>
                  <a:gd name="T45" fmla="*/ 233 h 233"/>
                  <a:gd name="T46" fmla="*/ 326 w 471"/>
                  <a:gd name="T47" fmla="*/ 161 h 233"/>
                  <a:gd name="T48" fmla="*/ 290 w 471"/>
                  <a:gd name="T49" fmla="*/ 233 h 233"/>
                  <a:gd name="T50" fmla="*/ 254 w 471"/>
                  <a:gd name="T51" fmla="*/ 233 h 233"/>
                  <a:gd name="T52" fmla="*/ 217 w 471"/>
                  <a:gd name="T53" fmla="*/ 161 h 233"/>
                  <a:gd name="T54" fmla="*/ 145 w 471"/>
                  <a:gd name="T55" fmla="*/ 233 h 233"/>
                  <a:gd name="T56" fmla="*/ 181 w 471"/>
                  <a:gd name="T57" fmla="*/ 161 h 233"/>
                  <a:gd name="T58" fmla="*/ 145 w 471"/>
                  <a:gd name="T59" fmla="*/ 233 h 233"/>
                  <a:gd name="T60" fmla="*/ 109 w 471"/>
                  <a:gd name="T61" fmla="*/ 233 h 233"/>
                  <a:gd name="T62" fmla="*/ 72 w 471"/>
                  <a:gd name="T63" fmla="*/ 161 h 233"/>
                  <a:gd name="T64" fmla="*/ 0 w 471"/>
                  <a:gd name="T65" fmla="*/ 233 h 233"/>
                  <a:gd name="T66" fmla="*/ 36 w 471"/>
                  <a:gd name="T67" fmla="*/ 161 h 233"/>
                  <a:gd name="T68" fmla="*/ 0 w 471"/>
                  <a:gd name="T69"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1" h="233">
                    <a:moveTo>
                      <a:pt x="0" y="144"/>
                    </a:moveTo>
                    <a:lnTo>
                      <a:pt x="36" y="144"/>
                    </a:lnTo>
                    <a:lnTo>
                      <a:pt x="36" y="0"/>
                    </a:lnTo>
                    <a:lnTo>
                      <a:pt x="0" y="0"/>
                    </a:lnTo>
                    <a:lnTo>
                      <a:pt x="0" y="144"/>
                    </a:lnTo>
                    <a:close/>
                    <a:moveTo>
                      <a:pt x="72" y="144"/>
                    </a:moveTo>
                    <a:lnTo>
                      <a:pt x="109" y="144"/>
                    </a:lnTo>
                    <a:lnTo>
                      <a:pt x="109" y="0"/>
                    </a:lnTo>
                    <a:lnTo>
                      <a:pt x="72" y="0"/>
                    </a:lnTo>
                    <a:lnTo>
                      <a:pt x="72" y="144"/>
                    </a:lnTo>
                    <a:close/>
                    <a:moveTo>
                      <a:pt x="145" y="144"/>
                    </a:moveTo>
                    <a:lnTo>
                      <a:pt x="181" y="144"/>
                    </a:lnTo>
                    <a:lnTo>
                      <a:pt x="181" y="0"/>
                    </a:lnTo>
                    <a:lnTo>
                      <a:pt x="145" y="0"/>
                    </a:lnTo>
                    <a:lnTo>
                      <a:pt x="145" y="144"/>
                    </a:lnTo>
                    <a:close/>
                    <a:moveTo>
                      <a:pt x="217" y="144"/>
                    </a:moveTo>
                    <a:lnTo>
                      <a:pt x="254" y="144"/>
                    </a:lnTo>
                    <a:lnTo>
                      <a:pt x="254" y="0"/>
                    </a:lnTo>
                    <a:lnTo>
                      <a:pt x="217" y="0"/>
                    </a:lnTo>
                    <a:lnTo>
                      <a:pt x="217" y="144"/>
                    </a:lnTo>
                    <a:close/>
                    <a:moveTo>
                      <a:pt x="290" y="144"/>
                    </a:moveTo>
                    <a:lnTo>
                      <a:pt x="326" y="144"/>
                    </a:lnTo>
                    <a:lnTo>
                      <a:pt x="326" y="0"/>
                    </a:lnTo>
                    <a:lnTo>
                      <a:pt x="290" y="0"/>
                    </a:lnTo>
                    <a:lnTo>
                      <a:pt x="290" y="144"/>
                    </a:lnTo>
                    <a:close/>
                    <a:moveTo>
                      <a:pt x="362" y="144"/>
                    </a:moveTo>
                    <a:lnTo>
                      <a:pt x="399" y="144"/>
                    </a:lnTo>
                    <a:lnTo>
                      <a:pt x="399" y="0"/>
                    </a:lnTo>
                    <a:lnTo>
                      <a:pt x="362" y="0"/>
                    </a:lnTo>
                    <a:lnTo>
                      <a:pt x="362" y="144"/>
                    </a:lnTo>
                    <a:close/>
                    <a:moveTo>
                      <a:pt x="435" y="144"/>
                    </a:moveTo>
                    <a:lnTo>
                      <a:pt x="471" y="144"/>
                    </a:lnTo>
                    <a:lnTo>
                      <a:pt x="471" y="0"/>
                    </a:lnTo>
                    <a:lnTo>
                      <a:pt x="435" y="0"/>
                    </a:lnTo>
                    <a:lnTo>
                      <a:pt x="435" y="144"/>
                    </a:lnTo>
                    <a:close/>
                    <a:moveTo>
                      <a:pt x="435" y="233"/>
                    </a:moveTo>
                    <a:lnTo>
                      <a:pt x="471" y="233"/>
                    </a:lnTo>
                    <a:lnTo>
                      <a:pt x="471" y="161"/>
                    </a:lnTo>
                    <a:lnTo>
                      <a:pt x="435" y="161"/>
                    </a:lnTo>
                    <a:lnTo>
                      <a:pt x="435" y="233"/>
                    </a:lnTo>
                    <a:close/>
                    <a:moveTo>
                      <a:pt x="362" y="233"/>
                    </a:moveTo>
                    <a:lnTo>
                      <a:pt x="399" y="233"/>
                    </a:lnTo>
                    <a:lnTo>
                      <a:pt x="399" y="161"/>
                    </a:lnTo>
                    <a:lnTo>
                      <a:pt x="362" y="161"/>
                    </a:lnTo>
                    <a:lnTo>
                      <a:pt x="362" y="233"/>
                    </a:lnTo>
                    <a:close/>
                    <a:moveTo>
                      <a:pt x="290" y="233"/>
                    </a:moveTo>
                    <a:lnTo>
                      <a:pt x="326" y="233"/>
                    </a:lnTo>
                    <a:lnTo>
                      <a:pt x="326" y="161"/>
                    </a:lnTo>
                    <a:lnTo>
                      <a:pt x="290" y="161"/>
                    </a:lnTo>
                    <a:lnTo>
                      <a:pt x="290" y="233"/>
                    </a:lnTo>
                    <a:close/>
                    <a:moveTo>
                      <a:pt x="217" y="233"/>
                    </a:moveTo>
                    <a:lnTo>
                      <a:pt x="254" y="233"/>
                    </a:lnTo>
                    <a:lnTo>
                      <a:pt x="254" y="161"/>
                    </a:lnTo>
                    <a:lnTo>
                      <a:pt x="217" y="161"/>
                    </a:lnTo>
                    <a:lnTo>
                      <a:pt x="217" y="233"/>
                    </a:lnTo>
                    <a:close/>
                    <a:moveTo>
                      <a:pt x="145" y="233"/>
                    </a:moveTo>
                    <a:lnTo>
                      <a:pt x="181" y="233"/>
                    </a:lnTo>
                    <a:lnTo>
                      <a:pt x="181" y="161"/>
                    </a:lnTo>
                    <a:lnTo>
                      <a:pt x="145" y="161"/>
                    </a:lnTo>
                    <a:lnTo>
                      <a:pt x="145" y="233"/>
                    </a:lnTo>
                    <a:close/>
                    <a:moveTo>
                      <a:pt x="72" y="233"/>
                    </a:moveTo>
                    <a:lnTo>
                      <a:pt x="109" y="233"/>
                    </a:lnTo>
                    <a:lnTo>
                      <a:pt x="109" y="161"/>
                    </a:lnTo>
                    <a:lnTo>
                      <a:pt x="72" y="161"/>
                    </a:lnTo>
                    <a:lnTo>
                      <a:pt x="72" y="233"/>
                    </a:lnTo>
                    <a:close/>
                    <a:moveTo>
                      <a:pt x="0" y="233"/>
                    </a:moveTo>
                    <a:lnTo>
                      <a:pt x="36" y="233"/>
                    </a:lnTo>
                    <a:lnTo>
                      <a:pt x="36" y="161"/>
                    </a:lnTo>
                    <a:lnTo>
                      <a:pt x="0" y="161"/>
                    </a:lnTo>
                    <a:lnTo>
                      <a:pt x="0" y="233"/>
                    </a:lnTo>
                    <a:close/>
                  </a:path>
                </a:pathLst>
              </a:custGeom>
              <a:solidFill>
                <a:srgbClr val="FFFFFF"/>
              </a:solidFill>
              <a:ln w="3175">
                <a:solidFill>
                  <a:srgbClr val="000000"/>
                </a:solidFill>
                <a:prstDash val="solid"/>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64" name="Freeform 203">
                <a:extLst>
                  <a:ext uri="{FF2B5EF4-FFF2-40B4-BE49-F238E27FC236}">
                    <a16:creationId xmlns:a16="http://schemas.microsoft.com/office/drawing/2014/main" xmlns="" id="{41BB3D03-6AB1-4BC1-A929-0B52EF63F64D}"/>
                  </a:ext>
                </a:extLst>
              </p:cNvPr>
              <p:cNvSpPr>
                <a:spLocks noChangeAspect="1"/>
              </p:cNvSpPr>
              <p:nvPr/>
            </p:nvSpPr>
            <p:spPr bwMode="auto">
              <a:xfrm>
                <a:off x="10627" y="8028"/>
                <a:ext cx="363" cy="20"/>
              </a:xfrm>
              <a:custGeom>
                <a:avLst/>
                <a:gdLst>
                  <a:gd name="T0" fmla="*/ 0 w 363"/>
                  <a:gd name="T1" fmla="*/ 0 h 20"/>
                  <a:gd name="T2" fmla="*/ 37 w 363"/>
                  <a:gd name="T3" fmla="*/ 20 h 20"/>
                  <a:gd name="T4" fmla="*/ 327 w 363"/>
                  <a:gd name="T5" fmla="*/ 20 h 20"/>
                  <a:gd name="T6" fmla="*/ 363 w 363"/>
                  <a:gd name="T7" fmla="*/ 0 h 20"/>
                </a:gdLst>
                <a:ahLst/>
                <a:cxnLst>
                  <a:cxn ang="0">
                    <a:pos x="T0" y="T1"/>
                  </a:cxn>
                  <a:cxn ang="0">
                    <a:pos x="T2" y="T3"/>
                  </a:cxn>
                  <a:cxn ang="0">
                    <a:pos x="T4" y="T5"/>
                  </a:cxn>
                  <a:cxn ang="0">
                    <a:pos x="T6" y="T7"/>
                  </a:cxn>
                </a:cxnLst>
                <a:rect l="0" t="0" r="r" b="b"/>
                <a:pathLst>
                  <a:path w="363" h="20">
                    <a:moveTo>
                      <a:pt x="0" y="0"/>
                    </a:moveTo>
                    <a:lnTo>
                      <a:pt x="37" y="20"/>
                    </a:lnTo>
                    <a:lnTo>
                      <a:pt x="327" y="20"/>
                    </a:lnTo>
                    <a:lnTo>
                      <a:pt x="363"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65" name="Rectangle 204">
                <a:extLst>
                  <a:ext uri="{FF2B5EF4-FFF2-40B4-BE49-F238E27FC236}">
                    <a16:creationId xmlns:a16="http://schemas.microsoft.com/office/drawing/2014/main" xmlns="" id="{6B62A5C3-8513-498A-819A-45D0752D968D}"/>
                  </a:ext>
                </a:extLst>
              </p:cNvPr>
              <p:cNvSpPr>
                <a:spLocks noChangeAspect="1" noChangeArrowheads="1"/>
              </p:cNvSpPr>
              <p:nvPr/>
            </p:nvSpPr>
            <p:spPr bwMode="auto">
              <a:xfrm>
                <a:off x="10627" y="8120"/>
                <a:ext cx="363" cy="72"/>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66" name="Rectangle 205">
                <a:extLst>
                  <a:ext uri="{FF2B5EF4-FFF2-40B4-BE49-F238E27FC236}">
                    <a16:creationId xmlns:a16="http://schemas.microsoft.com/office/drawing/2014/main" xmlns="" id="{C5D97661-B6DB-4E1D-B9D5-E067E47C692D}"/>
                  </a:ext>
                </a:extLst>
              </p:cNvPr>
              <p:cNvSpPr>
                <a:spLocks noChangeAspect="1" noChangeArrowheads="1"/>
              </p:cNvSpPr>
              <p:nvPr/>
            </p:nvSpPr>
            <p:spPr bwMode="auto">
              <a:xfrm>
                <a:off x="10627" y="8389"/>
                <a:ext cx="363" cy="73"/>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67" name="Freeform 206">
                <a:extLst>
                  <a:ext uri="{FF2B5EF4-FFF2-40B4-BE49-F238E27FC236}">
                    <a16:creationId xmlns:a16="http://schemas.microsoft.com/office/drawing/2014/main" xmlns="" id="{CA5E450F-C8F8-4D55-A003-DF682BF0B5F3}"/>
                  </a:ext>
                </a:extLst>
              </p:cNvPr>
              <p:cNvSpPr>
                <a:spLocks noChangeAspect="1" noEditPoints="1"/>
              </p:cNvSpPr>
              <p:nvPr/>
            </p:nvSpPr>
            <p:spPr bwMode="auto">
              <a:xfrm>
                <a:off x="10754" y="8238"/>
                <a:ext cx="1681" cy="462"/>
              </a:xfrm>
              <a:custGeom>
                <a:avLst/>
                <a:gdLst>
                  <a:gd name="T0" fmla="*/ 0 w 1681"/>
                  <a:gd name="T1" fmla="*/ 17 h 462"/>
                  <a:gd name="T2" fmla="*/ 109 w 1681"/>
                  <a:gd name="T3" fmla="*/ 17 h 462"/>
                  <a:gd name="T4" fmla="*/ 109 w 1681"/>
                  <a:gd name="T5" fmla="*/ 0 h 462"/>
                  <a:gd name="T6" fmla="*/ 0 w 1681"/>
                  <a:gd name="T7" fmla="*/ 0 h 462"/>
                  <a:gd name="T8" fmla="*/ 0 w 1681"/>
                  <a:gd name="T9" fmla="*/ 17 h 462"/>
                  <a:gd name="T10" fmla="*/ 1618 w 1681"/>
                  <a:gd name="T11" fmla="*/ 462 h 462"/>
                  <a:gd name="T12" fmla="*/ 1681 w 1681"/>
                  <a:gd name="T13" fmla="*/ 462 h 462"/>
                  <a:gd name="T14" fmla="*/ 1681 w 1681"/>
                  <a:gd name="T15" fmla="*/ 452 h 462"/>
                  <a:gd name="T16" fmla="*/ 1618 w 1681"/>
                  <a:gd name="T17" fmla="*/ 452 h 462"/>
                  <a:gd name="T18" fmla="*/ 1618 w 1681"/>
                  <a:gd name="T19" fmla="*/ 462 h 462"/>
                  <a:gd name="T20" fmla="*/ 621 w 1681"/>
                  <a:gd name="T21" fmla="*/ 361 h 462"/>
                  <a:gd name="T22" fmla="*/ 621 w 1681"/>
                  <a:gd name="T23" fmla="*/ 55 h 462"/>
                  <a:gd name="T24" fmla="*/ 1518 w 1681"/>
                  <a:gd name="T25" fmla="*/ 55 h 462"/>
                  <a:gd name="T26" fmla="*/ 1518 w 1681"/>
                  <a:gd name="T27" fmla="*/ 361 h 462"/>
                  <a:gd name="T28" fmla="*/ 621 w 1681"/>
                  <a:gd name="T29" fmla="*/ 361 h 462"/>
                  <a:gd name="T30" fmla="*/ 580 w 1681"/>
                  <a:gd name="T31" fmla="*/ 380 h 462"/>
                  <a:gd name="T32" fmla="*/ 1559 w 1681"/>
                  <a:gd name="T33" fmla="*/ 380 h 462"/>
                  <a:gd name="T34" fmla="*/ 1559 w 1681"/>
                  <a:gd name="T35" fmla="*/ 36 h 462"/>
                  <a:gd name="T36" fmla="*/ 1600 w 1681"/>
                  <a:gd name="T37" fmla="*/ 36 h 462"/>
                  <a:gd name="T38" fmla="*/ 1600 w 1681"/>
                  <a:gd name="T39" fmla="*/ 14 h 462"/>
                  <a:gd name="T40" fmla="*/ 539 w 1681"/>
                  <a:gd name="T41" fmla="*/ 14 h 462"/>
                  <a:gd name="T42" fmla="*/ 539 w 1681"/>
                  <a:gd name="T43" fmla="*/ 31 h 462"/>
                  <a:gd name="T44" fmla="*/ 539 w 1681"/>
                  <a:gd name="T45" fmla="*/ 399 h 462"/>
                  <a:gd name="T46" fmla="*/ 580 w 1681"/>
                  <a:gd name="T47" fmla="*/ 399 h 462"/>
                  <a:gd name="T48" fmla="*/ 580 w 1681"/>
                  <a:gd name="T49" fmla="*/ 38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81" h="462">
                    <a:moveTo>
                      <a:pt x="0" y="17"/>
                    </a:moveTo>
                    <a:lnTo>
                      <a:pt x="109" y="17"/>
                    </a:lnTo>
                    <a:lnTo>
                      <a:pt x="109" y="0"/>
                    </a:lnTo>
                    <a:lnTo>
                      <a:pt x="0" y="0"/>
                    </a:lnTo>
                    <a:lnTo>
                      <a:pt x="0" y="17"/>
                    </a:lnTo>
                    <a:close/>
                    <a:moveTo>
                      <a:pt x="1618" y="462"/>
                    </a:moveTo>
                    <a:lnTo>
                      <a:pt x="1681" y="462"/>
                    </a:lnTo>
                    <a:lnTo>
                      <a:pt x="1681" y="452"/>
                    </a:lnTo>
                    <a:lnTo>
                      <a:pt x="1618" y="452"/>
                    </a:lnTo>
                    <a:lnTo>
                      <a:pt x="1618" y="462"/>
                    </a:lnTo>
                    <a:close/>
                    <a:moveTo>
                      <a:pt x="621" y="361"/>
                    </a:moveTo>
                    <a:lnTo>
                      <a:pt x="621" y="55"/>
                    </a:lnTo>
                    <a:lnTo>
                      <a:pt x="1518" y="55"/>
                    </a:lnTo>
                    <a:lnTo>
                      <a:pt x="1518" y="361"/>
                    </a:lnTo>
                    <a:lnTo>
                      <a:pt x="621" y="361"/>
                    </a:lnTo>
                    <a:close/>
                    <a:moveTo>
                      <a:pt x="580" y="380"/>
                    </a:moveTo>
                    <a:lnTo>
                      <a:pt x="1559" y="380"/>
                    </a:lnTo>
                    <a:lnTo>
                      <a:pt x="1559" y="36"/>
                    </a:lnTo>
                    <a:lnTo>
                      <a:pt x="1600" y="36"/>
                    </a:lnTo>
                    <a:lnTo>
                      <a:pt x="1600" y="14"/>
                    </a:lnTo>
                    <a:lnTo>
                      <a:pt x="539" y="14"/>
                    </a:lnTo>
                    <a:lnTo>
                      <a:pt x="539" y="31"/>
                    </a:lnTo>
                    <a:lnTo>
                      <a:pt x="539" y="399"/>
                    </a:lnTo>
                    <a:lnTo>
                      <a:pt x="580" y="399"/>
                    </a:lnTo>
                    <a:lnTo>
                      <a:pt x="580" y="380"/>
                    </a:lnTo>
                    <a:close/>
                  </a:path>
                </a:pathLst>
              </a:custGeom>
              <a:solidFill>
                <a:srgbClr val="000000"/>
              </a:solidFill>
              <a:ln w="3175">
                <a:solidFill>
                  <a:srgbClr val="000000"/>
                </a:solidFill>
                <a:prstDash val="solid"/>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grpSp>
        <p:grpSp>
          <p:nvGrpSpPr>
            <p:cNvPr id="45" name="Group 207">
              <a:extLst>
                <a:ext uri="{FF2B5EF4-FFF2-40B4-BE49-F238E27FC236}">
                  <a16:creationId xmlns:a16="http://schemas.microsoft.com/office/drawing/2014/main" xmlns="" id="{D0D58066-78F9-40A3-B8A2-F444D3A2A0F9}"/>
                </a:ext>
              </a:extLst>
            </p:cNvPr>
            <p:cNvGrpSpPr>
              <a:grpSpLocks noChangeAspect="1"/>
            </p:cNvGrpSpPr>
            <p:nvPr/>
          </p:nvGrpSpPr>
          <p:grpSpPr bwMode="auto">
            <a:xfrm>
              <a:off x="7649" y="8655"/>
              <a:ext cx="284" cy="609"/>
              <a:chOff x="5592" y="5381"/>
              <a:chExt cx="304" cy="524"/>
            </a:xfrm>
          </p:grpSpPr>
          <p:sp>
            <p:nvSpPr>
              <p:cNvPr id="130" name="Freeform 208">
                <a:extLst>
                  <a:ext uri="{FF2B5EF4-FFF2-40B4-BE49-F238E27FC236}">
                    <a16:creationId xmlns:a16="http://schemas.microsoft.com/office/drawing/2014/main" xmlns="" id="{75D98E2F-527B-4EEE-B65F-F2E9FC611453}"/>
                  </a:ext>
                </a:extLst>
              </p:cNvPr>
              <p:cNvSpPr>
                <a:spLocks noChangeAspect="1"/>
              </p:cNvSpPr>
              <p:nvPr/>
            </p:nvSpPr>
            <p:spPr bwMode="auto">
              <a:xfrm>
                <a:off x="5592" y="5381"/>
                <a:ext cx="63" cy="524"/>
              </a:xfrm>
              <a:custGeom>
                <a:avLst/>
                <a:gdLst>
                  <a:gd name="T0" fmla="*/ 0 w 63"/>
                  <a:gd name="T1" fmla="*/ 0 h 524"/>
                  <a:gd name="T2" fmla="*/ 0 w 63"/>
                  <a:gd name="T3" fmla="*/ 468 h 524"/>
                  <a:gd name="T4" fmla="*/ 63 w 63"/>
                  <a:gd name="T5" fmla="*/ 524 h 524"/>
                  <a:gd name="T6" fmla="*/ 63 w 63"/>
                  <a:gd name="T7" fmla="*/ 52 h 524"/>
                  <a:gd name="T8" fmla="*/ 0 w 63"/>
                  <a:gd name="T9" fmla="*/ 0 h 524"/>
                  <a:gd name="T10" fmla="*/ 0 w 63"/>
                  <a:gd name="T11" fmla="*/ 0 h 524"/>
                </a:gdLst>
                <a:ahLst/>
                <a:cxnLst>
                  <a:cxn ang="0">
                    <a:pos x="T0" y="T1"/>
                  </a:cxn>
                  <a:cxn ang="0">
                    <a:pos x="T2" y="T3"/>
                  </a:cxn>
                  <a:cxn ang="0">
                    <a:pos x="T4" y="T5"/>
                  </a:cxn>
                  <a:cxn ang="0">
                    <a:pos x="T6" y="T7"/>
                  </a:cxn>
                  <a:cxn ang="0">
                    <a:pos x="T8" y="T9"/>
                  </a:cxn>
                  <a:cxn ang="0">
                    <a:pos x="T10" y="T11"/>
                  </a:cxn>
                </a:cxnLst>
                <a:rect l="0" t="0" r="r" b="b"/>
                <a:pathLst>
                  <a:path w="63" h="524">
                    <a:moveTo>
                      <a:pt x="0" y="0"/>
                    </a:moveTo>
                    <a:lnTo>
                      <a:pt x="0" y="468"/>
                    </a:lnTo>
                    <a:lnTo>
                      <a:pt x="63" y="524"/>
                    </a:lnTo>
                    <a:lnTo>
                      <a:pt x="63" y="52"/>
                    </a:lnTo>
                    <a:lnTo>
                      <a:pt x="0" y="0"/>
                    </a:lnTo>
                    <a:lnTo>
                      <a:pt x="0" y="0"/>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31" name="Freeform 209">
                <a:extLst>
                  <a:ext uri="{FF2B5EF4-FFF2-40B4-BE49-F238E27FC236}">
                    <a16:creationId xmlns:a16="http://schemas.microsoft.com/office/drawing/2014/main" xmlns="" id="{B76B384C-4F5A-4B7F-BECA-B2CE2B6F81C6}"/>
                  </a:ext>
                </a:extLst>
              </p:cNvPr>
              <p:cNvSpPr>
                <a:spLocks noChangeAspect="1"/>
              </p:cNvSpPr>
              <p:nvPr/>
            </p:nvSpPr>
            <p:spPr bwMode="auto">
              <a:xfrm>
                <a:off x="5592" y="5381"/>
                <a:ext cx="304" cy="52"/>
              </a:xfrm>
              <a:custGeom>
                <a:avLst/>
                <a:gdLst>
                  <a:gd name="T0" fmla="*/ 242 w 304"/>
                  <a:gd name="T1" fmla="*/ 0 h 52"/>
                  <a:gd name="T2" fmla="*/ 241 w 304"/>
                  <a:gd name="T3" fmla="*/ 0 h 52"/>
                  <a:gd name="T4" fmla="*/ 240 w 304"/>
                  <a:gd name="T5" fmla="*/ 0 h 52"/>
                  <a:gd name="T6" fmla="*/ 238 w 304"/>
                  <a:gd name="T7" fmla="*/ 0 h 52"/>
                  <a:gd name="T8" fmla="*/ 235 w 304"/>
                  <a:gd name="T9" fmla="*/ 0 h 52"/>
                  <a:gd name="T10" fmla="*/ 232 w 304"/>
                  <a:gd name="T11" fmla="*/ 0 h 52"/>
                  <a:gd name="T12" fmla="*/ 228 w 304"/>
                  <a:gd name="T13" fmla="*/ 0 h 52"/>
                  <a:gd name="T14" fmla="*/ 224 w 304"/>
                  <a:gd name="T15" fmla="*/ 0 h 52"/>
                  <a:gd name="T16" fmla="*/ 219 w 304"/>
                  <a:gd name="T17" fmla="*/ 0 h 52"/>
                  <a:gd name="T18" fmla="*/ 213 w 304"/>
                  <a:gd name="T19" fmla="*/ 0 h 52"/>
                  <a:gd name="T20" fmla="*/ 207 w 304"/>
                  <a:gd name="T21" fmla="*/ 0 h 52"/>
                  <a:gd name="T22" fmla="*/ 201 w 304"/>
                  <a:gd name="T23" fmla="*/ 0 h 52"/>
                  <a:gd name="T24" fmla="*/ 194 w 304"/>
                  <a:gd name="T25" fmla="*/ 0 h 52"/>
                  <a:gd name="T26" fmla="*/ 188 w 304"/>
                  <a:gd name="T27" fmla="*/ 0 h 52"/>
                  <a:gd name="T28" fmla="*/ 181 w 304"/>
                  <a:gd name="T29" fmla="*/ 0 h 52"/>
                  <a:gd name="T30" fmla="*/ 172 w 304"/>
                  <a:gd name="T31" fmla="*/ 0 h 52"/>
                  <a:gd name="T32" fmla="*/ 165 w 304"/>
                  <a:gd name="T33" fmla="*/ 0 h 52"/>
                  <a:gd name="T34" fmla="*/ 157 w 304"/>
                  <a:gd name="T35" fmla="*/ 0 h 52"/>
                  <a:gd name="T36" fmla="*/ 149 w 304"/>
                  <a:gd name="T37" fmla="*/ 0 h 52"/>
                  <a:gd name="T38" fmla="*/ 141 w 304"/>
                  <a:gd name="T39" fmla="*/ 0 h 52"/>
                  <a:gd name="T40" fmla="*/ 133 w 304"/>
                  <a:gd name="T41" fmla="*/ 0 h 52"/>
                  <a:gd name="T42" fmla="*/ 124 w 304"/>
                  <a:gd name="T43" fmla="*/ 0 h 52"/>
                  <a:gd name="T44" fmla="*/ 116 w 304"/>
                  <a:gd name="T45" fmla="*/ 0 h 52"/>
                  <a:gd name="T46" fmla="*/ 107 w 304"/>
                  <a:gd name="T47" fmla="*/ 0 h 52"/>
                  <a:gd name="T48" fmla="*/ 99 w 304"/>
                  <a:gd name="T49" fmla="*/ 0 h 52"/>
                  <a:gd name="T50" fmla="*/ 91 w 304"/>
                  <a:gd name="T51" fmla="*/ 0 h 52"/>
                  <a:gd name="T52" fmla="*/ 82 w 304"/>
                  <a:gd name="T53" fmla="*/ 0 h 52"/>
                  <a:gd name="T54" fmla="*/ 75 w 304"/>
                  <a:gd name="T55" fmla="*/ 0 h 52"/>
                  <a:gd name="T56" fmla="*/ 67 w 304"/>
                  <a:gd name="T57" fmla="*/ 0 h 52"/>
                  <a:gd name="T58" fmla="*/ 59 w 304"/>
                  <a:gd name="T59" fmla="*/ 0 h 52"/>
                  <a:gd name="T60" fmla="*/ 52 w 304"/>
                  <a:gd name="T61" fmla="*/ 0 h 52"/>
                  <a:gd name="T62" fmla="*/ 46 w 304"/>
                  <a:gd name="T63" fmla="*/ 0 h 52"/>
                  <a:gd name="T64" fmla="*/ 39 w 304"/>
                  <a:gd name="T65" fmla="*/ 0 h 52"/>
                  <a:gd name="T66" fmla="*/ 33 w 304"/>
                  <a:gd name="T67" fmla="*/ 0 h 52"/>
                  <a:gd name="T68" fmla="*/ 27 w 304"/>
                  <a:gd name="T69" fmla="*/ 0 h 52"/>
                  <a:gd name="T70" fmla="*/ 22 w 304"/>
                  <a:gd name="T71" fmla="*/ 0 h 52"/>
                  <a:gd name="T72" fmla="*/ 17 w 304"/>
                  <a:gd name="T73" fmla="*/ 0 h 52"/>
                  <a:gd name="T74" fmla="*/ 12 w 304"/>
                  <a:gd name="T75" fmla="*/ 0 h 52"/>
                  <a:gd name="T76" fmla="*/ 9 w 304"/>
                  <a:gd name="T77" fmla="*/ 0 h 52"/>
                  <a:gd name="T78" fmla="*/ 6 w 304"/>
                  <a:gd name="T79" fmla="*/ 0 h 52"/>
                  <a:gd name="T80" fmla="*/ 4 w 304"/>
                  <a:gd name="T81" fmla="*/ 0 h 52"/>
                  <a:gd name="T82" fmla="*/ 2 w 304"/>
                  <a:gd name="T83" fmla="*/ 0 h 52"/>
                  <a:gd name="T84" fmla="*/ 0 w 304"/>
                  <a:gd name="T85" fmla="*/ 0 h 52"/>
                  <a:gd name="T86" fmla="*/ 0 w 304"/>
                  <a:gd name="T87" fmla="*/ 0 h 52"/>
                  <a:gd name="T88" fmla="*/ 304 w 304"/>
                  <a:gd name="T8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04" h="52">
                    <a:moveTo>
                      <a:pt x="304" y="52"/>
                    </a:moveTo>
                    <a:lnTo>
                      <a:pt x="242" y="0"/>
                    </a:lnTo>
                    <a:lnTo>
                      <a:pt x="242" y="0"/>
                    </a:lnTo>
                    <a:lnTo>
                      <a:pt x="242" y="0"/>
                    </a:lnTo>
                    <a:lnTo>
                      <a:pt x="242" y="0"/>
                    </a:lnTo>
                    <a:lnTo>
                      <a:pt x="241" y="0"/>
                    </a:lnTo>
                    <a:lnTo>
                      <a:pt x="241" y="0"/>
                    </a:lnTo>
                    <a:lnTo>
                      <a:pt x="241" y="0"/>
                    </a:lnTo>
                    <a:lnTo>
                      <a:pt x="240" y="0"/>
                    </a:lnTo>
                    <a:lnTo>
                      <a:pt x="240" y="0"/>
                    </a:lnTo>
                    <a:lnTo>
                      <a:pt x="238" y="0"/>
                    </a:lnTo>
                    <a:lnTo>
                      <a:pt x="238" y="0"/>
                    </a:lnTo>
                    <a:lnTo>
                      <a:pt x="237" y="0"/>
                    </a:lnTo>
                    <a:lnTo>
                      <a:pt x="236" y="0"/>
                    </a:lnTo>
                    <a:lnTo>
                      <a:pt x="235" y="0"/>
                    </a:lnTo>
                    <a:lnTo>
                      <a:pt x="235" y="0"/>
                    </a:lnTo>
                    <a:lnTo>
                      <a:pt x="234" y="0"/>
                    </a:lnTo>
                    <a:lnTo>
                      <a:pt x="232" y="0"/>
                    </a:lnTo>
                    <a:lnTo>
                      <a:pt x="231" y="0"/>
                    </a:lnTo>
                    <a:lnTo>
                      <a:pt x="230" y="0"/>
                    </a:lnTo>
                    <a:lnTo>
                      <a:pt x="228" y="0"/>
                    </a:lnTo>
                    <a:lnTo>
                      <a:pt x="226" y="0"/>
                    </a:lnTo>
                    <a:lnTo>
                      <a:pt x="225" y="0"/>
                    </a:lnTo>
                    <a:lnTo>
                      <a:pt x="224" y="0"/>
                    </a:lnTo>
                    <a:lnTo>
                      <a:pt x="222" y="0"/>
                    </a:lnTo>
                    <a:lnTo>
                      <a:pt x="220" y="0"/>
                    </a:lnTo>
                    <a:lnTo>
                      <a:pt x="219" y="0"/>
                    </a:lnTo>
                    <a:lnTo>
                      <a:pt x="217" y="0"/>
                    </a:lnTo>
                    <a:lnTo>
                      <a:pt x="216" y="0"/>
                    </a:lnTo>
                    <a:lnTo>
                      <a:pt x="213" y="0"/>
                    </a:lnTo>
                    <a:lnTo>
                      <a:pt x="211" y="0"/>
                    </a:lnTo>
                    <a:lnTo>
                      <a:pt x="210" y="0"/>
                    </a:lnTo>
                    <a:lnTo>
                      <a:pt x="207" y="0"/>
                    </a:lnTo>
                    <a:lnTo>
                      <a:pt x="206" y="0"/>
                    </a:lnTo>
                    <a:lnTo>
                      <a:pt x="204" y="0"/>
                    </a:lnTo>
                    <a:lnTo>
                      <a:pt x="201" y="0"/>
                    </a:lnTo>
                    <a:lnTo>
                      <a:pt x="199" y="0"/>
                    </a:lnTo>
                    <a:lnTo>
                      <a:pt x="196" y="0"/>
                    </a:lnTo>
                    <a:lnTo>
                      <a:pt x="194" y="0"/>
                    </a:lnTo>
                    <a:lnTo>
                      <a:pt x="193" y="0"/>
                    </a:lnTo>
                    <a:lnTo>
                      <a:pt x="190" y="0"/>
                    </a:lnTo>
                    <a:lnTo>
                      <a:pt x="188" y="0"/>
                    </a:lnTo>
                    <a:lnTo>
                      <a:pt x="185" y="0"/>
                    </a:lnTo>
                    <a:lnTo>
                      <a:pt x="183" y="0"/>
                    </a:lnTo>
                    <a:lnTo>
                      <a:pt x="181" y="0"/>
                    </a:lnTo>
                    <a:lnTo>
                      <a:pt x="178" y="0"/>
                    </a:lnTo>
                    <a:lnTo>
                      <a:pt x="175" y="0"/>
                    </a:lnTo>
                    <a:lnTo>
                      <a:pt x="172" y="0"/>
                    </a:lnTo>
                    <a:lnTo>
                      <a:pt x="170" y="0"/>
                    </a:lnTo>
                    <a:lnTo>
                      <a:pt x="167" y="0"/>
                    </a:lnTo>
                    <a:lnTo>
                      <a:pt x="165" y="0"/>
                    </a:lnTo>
                    <a:lnTo>
                      <a:pt x="163" y="0"/>
                    </a:lnTo>
                    <a:lnTo>
                      <a:pt x="160" y="0"/>
                    </a:lnTo>
                    <a:lnTo>
                      <a:pt x="157" y="0"/>
                    </a:lnTo>
                    <a:lnTo>
                      <a:pt x="154" y="0"/>
                    </a:lnTo>
                    <a:lnTo>
                      <a:pt x="152" y="0"/>
                    </a:lnTo>
                    <a:lnTo>
                      <a:pt x="149" y="0"/>
                    </a:lnTo>
                    <a:lnTo>
                      <a:pt x="146" y="0"/>
                    </a:lnTo>
                    <a:lnTo>
                      <a:pt x="143" y="0"/>
                    </a:lnTo>
                    <a:lnTo>
                      <a:pt x="141" y="0"/>
                    </a:lnTo>
                    <a:lnTo>
                      <a:pt x="137" y="0"/>
                    </a:lnTo>
                    <a:lnTo>
                      <a:pt x="135" y="0"/>
                    </a:lnTo>
                    <a:lnTo>
                      <a:pt x="133" y="0"/>
                    </a:lnTo>
                    <a:lnTo>
                      <a:pt x="129" y="0"/>
                    </a:lnTo>
                    <a:lnTo>
                      <a:pt x="127" y="0"/>
                    </a:lnTo>
                    <a:lnTo>
                      <a:pt x="124" y="0"/>
                    </a:lnTo>
                    <a:lnTo>
                      <a:pt x="122" y="0"/>
                    </a:lnTo>
                    <a:lnTo>
                      <a:pt x="118" y="0"/>
                    </a:lnTo>
                    <a:lnTo>
                      <a:pt x="116" y="0"/>
                    </a:lnTo>
                    <a:lnTo>
                      <a:pt x="113" y="0"/>
                    </a:lnTo>
                    <a:lnTo>
                      <a:pt x="110" y="0"/>
                    </a:lnTo>
                    <a:lnTo>
                      <a:pt x="107" y="0"/>
                    </a:lnTo>
                    <a:lnTo>
                      <a:pt x="105" y="0"/>
                    </a:lnTo>
                    <a:lnTo>
                      <a:pt x="101" y="0"/>
                    </a:lnTo>
                    <a:lnTo>
                      <a:pt x="99" y="0"/>
                    </a:lnTo>
                    <a:lnTo>
                      <a:pt x="97" y="0"/>
                    </a:lnTo>
                    <a:lnTo>
                      <a:pt x="93" y="0"/>
                    </a:lnTo>
                    <a:lnTo>
                      <a:pt x="91" y="0"/>
                    </a:lnTo>
                    <a:lnTo>
                      <a:pt x="88" y="0"/>
                    </a:lnTo>
                    <a:lnTo>
                      <a:pt x="86" y="0"/>
                    </a:lnTo>
                    <a:lnTo>
                      <a:pt x="82" y="0"/>
                    </a:lnTo>
                    <a:lnTo>
                      <a:pt x="80" y="0"/>
                    </a:lnTo>
                    <a:lnTo>
                      <a:pt x="77" y="0"/>
                    </a:lnTo>
                    <a:lnTo>
                      <a:pt x="75" y="0"/>
                    </a:lnTo>
                    <a:lnTo>
                      <a:pt x="73" y="0"/>
                    </a:lnTo>
                    <a:lnTo>
                      <a:pt x="70" y="0"/>
                    </a:lnTo>
                    <a:lnTo>
                      <a:pt x="67" y="0"/>
                    </a:lnTo>
                    <a:lnTo>
                      <a:pt x="64" y="0"/>
                    </a:lnTo>
                    <a:lnTo>
                      <a:pt x="62" y="0"/>
                    </a:lnTo>
                    <a:lnTo>
                      <a:pt x="59" y="0"/>
                    </a:lnTo>
                    <a:lnTo>
                      <a:pt x="57" y="0"/>
                    </a:lnTo>
                    <a:lnTo>
                      <a:pt x="55" y="0"/>
                    </a:lnTo>
                    <a:lnTo>
                      <a:pt x="52" y="0"/>
                    </a:lnTo>
                    <a:lnTo>
                      <a:pt x="50" y="0"/>
                    </a:lnTo>
                    <a:lnTo>
                      <a:pt x="47" y="0"/>
                    </a:lnTo>
                    <a:lnTo>
                      <a:pt x="46" y="0"/>
                    </a:lnTo>
                    <a:lnTo>
                      <a:pt x="44" y="0"/>
                    </a:lnTo>
                    <a:lnTo>
                      <a:pt x="41" y="0"/>
                    </a:lnTo>
                    <a:lnTo>
                      <a:pt x="39" y="0"/>
                    </a:lnTo>
                    <a:lnTo>
                      <a:pt x="37" y="0"/>
                    </a:lnTo>
                    <a:lnTo>
                      <a:pt x="35" y="0"/>
                    </a:lnTo>
                    <a:lnTo>
                      <a:pt x="33" y="0"/>
                    </a:lnTo>
                    <a:lnTo>
                      <a:pt x="31" y="0"/>
                    </a:lnTo>
                    <a:lnTo>
                      <a:pt x="29" y="0"/>
                    </a:lnTo>
                    <a:lnTo>
                      <a:pt x="27" y="0"/>
                    </a:lnTo>
                    <a:lnTo>
                      <a:pt x="26" y="0"/>
                    </a:lnTo>
                    <a:lnTo>
                      <a:pt x="23" y="0"/>
                    </a:lnTo>
                    <a:lnTo>
                      <a:pt x="22" y="0"/>
                    </a:lnTo>
                    <a:lnTo>
                      <a:pt x="20" y="0"/>
                    </a:lnTo>
                    <a:lnTo>
                      <a:pt x="18" y="0"/>
                    </a:lnTo>
                    <a:lnTo>
                      <a:pt x="17" y="0"/>
                    </a:lnTo>
                    <a:lnTo>
                      <a:pt x="16" y="0"/>
                    </a:lnTo>
                    <a:lnTo>
                      <a:pt x="14" y="0"/>
                    </a:lnTo>
                    <a:lnTo>
                      <a:pt x="12" y="0"/>
                    </a:lnTo>
                    <a:lnTo>
                      <a:pt x="11" y="0"/>
                    </a:lnTo>
                    <a:lnTo>
                      <a:pt x="10" y="0"/>
                    </a:lnTo>
                    <a:lnTo>
                      <a:pt x="9" y="0"/>
                    </a:lnTo>
                    <a:lnTo>
                      <a:pt x="8" y="0"/>
                    </a:lnTo>
                    <a:lnTo>
                      <a:pt x="6" y="0"/>
                    </a:lnTo>
                    <a:lnTo>
                      <a:pt x="6" y="0"/>
                    </a:lnTo>
                    <a:lnTo>
                      <a:pt x="5" y="0"/>
                    </a:lnTo>
                    <a:lnTo>
                      <a:pt x="4" y="0"/>
                    </a:lnTo>
                    <a:lnTo>
                      <a:pt x="4" y="0"/>
                    </a:lnTo>
                    <a:lnTo>
                      <a:pt x="3" y="0"/>
                    </a:lnTo>
                    <a:lnTo>
                      <a:pt x="2" y="0"/>
                    </a:lnTo>
                    <a:lnTo>
                      <a:pt x="2" y="0"/>
                    </a:lnTo>
                    <a:lnTo>
                      <a:pt x="2" y="0"/>
                    </a:lnTo>
                    <a:lnTo>
                      <a:pt x="0" y="0"/>
                    </a:lnTo>
                    <a:lnTo>
                      <a:pt x="0" y="0"/>
                    </a:lnTo>
                    <a:lnTo>
                      <a:pt x="0" y="0"/>
                    </a:lnTo>
                    <a:lnTo>
                      <a:pt x="0" y="0"/>
                    </a:lnTo>
                    <a:lnTo>
                      <a:pt x="0" y="0"/>
                    </a:lnTo>
                    <a:lnTo>
                      <a:pt x="0" y="0"/>
                    </a:lnTo>
                    <a:lnTo>
                      <a:pt x="63" y="52"/>
                    </a:lnTo>
                    <a:lnTo>
                      <a:pt x="304" y="52"/>
                    </a:lnTo>
                    <a:lnTo>
                      <a:pt x="304" y="52"/>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32" name="Freeform 210">
                <a:extLst>
                  <a:ext uri="{FF2B5EF4-FFF2-40B4-BE49-F238E27FC236}">
                    <a16:creationId xmlns:a16="http://schemas.microsoft.com/office/drawing/2014/main" xmlns="" id="{8E40B694-5AE9-49F8-A72F-47EC63BB49EE}"/>
                  </a:ext>
                </a:extLst>
              </p:cNvPr>
              <p:cNvSpPr>
                <a:spLocks noChangeAspect="1"/>
              </p:cNvSpPr>
              <p:nvPr/>
            </p:nvSpPr>
            <p:spPr bwMode="auto">
              <a:xfrm>
                <a:off x="5655" y="5433"/>
                <a:ext cx="241" cy="472"/>
              </a:xfrm>
              <a:custGeom>
                <a:avLst/>
                <a:gdLst>
                  <a:gd name="T0" fmla="*/ 241 w 241"/>
                  <a:gd name="T1" fmla="*/ 0 h 472"/>
                  <a:gd name="T2" fmla="*/ 241 w 241"/>
                  <a:gd name="T3" fmla="*/ 472 h 472"/>
                  <a:gd name="T4" fmla="*/ 0 w 241"/>
                  <a:gd name="T5" fmla="*/ 472 h 472"/>
                  <a:gd name="T6" fmla="*/ 0 w 241"/>
                  <a:gd name="T7" fmla="*/ 0 h 472"/>
                  <a:gd name="T8" fmla="*/ 241 w 241"/>
                  <a:gd name="T9" fmla="*/ 0 h 472"/>
                  <a:gd name="T10" fmla="*/ 241 w 241"/>
                  <a:gd name="T11" fmla="*/ 0 h 472"/>
                </a:gdLst>
                <a:ahLst/>
                <a:cxnLst>
                  <a:cxn ang="0">
                    <a:pos x="T0" y="T1"/>
                  </a:cxn>
                  <a:cxn ang="0">
                    <a:pos x="T2" y="T3"/>
                  </a:cxn>
                  <a:cxn ang="0">
                    <a:pos x="T4" y="T5"/>
                  </a:cxn>
                  <a:cxn ang="0">
                    <a:pos x="T6" y="T7"/>
                  </a:cxn>
                  <a:cxn ang="0">
                    <a:pos x="T8" y="T9"/>
                  </a:cxn>
                  <a:cxn ang="0">
                    <a:pos x="T10" y="T11"/>
                  </a:cxn>
                </a:cxnLst>
                <a:rect l="0" t="0" r="r" b="b"/>
                <a:pathLst>
                  <a:path w="241" h="472">
                    <a:moveTo>
                      <a:pt x="241" y="0"/>
                    </a:moveTo>
                    <a:lnTo>
                      <a:pt x="241" y="472"/>
                    </a:lnTo>
                    <a:lnTo>
                      <a:pt x="0" y="472"/>
                    </a:lnTo>
                    <a:lnTo>
                      <a:pt x="0" y="0"/>
                    </a:lnTo>
                    <a:lnTo>
                      <a:pt x="241" y="0"/>
                    </a:lnTo>
                    <a:lnTo>
                      <a:pt x="241" y="0"/>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33" name="Line 211">
                <a:extLst>
                  <a:ext uri="{FF2B5EF4-FFF2-40B4-BE49-F238E27FC236}">
                    <a16:creationId xmlns:a16="http://schemas.microsoft.com/office/drawing/2014/main" xmlns="" id="{A211290F-7B42-47CC-8D17-DD41A7951795}"/>
                  </a:ext>
                </a:extLst>
              </p:cNvPr>
              <p:cNvSpPr>
                <a:spLocks noChangeAspect="1" noChangeShapeType="1"/>
              </p:cNvSpPr>
              <p:nvPr/>
            </p:nvSpPr>
            <p:spPr bwMode="auto">
              <a:xfrm>
                <a:off x="5655" y="5671"/>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34" name="Line 212">
                <a:extLst>
                  <a:ext uri="{FF2B5EF4-FFF2-40B4-BE49-F238E27FC236}">
                    <a16:creationId xmlns:a16="http://schemas.microsoft.com/office/drawing/2014/main" xmlns="" id="{9B439A90-D8E8-4C12-8CFA-A3B1CC60D436}"/>
                  </a:ext>
                </a:extLst>
              </p:cNvPr>
              <p:cNvSpPr>
                <a:spLocks noChangeAspect="1" noChangeShapeType="1"/>
              </p:cNvSpPr>
              <p:nvPr/>
            </p:nvSpPr>
            <p:spPr bwMode="auto">
              <a:xfrm>
                <a:off x="5655" y="5698"/>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35" name="Line 213">
                <a:extLst>
                  <a:ext uri="{FF2B5EF4-FFF2-40B4-BE49-F238E27FC236}">
                    <a16:creationId xmlns:a16="http://schemas.microsoft.com/office/drawing/2014/main" xmlns="" id="{F427A484-E614-4F7E-8B67-C54DADCA7195}"/>
                  </a:ext>
                </a:extLst>
              </p:cNvPr>
              <p:cNvSpPr>
                <a:spLocks noChangeAspect="1" noChangeShapeType="1"/>
              </p:cNvSpPr>
              <p:nvPr/>
            </p:nvSpPr>
            <p:spPr bwMode="auto">
              <a:xfrm>
                <a:off x="5655" y="5724"/>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36" name="Line 214">
                <a:extLst>
                  <a:ext uri="{FF2B5EF4-FFF2-40B4-BE49-F238E27FC236}">
                    <a16:creationId xmlns:a16="http://schemas.microsoft.com/office/drawing/2014/main" xmlns="" id="{18B69E1C-157F-427B-9A81-1B8D6D6655AC}"/>
                  </a:ext>
                </a:extLst>
              </p:cNvPr>
              <p:cNvSpPr>
                <a:spLocks noChangeAspect="1" noChangeShapeType="1"/>
              </p:cNvSpPr>
              <p:nvPr/>
            </p:nvSpPr>
            <p:spPr bwMode="auto">
              <a:xfrm>
                <a:off x="5655" y="5749"/>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37" name="Line 215">
                <a:extLst>
                  <a:ext uri="{FF2B5EF4-FFF2-40B4-BE49-F238E27FC236}">
                    <a16:creationId xmlns:a16="http://schemas.microsoft.com/office/drawing/2014/main" xmlns="" id="{437F57E3-871F-49FE-8E89-27BD5291DFE1}"/>
                  </a:ext>
                </a:extLst>
              </p:cNvPr>
              <p:cNvSpPr>
                <a:spLocks noChangeAspect="1" noChangeShapeType="1"/>
              </p:cNvSpPr>
              <p:nvPr/>
            </p:nvSpPr>
            <p:spPr bwMode="auto">
              <a:xfrm>
                <a:off x="5655" y="5775"/>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38" name="Line 216">
                <a:extLst>
                  <a:ext uri="{FF2B5EF4-FFF2-40B4-BE49-F238E27FC236}">
                    <a16:creationId xmlns:a16="http://schemas.microsoft.com/office/drawing/2014/main" xmlns="" id="{0327B396-D9FA-45D8-8BFA-278E8FEB3BE4}"/>
                  </a:ext>
                </a:extLst>
              </p:cNvPr>
              <p:cNvSpPr>
                <a:spLocks noChangeAspect="1" noChangeShapeType="1"/>
              </p:cNvSpPr>
              <p:nvPr/>
            </p:nvSpPr>
            <p:spPr bwMode="auto">
              <a:xfrm>
                <a:off x="5655" y="5802"/>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39" name="Line 217">
                <a:extLst>
                  <a:ext uri="{FF2B5EF4-FFF2-40B4-BE49-F238E27FC236}">
                    <a16:creationId xmlns:a16="http://schemas.microsoft.com/office/drawing/2014/main" xmlns="" id="{A1A7306F-7A57-4EC1-A94D-59E43A700E83}"/>
                  </a:ext>
                </a:extLst>
              </p:cNvPr>
              <p:cNvSpPr>
                <a:spLocks noChangeAspect="1" noChangeShapeType="1"/>
              </p:cNvSpPr>
              <p:nvPr/>
            </p:nvSpPr>
            <p:spPr bwMode="auto">
              <a:xfrm>
                <a:off x="5655" y="5828"/>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40" name="Line 218">
                <a:extLst>
                  <a:ext uri="{FF2B5EF4-FFF2-40B4-BE49-F238E27FC236}">
                    <a16:creationId xmlns:a16="http://schemas.microsoft.com/office/drawing/2014/main" xmlns="" id="{F4A2FD92-58AA-4A3E-B75D-405FA848CA05}"/>
                  </a:ext>
                </a:extLst>
              </p:cNvPr>
              <p:cNvSpPr>
                <a:spLocks noChangeAspect="1" noChangeShapeType="1"/>
              </p:cNvSpPr>
              <p:nvPr/>
            </p:nvSpPr>
            <p:spPr bwMode="auto">
              <a:xfrm>
                <a:off x="5655" y="5853"/>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41" name="Line 219">
                <a:extLst>
                  <a:ext uri="{FF2B5EF4-FFF2-40B4-BE49-F238E27FC236}">
                    <a16:creationId xmlns:a16="http://schemas.microsoft.com/office/drawing/2014/main" xmlns="" id="{06140CF9-AC79-465D-91A7-E4D840C2D977}"/>
                  </a:ext>
                </a:extLst>
              </p:cNvPr>
              <p:cNvSpPr>
                <a:spLocks noChangeAspect="1" noChangeShapeType="1"/>
              </p:cNvSpPr>
              <p:nvPr/>
            </p:nvSpPr>
            <p:spPr bwMode="auto">
              <a:xfrm>
                <a:off x="5655" y="5473"/>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42" name="Line 220">
                <a:extLst>
                  <a:ext uri="{FF2B5EF4-FFF2-40B4-BE49-F238E27FC236}">
                    <a16:creationId xmlns:a16="http://schemas.microsoft.com/office/drawing/2014/main" xmlns="" id="{E2B9C5F1-5A38-4A96-8C03-3BF31BB4C10D}"/>
                  </a:ext>
                </a:extLst>
              </p:cNvPr>
              <p:cNvSpPr>
                <a:spLocks noChangeAspect="1" noChangeShapeType="1"/>
              </p:cNvSpPr>
              <p:nvPr/>
            </p:nvSpPr>
            <p:spPr bwMode="auto">
              <a:xfrm>
                <a:off x="5655" y="5500"/>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43" name="Line 221">
                <a:extLst>
                  <a:ext uri="{FF2B5EF4-FFF2-40B4-BE49-F238E27FC236}">
                    <a16:creationId xmlns:a16="http://schemas.microsoft.com/office/drawing/2014/main" xmlns="" id="{E72E8254-3F9B-4F35-8E07-F4A1A342ED87}"/>
                  </a:ext>
                </a:extLst>
              </p:cNvPr>
              <p:cNvSpPr>
                <a:spLocks noChangeAspect="1" noChangeShapeType="1"/>
              </p:cNvSpPr>
              <p:nvPr/>
            </p:nvSpPr>
            <p:spPr bwMode="auto">
              <a:xfrm>
                <a:off x="5655" y="5526"/>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44" name="Line 222">
                <a:extLst>
                  <a:ext uri="{FF2B5EF4-FFF2-40B4-BE49-F238E27FC236}">
                    <a16:creationId xmlns:a16="http://schemas.microsoft.com/office/drawing/2014/main" xmlns="" id="{E37EC088-C36E-442A-8042-BF25DC9F32E9}"/>
                  </a:ext>
                </a:extLst>
              </p:cNvPr>
              <p:cNvSpPr>
                <a:spLocks noChangeAspect="1" noChangeShapeType="1"/>
              </p:cNvSpPr>
              <p:nvPr/>
            </p:nvSpPr>
            <p:spPr bwMode="auto">
              <a:xfrm>
                <a:off x="5655" y="5552"/>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45" name="Line 223">
                <a:extLst>
                  <a:ext uri="{FF2B5EF4-FFF2-40B4-BE49-F238E27FC236}">
                    <a16:creationId xmlns:a16="http://schemas.microsoft.com/office/drawing/2014/main" xmlns="" id="{33C7AB56-AD38-49B1-9B56-AC607BE2B182}"/>
                  </a:ext>
                </a:extLst>
              </p:cNvPr>
              <p:cNvSpPr>
                <a:spLocks noChangeAspect="1" noChangeShapeType="1"/>
              </p:cNvSpPr>
              <p:nvPr/>
            </p:nvSpPr>
            <p:spPr bwMode="auto">
              <a:xfrm>
                <a:off x="5655" y="5579"/>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46" name="Line 224">
                <a:extLst>
                  <a:ext uri="{FF2B5EF4-FFF2-40B4-BE49-F238E27FC236}">
                    <a16:creationId xmlns:a16="http://schemas.microsoft.com/office/drawing/2014/main" xmlns="" id="{628532F8-727C-4F6A-9AA9-25F6CB0A100F}"/>
                  </a:ext>
                </a:extLst>
              </p:cNvPr>
              <p:cNvSpPr>
                <a:spLocks noChangeAspect="1" noChangeShapeType="1"/>
              </p:cNvSpPr>
              <p:nvPr/>
            </p:nvSpPr>
            <p:spPr bwMode="auto">
              <a:xfrm>
                <a:off x="5655" y="5880"/>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47" name="Freeform 225">
                <a:extLst>
                  <a:ext uri="{FF2B5EF4-FFF2-40B4-BE49-F238E27FC236}">
                    <a16:creationId xmlns:a16="http://schemas.microsoft.com/office/drawing/2014/main" xmlns="" id="{A65778F3-E3FD-4E77-A575-4A20E325A427}"/>
                  </a:ext>
                </a:extLst>
              </p:cNvPr>
              <p:cNvSpPr>
                <a:spLocks noChangeAspect="1"/>
              </p:cNvSpPr>
              <p:nvPr/>
            </p:nvSpPr>
            <p:spPr bwMode="auto">
              <a:xfrm>
                <a:off x="5768" y="5697"/>
                <a:ext cx="92" cy="182"/>
              </a:xfrm>
              <a:custGeom>
                <a:avLst/>
                <a:gdLst>
                  <a:gd name="T0" fmla="*/ 92 w 92"/>
                  <a:gd name="T1" fmla="*/ 182 h 182"/>
                  <a:gd name="T2" fmla="*/ 92 w 92"/>
                  <a:gd name="T3" fmla="*/ 0 h 182"/>
                  <a:gd name="T4" fmla="*/ 0 w 92"/>
                  <a:gd name="T5" fmla="*/ 0 h 182"/>
                  <a:gd name="T6" fmla="*/ 0 w 92"/>
                  <a:gd name="T7" fmla="*/ 182 h 182"/>
                  <a:gd name="T8" fmla="*/ 92 w 92"/>
                  <a:gd name="T9" fmla="*/ 182 h 182"/>
                  <a:gd name="T10" fmla="*/ 92 w 92"/>
                  <a:gd name="T11" fmla="*/ 182 h 182"/>
                </a:gdLst>
                <a:ahLst/>
                <a:cxnLst>
                  <a:cxn ang="0">
                    <a:pos x="T0" y="T1"/>
                  </a:cxn>
                  <a:cxn ang="0">
                    <a:pos x="T2" y="T3"/>
                  </a:cxn>
                  <a:cxn ang="0">
                    <a:pos x="T4" y="T5"/>
                  </a:cxn>
                  <a:cxn ang="0">
                    <a:pos x="T6" y="T7"/>
                  </a:cxn>
                  <a:cxn ang="0">
                    <a:pos x="T8" y="T9"/>
                  </a:cxn>
                  <a:cxn ang="0">
                    <a:pos x="T10" y="T11"/>
                  </a:cxn>
                </a:cxnLst>
                <a:rect l="0" t="0" r="r" b="b"/>
                <a:pathLst>
                  <a:path w="92" h="182">
                    <a:moveTo>
                      <a:pt x="92" y="182"/>
                    </a:moveTo>
                    <a:lnTo>
                      <a:pt x="92" y="0"/>
                    </a:lnTo>
                    <a:lnTo>
                      <a:pt x="0" y="0"/>
                    </a:lnTo>
                    <a:lnTo>
                      <a:pt x="0" y="182"/>
                    </a:lnTo>
                    <a:lnTo>
                      <a:pt x="92" y="182"/>
                    </a:lnTo>
                    <a:lnTo>
                      <a:pt x="92" y="182"/>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48" name="Freeform 226">
                <a:extLst>
                  <a:ext uri="{FF2B5EF4-FFF2-40B4-BE49-F238E27FC236}">
                    <a16:creationId xmlns:a16="http://schemas.microsoft.com/office/drawing/2014/main" xmlns="" id="{5B63D06C-C62E-4205-A59D-8EF4594BFEC7}"/>
                  </a:ext>
                </a:extLst>
              </p:cNvPr>
              <p:cNvSpPr>
                <a:spLocks noChangeAspect="1"/>
              </p:cNvSpPr>
              <p:nvPr/>
            </p:nvSpPr>
            <p:spPr bwMode="auto">
              <a:xfrm>
                <a:off x="5815" y="5694"/>
                <a:ext cx="1" cy="193"/>
              </a:xfrm>
              <a:custGeom>
                <a:avLst/>
                <a:gdLst>
                  <a:gd name="T0" fmla="*/ 0 h 193"/>
                  <a:gd name="T1" fmla="*/ 193 h 193"/>
                  <a:gd name="T2" fmla="*/ 0 h 193"/>
                </a:gdLst>
                <a:ahLst/>
                <a:cxnLst>
                  <a:cxn ang="0">
                    <a:pos x="0" y="T0"/>
                  </a:cxn>
                  <a:cxn ang="0">
                    <a:pos x="0" y="T1"/>
                  </a:cxn>
                  <a:cxn ang="0">
                    <a:pos x="0" y="T2"/>
                  </a:cxn>
                </a:cxnLst>
                <a:rect l="0" t="0" r="r" b="b"/>
                <a:pathLst>
                  <a:path h="193">
                    <a:moveTo>
                      <a:pt x="0" y="0"/>
                    </a:moveTo>
                    <a:lnTo>
                      <a:pt x="0" y="193"/>
                    </a:lnTo>
                    <a:lnTo>
                      <a:pt x="0" y="0"/>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49" name="Line 227">
                <a:extLst>
                  <a:ext uri="{FF2B5EF4-FFF2-40B4-BE49-F238E27FC236}">
                    <a16:creationId xmlns:a16="http://schemas.microsoft.com/office/drawing/2014/main" xmlns="" id="{4C049FD5-553A-4A47-B76A-85207D81F776}"/>
                  </a:ext>
                </a:extLst>
              </p:cNvPr>
              <p:cNvSpPr>
                <a:spLocks noChangeAspect="1" noChangeShapeType="1"/>
              </p:cNvSpPr>
              <p:nvPr/>
            </p:nvSpPr>
            <p:spPr bwMode="auto">
              <a:xfrm>
                <a:off x="5815" y="5694"/>
                <a:ext cx="1" cy="193"/>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50" name="Freeform 228">
                <a:extLst>
                  <a:ext uri="{FF2B5EF4-FFF2-40B4-BE49-F238E27FC236}">
                    <a16:creationId xmlns:a16="http://schemas.microsoft.com/office/drawing/2014/main" xmlns="" id="{B33792C5-1E53-4A07-A0FF-03EDD9C9FFC6}"/>
                  </a:ext>
                </a:extLst>
              </p:cNvPr>
              <p:cNvSpPr>
                <a:spLocks noChangeAspect="1"/>
              </p:cNvSpPr>
              <p:nvPr/>
            </p:nvSpPr>
            <p:spPr bwMode="auto">
              <a:xfrm>
                <a:off x="5800" y="5732"/>
                <a:ext cx="15" cy="33"/>
              </a:xfrm>
              <a:custGeom>
                <a:avLst/>
                <a:gdLst>
                  <a:gd name="T0" fmla="*/ 15 w 15"/>
                  <a:gd name="T1" fmla="*/ 0 h 33"/>
                  <a:gd name="T2" fmla="*/ 12 w 15"/>
                  <a:gd name="T3" fmla="*/ 0 h 33"/>
                  <a:gd name="T4" fmla="*/ 11 w 15"/>
                  <a:gd name="T5" fmla="*/ 0 h 33"/>
                  <a:gd name="T6" fmla="*/ 9 w 15"/>
                  <a:gd name="T7" fmla="*/ 2 h 33"/>
                  <a:gd name="T8" fmla="*/ 8 w 15"/>
                  <a:gd name="T9" fmla="*/ 2 h 33"/>
                  <a:gd name="T10" fmla="*/ 6 w 15"/>
                  <a:gd name="T11" fmla="*/ 3 h 33"/>
                  <a:gd name="T12" fmla="*/ 5 w 15"/>
                  <a:gd name="T13" fmla="*/ 5 h 33"/>
                  <a:gd name="T14" fmla="*/ 4 w 15"/>
                  <a:gd name="T15" fmla="*/ 6 h 33"/>
                  <a:gd name="T16" fmla="*/ 3 w 15"/>
                  <a:gd name="T17" fmla="*/ 7 h 33"/>
                  <a:gd name="T18" fmla="*/ 2 w 15"/>
                  <a:gd name="T19" fmla="*/ 10 h 33"/>
                  <a:gd name="T20" fmla="*/ 2 w 15"/>
                  <a:gd name="T21" fmla="*/ 12 h 33"/>
                  <a:gd name="T22" fmla="*/ 0 w 15"/>
                  <a:gd name="T23" fmla="*/ 15 h 33"/>
                  <a:gd name="T24" fmla="*/ 0 w 15"/>
                  <a:gd name="T25" fmla="*/ 16 h 33"/>
                  <a:gd name="T26" fmla="*/ 0 w 15"/>
                  <a:gd name="T27" fmla="*/ 16 h 33"/>
                  <a:gd name="T28" fmla="*/ 0 w 15"/>
                  <a:gd name="T29" fmla="*/ 19 h 33"/>
                  <a:gd name="T30" fmla="*/ 2 w 15"/>
                  <a:gd name="T31" fmla="*/ 20 h 33"/>
                  <a:gd name="T32" fmla="*/ 2 w 15"/>
                  <a:gd name="T33" fmla="*/ 23 h 33"/>
                  <a:gd name="T34" fmla="*/ 3 w 15"/>
                  <a:gd name="T35" fmla="*/ 24 h 33"/>
                  <a:gd name="T36" fmla="*/ 4 w 15"/>
                  <a:gd name="T37" fmla="*/ 26 h 33"/>
                  <a:gd name="T38" fmla="*/ 5 w 15"/>
                  <a:gd name="T39" fmla="*/ 29 h 33"/>
                  <a:gd name="T40" fmla="*/ 6 w 15"/>
                  <a:gd name="T41" fmla="*/ 30 h 33"/>
                  <a:gd name="T42" fmla="*/ 8 w 15"/>
                  <a:gd name="T43" fmla="*/ 30 h 33"/>
                  <a:gd name="T44" fmla="*/ 9 w 15"/>
                  <a:gd name="T45" fmla="*/ 32 h 33"/>
                  <a:gd name="T46" fmla="*/ 11 w 15"/>
                  <a:gd name="T47" fmla="*/ 33 h 33"/>
                  <a:gd name="T48" fmla="*/ 12 w 15"/>
                  <a:gd name="T49" fmla="*/ 33 h 33"/>
                  <a:gd name="T50" fmla="*/ 15 w 15"/>
                  <a:gd name="T51" fmla="*/ 33 h 33"/>
                  <a:gd name="T52" fmla="*/ 15 w 15"/>
                  <a:gd name="T53" fmla="*/ 33 h 33"/>
                  <a:gd name="T54" fmla="*/ 15 w 15"/>
                  <a:gd name="T55" fmla="*/ 0 h 33"/>
                  <a:gd name="T56" fmla="*/ 15 w 15"/>
                  <a:gd name="T5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 h="33">
                    <a:moveTo>
                      <a:pt x="15" y="0"/>
                    </a:moveTo>
                    <a:lnTo>
                      <a:pt x="12" y="0"/>
                    </a:lnTo>
                    <a:lnTo>
                      <a:pt x="11" y="0"/>
                    </a:lnTo>
                    <a:lnTo>
                      <a:pt x="9" y="2"/>
                    </a:lnTo>
                    <a:lnTo>
                      <a:pt x="8" y="2"/>
                    </a:lnTo>
                    <a:lnTo>
                      <a:pt x="6" y="3"/>
                    </a:lnTo>
                    <a:lnTo>
                      <a:pt x="5" y="5"/>
                    </a:lnTo>
                    <a:lnTo>
                      <a:pt x="4" y="6"/>
                    </a:lnTo>
                    <a:lnTo>
                      <a:pt x="3" y="7"/>
                    </a:lnTo>
                    <a:lnTo>
                      <a:pt x="2" y="10"/>
                    </a:lnTo>
                    <a:lnTo>
                      <a:pt x="2" y="12"/>
                    </a:lnTo>
                    <a:lnTo>
                      <a:pt x="0" y="15"/>
                    </a:lnTo>
                    <a:lnTo>
                      <a:pt x="0" y="16"/>
                    </a:lnTo>
                    <a:lnTo>
                      <a:pt x="0" y="16"/>
                    </a:lnTo>
                    <a:lnTo>
                      <a:pt x="0" y="19"/>
                    </a:lnTo>
                    <a:lnTo>
                      <a:pt x="2" y="20"/>
                    </a:lnTo>
                    <a:lnTo>
                      <a:pt x="2" y="23"/>
                    </a:lnTo>
                    <a:lnTo>
                      <a:pt x="3" y="24"/>
                    </a:lnTo>
                    <a:lnTo>
                      <a:pt x="4" y="26"/>
                    </a:lnTo>
                    <a:lnTo>
                      <a:pt x="5" y="29"/>
                    </a:lnTo>
                    <a:lnTo>
                      <a:pt x="6" y="30"/>
                    </a:lnTo>
                    <a:lnTo>
                      <a:pt x="8" y="30"/>
                    </a:lnTo>
                    <a:lnTo>
                      <a:pt x="9" y="32"/>
                    </a:lnTo>
                    <a:lnTo>
                      <a:pt x="11" y="33"/>
                    </a:lnTo>
                    <a:lnTo>
                      <a:pt x="12" y="33"/>
                    </a:lnTo>
                    <a:lnTo>
                      <a:pt x="15" y="33"/>
                    </a:lnTo>
                    <a:lnTo>
                      <a:pt x="15" y="33"/>
                    </a:lnTo>
                    <a:lnTo>
                      <a:pt x="15" y="0"/>
                    </a:lnTo>
                    <a:lnTo>
                      <a:pt x="15" y="0"/>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51" name="Freeform 229">
                <a:extLst>
                  <a:ext uri="{FF2B5EF4-FFF2-40B4-BE49-F238E27FC236}">
                    <a16:creationId xmlns:a16="http://schemas.microsoft.com/office/drawing/2014/main" xmlns="" id="{28349997-3A34-4549-998E-51ED1B58A5FD}"/>
                  </a:ext>
                </a:extLst>
              </p:cNvPr>
              <p:cNvSpPr>
                <a:spLocks noChangeAspect="1"/>
              </p:cNvSpPr>
              <p:nvPr/>
            </p:nvSpPr>
            <p:spPr bwMode="auto">
              <a:xfrm>
                <a:off x="5800" y="5732"/>
                <a:ext cx="15" cy="33"/>
              </a:xfrm>
              <a:custGeom>
                <a:avLst/>
                <a:gdLst>
                  <a:gd name="T0" fmla="*/ 15 w 15"/>
                  <a:gd name="T1" fmla="*/ 0 h 33"/>
                  <a:gd name="T2" fmla="*/ 12 w 15"/>
                  <a:gd name="T3" fmla="*/ 0 h 33"/>
                  <a:gd name="T4" fmla="*/ 11 w 15"/>
                  <a:gd name="T5" fmla="*/ 0 h 33"/>
                  <a:gd name="T6" fmla="*/ 9 w 15"/>
                  <a:gd name="T7" fmla="*/ 2 h 33"/>
                  <a:gd name="T8" fmla="*/ 8 w 15"/>
                  <a:gd name="T9" fmla="*/ 2 h 33"/>
                  <a:gd name="T10" fmla="*/ 6 w 15"/>
                  <a:gd name="T11" fmla="*/ 3 h 33"/>
                  <a:gd name="T12" fmla="*/ 5 w 15"/>
                  <a:gd name="T13" fmla="*/ 5 h 33"/>
                  <a:gd name="T14" fmla="*/ 4 w 15"/>
                  <a:gd name="T15" fmla="*/ 6 h 33"/>
                  <a:gd name="T16" fmla="*/ 3 w 15"/>
                  <a:gd name="T17" fmla="*/ 7 h 33"/>
                  <a:gd name="T18" fmla="*/ 2 w 15"/>
                  <a:gd name="T19" fmla="*/ 10 h 33"/>
                  <a:gd name="T20" fmla="*/ 2 w 15"/>
                  <a:gd name="T21" fmla="*/ 12 h 33"/>
                  <a:gd name="T22" fmla="*/ 0 w 15"/>
                  <a:gd name="T23" fmla="*/ 15 h 33"/>
                  <a:gd name="T24" fmla="*/ 0 w 15"/>
                  <a:gd name="T25" fmla="*/ 16 h 33"/>
                  <a:gd name="T26" fmla="*/ 0 w 15"/>
                  <a:gd name="T27" fmla="*/ 16 h 33"/>
                  <a:gd name="T28" fmla="*/ 0 w 15"/>
                  <a:gd name="T29" fmla="*/ 19 h 33"/>
                  <a:gd name="T30" fmla="*/ 2 w 15"/>
                  <a:gd name="T31" fmla="*/ 20 h 33"/>
                  <a:gd name="T32" fmla="*/ 2 w 15"/>
                  <a:gd name="T33" fmla="*/ 23 h 33"/>
                  <a:gd name="T34" fmla="*/ 3 w 15"/>
                  <a:gd name="T35" fmla="*/ 24 h 33"/>
                  <a:gd name="T36" fmla="*/ 4 w 15"/>
                  <a:gd name="T37" fmla="*/ 26 h 33"/>
                  <a:gd name="T38" fmla="*/ 5 w 15"/>
                  <a:gd name="T39" fmla="*/ 29 h 33"/>
                  <a:gd name="T40" fmla="*/ 6 w 15"/>
                  <a:gd name="T41" fmla="*/ 30 h 33"/>
                  <a:gd name="T42" fmla="*/ 8 w 15"/>
                  <a:gd name="T43" fmla="*/ 30 h 33"/>
                  <a:gd name="T44" fmla="*/ 9 w 15"/>
                  <a:gd name="T45" fmla="*/ 32 h 33"/>
                  <a:gd name="T46" fmla="*/ 11 w 15"/>
                  <a:gd name="T47" fmla="*/ 33 h 33"/>
                  <a:gd name="T48" fmla="*/ 12 w 15"/>
                  <a:gd name="T49" fmla="*/ 33 h 33"/>
                  <a:gd name="T50" fmla="*/ 15 w 15"/>
                  <a:gd name="T51" fmla="*/ 33 h 33"/>
                  <a:gd name="T52" fmla="*/ 15 w 15"/>
                  <a:gd name="T53" fmla="*/ 33 h 33"/>
                  <a:gd name="T54" fmla="*/ 15 w 15"/>
                  <a:gd name="T55" fmla="*/ 0 h 33"/>
                  <a:gd name="T56" fmla="*/ 15 w 15"/>
                  <a:gd name="T5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 h="33">
                    <a:moveTo>
                      <a:pt x="15" y="0"/>
                    </a:moveTo>
                    <a:lnTo>
                      <a:pt x="12" y="0"/>
                    </a:lnTo>
                    <a:lnTo>
                      <a:pt x="11" y="0"/>
                    </a:lnTo>
                    <a:lnTo>
                      <a:pt x="9" y="2"/>
                    </a:lnTo>
                    <a:lnTo>
                      <a:pt x="8" y="2"/>
                    </a:lnTo>
                    <a:lnTo>
                      <a:pt x="6" y="3"/>
                    </a:lnTo>
                    <a:lnTo>
                      <a:pt x="5" y="5"/>
                    </a:lnTo>
                    <a:lnTo>
                      <a:pt x="4" y="6"/>
                    </a:lnTo>
                    <a:lnTo>
                      <a:pt x="3" y="7"/>
                    </a:lnTo>
                    <a:lnTo>
                      <a:pt x="2" y="10"/>
                    </a:lnTo>
                    <a:lnTo>
                      <a:pt x="2" y="12"/>
                    </a:lnTo>
                    <a:lnTo>
                      <a:pt x="0" y="15"/>
                    </a:lnTo>
                    <a:lnTo>
                      <a:pt x="0" y="16"/>
                    </a:lnTo>
                    <a:lnTo>
                      <a:pt x="0" y="16"/>
                    </a:lnTo>
                    <a:lnTo>
                      <a:pt x="0" y="19"/>
                    </a:lnTo>
                    <a:lnTo>
                      <a:pt x="2" y="20"/>
                    </a:lnTo>
                    <a:lnTo>
                      <a:pt x="2" y="23"/>
                    </a:lnTo>
                    <a:lnTo>
                      <a:pt x="3" y="24"/>
                    </a:lnTo>
                    <a:lnTo>
                      <a:pt x="4" y="26"/>
                    </a:lnTo>
                    <a:lnTo>
                      <a:pt x="5" y="29"/>
                    </a:lnTo>
                    <a:lnTo>
                      <a:pt x="6" y="30"/>
                    </a:lnTo>
                    <a:lnTo>
                      <a:pt x="8" y="30"/>
                    </a:lnTo>
                    <a:lnTo>
                      <a:pt x="9" y="32"/>
                    </a:lnTo>
                    <a:lnTo>
                      <a:pt x="11" y="33"/>
                    </a:lnTo>
                    <a:lnTo>
                      <a:pt x="12" y="33"/>
                    </a:lnTo>
                    <a:lnTo>
                      <a:pt x="15" y="33"/>
                    </a:lnTo>
                    <a:lnTo>
                      <a:pt x="15" y="33"/>
                    </a:lnTo>
                    <a:lnTo>
                      <a:pt x="15" y="0"/>
                    </a:lnTo>
                    <a:lnTo>
                      <a:pt x="15" y="0"/>
                    </a:lnTo>
                  </a:path>
                </a:pathLst>
              </a:custGeom>
              <a:solidFill>
                <a:srgbClr val="FF0000"/>
              </a:solidFill>
              <a:ln w="1270">
                <a:solidFill>
                  <a:srgbClr val="003366"/>
                </a:solidFill>
                <a:prstDash val="solid"/>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52" name="Freeform 230">
                <a:extLst>
                  <a:ext uri="{FF2B5EF4-FFF2-40B4-BE49-F238E27FC236}">
                    <a16:creationId xmlns:a16="http://schemas.microsoft.com/office/drawing/2014/main" xmlns="" id="{5D8B3C77-02D5-42D9-A6AC-8733B9E5AD3F}"/>
                  </a:ext>
                </a:extLst>
              </p:cNvPr>
              <p:cNvSpPr>
                <a:spLocks noChangeAspect="1"/>
              </p:cNvSpPr>
              <p:nvPr/>
            </p:nvSpPr>
            <p:spPr bwMode="auto">
              <a:xfrm>
                <a:off x="5815" y="5732"/>
                <a:ext cx="14" cy="33"/>
              </a:xfrm>
              <a:custGeom>
                <a:avLst/>
                <a:gdLst>
                  <a:gd name="T0" fmla="*/ 0 w 14"/>
                  <a:gd name="T1" fmla="*/ 33 h 33"/>
                  <a:gd name="T2" fmla="*/ 2 w 14"/>
                  <a:gd name="T3" fmla="*/ 33 h 33"/>
                  <a:gd name="T4" fmla="*/ 3 w 14"/>
                  <a:gd name="T5" fmla="*/ 33 h 33"/>
                  <a:gd name="T6" fmla="*/ 6 w 14"/>
                  <a:gd name="T7" fmla="*/ 32 h 33"/>
                  <a:gd name="T8" fmla="*/ 7 w 14"/>
                  <a:gd name="T9" fmla="*/ 30 h 33"/>
                  <a:gd name="T10" fmla="*/ 8 w 14"/>
                  <a:gd name="T11" fmla="*/ 30 h 33"/>
                  <a:gd name="T12" fmla="*/ 9 w 14"/>
                  <a:gd name="T13" fmla="*/ 29 h 33"/>
                  <a:gd name="T14" fmla="*/ 11 w 14"/>
                  <a:gd name="T15" fmla="*/ 26 h 33"/>
                  <a:gd name="T16" fmla="*/ 12 w 14"/>
                  <a:gd name="T17" fmla="*/ 24 h 33"/>
                  <a:gd name="T18" fmla="*/ 13 w 14"/>
                  <a:gd name="T19" fmla="*/ 23 h 33"/>
                  <a:gd name="T20" fmla="*/ 13 w 14"/>
                  <a:gd name="T21" fmla="*/ 20 h 33"/>
                  <a:gd name="T22" fmla="*/ 14 w 14"/>
                  <a:gd name="T23" fmla="*/ 19 h 33"/>
                  <a:gd name="T24" fmla="*/ 14 w 14"/>
                  <a:gd name="T25" fmla="*/ 16 h 33"/>
                  <a:gd name="T26" fmla="*/ 14 w 14"/>
                  <a:gd name="T27" fmla="*/ 16 h 33"/>
                  <a:gd name="T28" fmla="*/ 14 w 14"/>
                  <a:gd name="T29" fmla="*/ 15 h 33"/>
                  <a:gd name="T30" fmla="*/ 13 w 14"/>
                  <a:gd name="T31" fmla="*/ 12 h 33"/>
                  <a:gd name="T32" fmla="*/ 13 w 14"/>
                  <a:gd name="T33" fmla="*/ 10 h 33"/>
                  <a:gd name="T34" fmla="*/ 12 w 14"/>
                  <a:gd name="T35" fmla="*/ 7 h 33"/>
                  <a:gd name="T36" fmla="*/ 11 w 14"/>
                  <a:gd name="T37" fmla="*/ 6 h 33"/>
                  <a:gd name="T38" fmla="*/ 9 w 14"/>
                  <a:gd name="T39" fmla="*/ 5 h 33"/>
                  <a:gd name="T40" fmla="*/ 8 w 14"/>
                  <a:gd name="T41" fmla="*/ 3 h 33"/>
                  <a:gd name="T42" fmla="*/ 7 w 14"/>
                  <a:gd name="T43" fmla="*/ 2 h 33"/>
                  <a:gd name="T44" fmla="*/ 6 w 14"/>
                  <a:gd name="T45" fmla="*/ 2 h 33"/>
                  <a:gd name="T46" fmla="*/ 3 w 14"/>
                  <a:gd name="T47" fmla="*/ 0 h 33"/>
                  <a:gd name="T48" fmla="*/ 2 w 14"/>
                  <a:gd name="T49" fmla="*/ 0 h 33"/>
                  <a:gd name="T50" fmla="*/ 0 w 14"/>
                  <a:gd name="T51" fmla="*/ 0 h 33"/>
                  <a:gd name="T52" fmla="*/ 0 w 14"/>
                  <a:gd name="T53" fmla="*/ 0 h 33"/>
                  <a:gd name="T54" fmla="*/ 0 w 14"/>
                  <a:gd name="T55" fmla="*/ 33 h 33"/>
                  <a:gd name="T56" fmla="*/ 0 w 14"/>
                  <a:gd name="T5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33">
                    <a:moveTo>
                      <a:pt x="0" y="33"/>
                    </a:moveTo>
                    <a:lnTo>
                      <a:pt x="2" y="33"/>
                    </a:lnTo>
                    <a:lnTo>
                      <a:pt x="3" y="33"/>
                    </a:lnTo>
                    <a:lnTo>
                      <a:pt x="6" y="32"/>
                    </a:lnTo>
                    <a:lnTo>
                      <a:pt x="7" y="30"/>
                    </a:lnTo>
                    <a:lnTo>
                      <a:pt x="8" y="30"/>
                    </a:lnTo>
                    <a:lnTo>
                      <a:pt x="9" y="29"/>
                    </a:lnTo>
                    <a:lnTo>
                      <a:pt x="11" y="26"/>
                    </a:lnTo>
                    <a:lnTo>
                      <a:pt x="12" y="24"/>
                    </a:lnTo>
                    <a:lnTo>
                      <a:pt x="13" y="23"/>
                    </a:lnTo>
                    <a:lnTo>
                      <a:pt x="13" y="20"/>
                    </a:lnTo>
                    <a:lnTo>
                      <a:pt x="14" y="19"/>
                    </a:lnTo>
                    <a:lnTo>
                      <a:pt x="14" y="16"/>
                    </a:lnTo>
                    <a:lnTo>
                      <a:pt x="14" y="16"/>
                    </a:lnTo>
                    <a:lnTo>
                      <a:pt x="14" y="15"/>
                    </a:lnTo>
                    <a:lnTo>
                      <a:pt x="13" y="12"/>
                    </a:lnTo>
                    <a:lnTo>
                      <a:pt x="13" y="10"/>
                    </a:lnTo>
                    <a:lnTo>
                      <a:pt x="12" y="7"/>
                    </a:lnTo>
                    <a:lnTo>
                      <a:pt x="11" y="6"/>
                    </a:lnTo>
                    <a:lnTo>
                      <a:pt x="9" y="5"/>
                    </a:lnTo>
                    <a:lnTo>
                      <a:pt x="8" y="3"/>
                    </a:lnTo>
                    <a:lnTo>
                      <a:pt x="7" y="2"/>
                    </a:lnTo>
                    <a:lnTo>
                      <a:pt x="6" y="2"/>
                    </a:lnTo>
                    <a:lnTo>
                      <a:pt x="3" y="0"/>
                    </a:lnTo>
                    <a:lnTo>
                      <a:pt x="2" y="0"/>
                    </a:lnTo>
                    <a:lnTo>
                      <a:pt x="0" y="0"/>
                    </a:lnTo>
                    <a:lnTo>
                      <a:pt x="0" y="0"/>
                    </a:lnTo>
                    <a:lnTo>
                      <a:pt x="0" y="33"/>
                    </a:lnTo>
                    <a:lnTo>
                      <a:pt x="0" y="33"/>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53" name="Freeform 231">
                <a:extLst>
                  <a:ext uri="{FF2B5EF4-FFF2-40B4-BE49-F238E27FC236}">
                    <a16:creationId xmlns:a16="http://schemas.microsoft.com/office/drawing/2014/main" xmlns="" id="{FB20BCD8-D4E8-4CC7-8F2C-919F5060C616}"/>
                  </a:ext>
                </a:extLst>
              </p:cNvPr>
              <p:cNvSpPr>
                <a:spLocks noChangeAspect="1"/>
              </p:cNvSpPr>
              <p:nvPr/>
            </p:nvSpPr>
            <p:spPr bwMode="auto">
              <a:xfrm>
                <a:off x="5815" y="5732"/>
                <a:ext cx="14" cy="33"/>
              </a:xfrm>
              <a:custGeom>
                <a:avLst/>
                <a:gdLst>
                  <a:gd name="T0" fmla="*/ 0 w 14"/>
                  <a:gd name="T1" fmla="*/ 33 h 33"/>
                  <a:gd name="T2" fmla="*/ 2 w 14"/>
                  <a:gd name="T3" fmla="*/ 33 h 33"/>
                  <a:gd name="T4" fmla="*/ 3 w 14"/>
                  <a:gd name="T5" fmla="*/ 33 h 33"/>
                  <a:gd name="T6" fmla="*/ 6 w 14"/>
                  <a:gd name="T7" fmla="*/ 32 h 33"/>
                  <a:gd name="T8" fmla="*/ 7 w 14"/>
                  <a:gd name="T9" fmla="*/ 30 h 33"/>
                  <a:gd name="T10" fmla="*/ 8 w 14"/>
                  <a:gd name="T11" fmla="*/ 30 h 33"/>
                  <a:gd name="T12" fmla="*/ 9 w 14"/>
                  <a:gd name="T13" fmla="*/ 29 h 33"/>
                  <a:gd name="T14" fmla="*/ 11 w 14"/>
                  <a:gd name="T15" fmla="*/ 26 h 33"/>
                  <a:gd name="T16" fmla="*/ 12 w 14"/>
                  <a:gd name="T17" fmla="*/ 24 h 33"/>
                  <a:gd name="T18" fmla="*/ 13 w 14"/>
                  <a:gd name="T19" fmla="*/ 23 h 33"/>
                  <a:gd name="T20" fmla="*/ 13 w 14"/>
                  <a:gd name="T21" fmla="*/ 20 h 33"/>
                  <a:gd name="T22" fmla="*/ 14 w 14"/>
                  <a:gd name="T23" fmla="*/ 19 h 33"/>
                  <a:gd name="T24" fmla="*/ 14 w 14"/>
                  <a:gd name="T25" fmla="*/ 16 h 33"/>
                  <a:gd name="T26" fmla="*/ 14 w 14"/>
                  <a:gd name="T27" fmla="*/ 16 h 33"/>
                  <a:gd name="T28" fmla="*/ 14 w 14"/>
                  <a:gd name="T29" fmla="*/ 15 h 33"/>
                  <a:gd name="T30" fmla="*/ 13 w 14"/>
                  <a:gd name="T31" fmla="*/ 12 h 33"/>
                  <a:gd name="T32" fmla="*/ 13 w 14"/>
                  <a:gd name="T33" fmla="*/ 10 h 33"/>
                  <a:gd name="T34" fmla="*/ 12 w 14"/>
                  <a:gd name="T35" fmla="*/ 7 h 33"/>
                  <a:gd name="T36" fmla="*/ 11 w 14"/>
                  <a:gd name="T37" fmla="*/ 6 h 33"/>
                  <a:gd name="T38" fmla="*/ 9 w 14"/>
                  <a:gd name="T39" fmla="*/ 5 h 33"/>
                  <a:gd name="T40" fmla="*/ 8 w 14"/>
                  <a:gd name="T41" fmla="*/ 3 h 33"/>
                  <a:gd name="T42" fmla="*/ 7 w 14"/>
                  <a:gd name="T43" fmla="*/ 2 h 33"/>
                  <a:gd name="T44" fmla="*/ 6 w 14"/>
                  <a:gd name="T45" fmla="*/ 2 h 33"/>
                  <a:gd name="T46" fmla="*/ 3 w 14"/>
                  <a:gd name="T47" fmla="*/ 0 h 33"/>
                  <a:gd name="T48" fmla="*/ 2 w 14"/>
                  <a:gd name="T49" fmla="*/ 0 h 33"/>
                  <a:gd name="T50" fmla="*/ 0 w 14"/>
                  <a:gd name="T51" fmla="*/ 0 h 33"/>
                  <a:gd name="T52" fmla="*/ 0 w 14"/>
                  <a:gd name="T53" fmla="*/ 0 h 33"/>
                  <a:gd name="T54" fmla="*/ 0 w 14"/>
                  <a:gd name="T55" fmla="*/ 33 h 33"/>
                  <a:gd name="T56" fmla="*/ 0 w 14"/>
                  <a:gd name="T5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33">
                    <a:moveTo>
                      <a:pt x="0" y="33"/>
                    </a:moveTo>
                    <a:lnTo>
                      <a:pt x="2" y="33"/>
                    </a:lnTo>
                    <a:lnTo>
                      <a:pt x="3" y="33"/>
                    </a:lnTo>
                    <a:lnTo>
                      <a:pt x="6" y="32"/>
                    </a:lnTo>
                    <a:lnTo>
                      <a:pt x="7" y="30"/>
                    </a:lnTo>
                    <a:lnTo>
                      <a:pt x="8" y="30"/>
                    </a:lnTo>
                    <a:lnTo>
                      <a:pt x="9" y="29"/>
                    </a:lnTo>
                    <a:lnTo>
                      <a:pt x="11" y="26"/>
                    </a:lnTo>
                    <a:lnTo>
                      <a:pt x="12" y="24"/>
                    </a:lnTo>
                    <a:lnTo>
                      <a:pt x="13" y="23"/>
                    </a:lnTo>
                    <a:lnTo>
                      <a:pt x="13" y="20"/>
                    </a:lnTo>
                    <a:lnTo>
                      <a:pt x="14" y="19"/>
                    </a:lnTo>
                    <a:lnTo>
                      <a:pt x="14" y="16"/>
                    </a:lnTo>
                    <a:lnTo>
                      <a:pt x="14" y="16"/>
                    </a:lnTo>
                    <a:lnTo>
                      <a:pt x="14" y="15"/>
                    </a:lnTo>
                    <a:lnTo>
                      <a:pt x="13" y="12"/>
                    </a:lnTo>
                    <a:lnTo>
                      <a:pt x="13" y="10"/>
                    </a:lnTo>
                    <a:lnTo>
                      <a:pt x="12" y="7"/>
                    </a:lnTo>
                    <a:lnTo>
                      <a:pt x="11" y="6"/>
                    </a:lnTo>
                    <a:lnTo>
                      <a:pt x="9" y="5"/>
                    </a:lnTo>
                    <a:lnTo>
                      <a:pt x="8" y="3"/>
                    </a:lnTo>
                    <a:lnTo>
                      <a:pt x="7" y="2"/>
                    </a:lnTo>
                    <a:lnTo>
                      <a:pt x="6" y="2"/>
                    </a:lnTo>
                    <a:lnTo>
                      <a:pt x="3" y="0"/>
                    </a:lnTo>
                    <a:lnTo>
                      <a:pt x="2" y="0"/>
                    </a:lnTo>
                    <a:lnTo>
                      <a:pt x="0" y="0"/>
                    </a:lnTo>
                    <a:lnTo>
                      <a:pt x="0" y="0"/>
                    </a:lnTo>
                    <a:lnTo>
                      <a:pt x="0" y="33"/>
                    </a:lnTo>
                    <a:lnTo>
                      <a:pt x="0" y="33"/>
                    </a:lnTo>
                  </a:path>
                </a:pathLst>
              </a:custGeom>
              <a:solidFill>
                <a:srgbClr val="FF0000"/>
              </a:solidFill>
              <a:ln w="1270">
                <a:solidFill>
                  <a:srgbClr val="003366"/>
                </a:solidFill>
                <a:prstDash val="solid"/>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54" name="Freeform 232">
                <a:extLst>
                  <a:ext uri="{FF2B5EF4-FFF2-40B4-BE49-F238E27FC236}">
                    <a16:creationId xmlns:a16="http://schemas.microsoft.com/office/drawing/2014/main" xmlns="" id="{3F651697-EE8D-47D6-AA85-1D6046922650}"/>
                  </a:ext>
                </a:extLst>
              </p:cNvPr>
              <p:cNvSpPr>
                <a:spLocks noChangeAspect="1"/>
              </p:cNvSpPr>
              <p:nvPr/>
            </p:nvSpPr>
            <p:spPr bwMode="auto">
              <a:xfrm>
                <a:off x="5839" y="5737"/>
                <a:ext cx="9" cy="11"/>
              </a:xfrm>
              <a:custGeom>
                <a:avLst/>
                <a:gdLst>
                  <a:gd name="T0" fmla="*/ 5 w 9"/>
                  <a:gd name="T1" fmla="*/ 11 h 11"/>
                  <a:gd name="T2" fmla="*/ 7 w 9"/>
                  <a:gd name="T3" fmla="*/ 10 h 11"/>
                  <a:gd name="T4" fmla="*/ 8 w 9"/>
                  <a:gd name="T5" fmla="*/ 8 h 11"/>
                  <a:gd name="T6" fmla="*/ 9 w 9"/>
                  <a:gd name="T7" fmla="*/ 5 h 11"/>
                  <a:gd name="T8" fmla="*/ 9 w 9"/>
                  <a:gd name="T9" fmla="*/ 5 h 11"/>
                  <a:gd name="T10" fmla="*/ 8 w 9"/>
                  <a:gd name="T11" fmla="*/ 2 h 11"/>
                  <a:gd name="T12" fmla="*/ 7 w 9"/>
                  <a:gd name="T13" fmla="*/ 1 h 11"/>
                  <a:gd name="T14" fmla="*/ 5 w 9"/>
                  <a:gd name="T15" fmla="*/ 0 h 11"/>
                  <a:gd name="T16" fmla="*/ 5 w 9"/>
                  <a:gd name="T17" fmla="*/ 0 h 11"/>
                  <a:gd name="T18" fmla="*/ 2 w 9"/>
                  <a:gd name="T19" fmla="*/ 1 h 11"/>
                  <a:gd name="T20" fmla="*/ 1 w 9"/>
                  <a:gd name="T21" fmla="*/ 2 h 11"/>
                  <a:gd name="T22" fmla="*/ 0 w 9"/>
                  <a:gd name="T23" fmla="*/ 5 h 11"/>
                  <a:gd name="T24" fmla="*/ 0 w 9"/>
                  <a:gd name="T25" fmla="*/ 5 h 11"/>
                  <a:gd name="T26" fmla="*/ 1 w 9"/>
                  <a:gd name="T27" fmla="*/ 8 h 11"/>
                  <a:gd name="T28" fmla="*/ 2 w 9"/>
                  <a:gd name="T29" fmla="*/ 10 h 11"/>
                  <a:gd name="T30" fmla="*/ 5 w 9"/>
                  <a:gd name="T31" fmla="*/ 11 h 11"/>
                  <a:gd name="T32" fmla="*/ 5 w 9"/>
                  <a:gd name="T33" fmla="*/ 11 h 11"/>
                  <a:gd name="T34" fmla="*/ 5 w 9"/>
                  <a:gd name="T3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1">
                    <a:moveTo>
                      <a:pt x="5" y="11"/>
                    </a:moveTo>
                    <a:lnTo>
                      <a:pt x="7" y="10"/>
                    </a:lnTo>
                    <a:lnTo>
                      <a:pt x="8" y="8"/>
                    </a:lnTo>
                    <a:lnTo>
                      <a:pt x="9" y="5"/>
                    </a:lnTo>
                    <a:lnTo>
                      <a:pt x="9" y="5"/>
                    </a:lnTo>
                    <a:lnTo>
                      <a:pt x="8" y="2"/>
                    </a:lnTo>
                    <a:lnTo>
                      <a:pt x="7" y="1"/>
                    </a:lnTo>
                    <a:lnTo>
                      <a:pt x="5" y="0"/>
                    </a:lnTo>
                    <a:lnTo>
                      <a:pt x="5" y="0"/>
                    </a:lnTo>
                    <a:lnTo>
                      <a:pt x="2" y="1"/>
                    </a:lnTo>
                    <a:lnTo>
                      <a:pt x="1" y="2"/>
                    </a:lnTo>
                    <a:lnTo>
                      <a:pt x="0" y="5"/>
                    </a:lnTo>
                    <a:lnTo>
                      <a:pt x="0" y="5"/>
                    </a:lnTo>
                    <a:lnTo>
                      <a:pt x="1" y="8"/>
                    </a:lnTo>
                    <a:lnTo>
                      <a:pt x="2" y="10"/>
                    </a:lnTo>
                    <a:lnTo>
                      <a:pt x="5" y="11"/>
                    </a:lnTo>
                    <a:lnTo>
                      <a:pt x="5" y="11"/>
                    </a:lnTo>
                    <a:lnTo>
                      <a:pt x="5" y="11"/>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55" name="Freeform 233">
                <a:extLst>
                  <a:ext uri="{FF2B5EF4-FFF2-40B4-BE49-F238E27FC236}">
                    <a16:creationId xmlns:a16="http://schemas.microsoft.com/office/drawing/2014/main" xmlns="" id="{1DD5A974-265E-4C8A-BEA7-DEC3C22E9FF1}"/>
                  </a:ext>
                </a:extLst>
              </p:cNvPr>
              <p:cNvSpPr>
                <a:spLocks noChangeAspect="1"/>
              </p:cNvSpPr>
              <p:nvPr/>
            </p:nvSpPr>
            <p:spPr bwMode="auto">
              <a:xfrm>
                <a:off x="5832" y="5714"/>
                <a:ext cx="19" cy="14"/>
              </a:xfrm>
              <a:custGeom>
                <a:avLst/>
                <a:gdLst>
                  <a:gd name="T0" fmla="*/ 19 w 19"/>
                  <a:gd name="T1" fmla="*/ 14 h 14"/>
                  <a:gd name="T2" fmla="*/ 19 w 19"/>
                  <a:gd name="T3" fmla="*/ 0 h 14"/>
                  <a:gd name="T4" fmla="*/ 0 w 19"/>
                  <a:gd name="T5" fmla="*/ 0 h 14"/>
                  <a:gd name="T6" fmla="*/ 0 w 19"/>
                  <a:gd name="T7" fmla="*/ 14 h 14"/>
                  <a:gd name="T8" fmla="*/ 19 w 19"/>
                  <a:gd name="T9" fmla="*/ 14 h 14"/>
                  <a:gd name="T10" fmla="*/ 19 w 19"/>
                  <a:gd name="T11" fmla="*/ 14 h 14"/>
                </a:gdLst>
                <a:ahLst/>
                <a:cxnLst>
                  <a:cxn ang="0">
                    <a:pos x="T0" y="T1"/>
                  </a:cxn>
                  <a:cxn ang="0">
                    <a:pos x="T2" y="T3"/>
                  </a:cxn>
                  <a:cxn ang="0">
                    <a:pos x="T4" y="T5"/>
                  </a:cxn>
                  <a:cxn ang="0">
                    <a:pos x="T6" y="T7"/>
                  </a:cxn>
                  <a:cxn ang="0">
                    <a:pos x="T8" y="T9"/>
                  </a:cxn>
                  <a:cxn ang="0">
                    <a:pos x="T10" y="T11"/>
                  </a:cxn>
                </a:cxnLst>
                <a:rect l="0" t="0" r="r" b="b"/>
                <a:pathLst>
                  <a:path w="19" h="14">
                    <a:moveTo>
                      <a:pt x="19" y="14"/>
                    </a:moveTo>
                    <a:lnTo>
                      <a:pt x="19" y="0"/>
                    </a:lnTo>
                    <a:lnTo>
                      <a:pt x="0" y="0"/>
                    </a:lnTo>
                    <a:lnTo>
                      <a:pt x="0" y="14"/>
                    </a:lnTo>
                    <a:lnTo>
                      <a:pt x="19" y="14"/>
                    </a:lnTo>
                    <a:lnTo>
                      <a:pt x="19" y="14"/>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56" name="Freeform 234">
                <a:extLst>
                  <a:ext uri="{FF2B5EF4-FFF2-40B4-BE49-F238E27FC236}">
                    <a16:creationId xmlns:a16="http://schemas.microsoft.com/office/drawing/2014/main" xmlns="" id="{8F3B63D5-8B57-4E0A-B592-7DC5E33D908D}"/>
                  </a:ext>
                </a:extLst>
              </p:cNvPr>
              <p:cNvSpPr>
                <a:spLocks noChangeAspect="1"/>
              </p:cNvSpPr>
              <p:nvPr/>
            </p:nvSpPr>
            <p:spPr bwMode="auto">
              <a:xfrm>
                <a:off x="5708" y="5603"/>
                <a:ext cx="149" cy="48"/>
              </a:xfrm>
              <a:custGeom>
                <a:avLst/>
                <a:gdLst>
                  <a:gd name="T0" fmla="*/ 149 w 149"/>
                  <a:gd name="T1" fmla="*/ 48 h 48"/>
                  <a:gd name="T2" fmla="*/ 149 w 149"/>
                  <a:gd name="T3" fmla="*/ 0 h 48"/>
                  <a:gd name="T4" fmla="*/ 0 w 149"/>
                  <a:gd name="T5" fmla="*/ 0 h 48"/>
                  <a:gd name="T6" fmla="*/ 0 w 149"/>
                  <a:gd name="T7" fmla="*/ 48 h 48"/>
                  <a:gd name="T8" fmla="*/ 149 w 149"/>
                  <a:gd name="T9" fmla="*/ 48 h 48"/>
                  <a:gd name="T10" fmla="*/ 149 w 149"/>
                  <a:gd name="T11" fmla="*/ 48 h 48"/>
                </a:gdLst>
                <a:ahLst/>
                <a:cxnLst>
                  <a:cxn ang="0">
                    <a:pos x="T0" y="T1"/>
                  </a:cxn>
                  <a:cxn ang="0">
                    <a:pos x="T2" y="T3"/>
                  </a:cxn>
                  <a:cxn ang="0">
                    <a:pos x="T4" y="T5"/>
                  </a:cxn>
                  <a:cxn ang="0">
                    <a:pos x="T6" y="T7"/>
                  </a:cxn>
                  <a:cxn ang="0">
                    <a:pos x="T8" y="T9"/>
                  </a:cxn>
                  <a:cxn ang="0">
                    <a:pos x="T10" y="T11"/>
                  </a:cxn>
                </a:cxnLst>
                <a:rect l="0" t="0" r="r" b="b"/>
                <a:pathLst>
                  <a:path w="149" h="48">
                    <a:moveTo>
                      <a:pt x="149" y="48"/>
                    </a:moveTo>
                    <a:lnTo>
                      <a:pt x="149" y="0"/>
                    </a:lnTo>
                    <a:lnTo>
                      <a:pt x="0" y="0"/>
                    </a:lnTo>
                    <a:lnTo>
                      <a:pt x="0" y="48"/>
                    </a:lnTo>
                    <a:lnTo>
                      <a:pt x="149" y="48"/>
                    </a:lnTo>
                    <a:lnTo>
                      <a:pt x="149" y="48"/>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57" name="Freeform 235">
                <a:extLst>
                  <a:ext uri="{FF2B5EF4-FFF2-40B4-BE49-F238E27FC236}">
                    <a16:creationId xmlns:a16="http://schemas.microsoft.com/office/drawing/2014/main" xmlns="" id="{282A4516-C769-43E8-A831-53C50CA1DC28}"/>
                  </a:ext>
                </a:extLst>
              </p:cNvPr>
              <p:cNvSpPr>
                <a:spLocks noChangeAspect="1"/>
              </p:cNvSpPr>
              <p:nvPr/>
            </p:nvSpPr>
            <p:spPr bwMode="auto">
              <a:xfrm>
                <a:off x="5708" y="5603"/>
                <a:ext cx="149" cy="48"/>
              </a:xfrm>
              <a:custGeom>
                <a:avLst/>
                <a:gdLst>
                  <a:gd name="T0" fmla="*/ 149 w 149"/>
                  <a:gd name="T1" fmla="*/ 48 h 48"/>
                  <a:gd name="T2" fmla="*/ 149 w 149"/>
                  <a:gd name="T3" fmla="*/ 0 h 48"/>
                  <a:gd name="T4" fmla="*/ 0 w 149"/>
                  <a:gd name="T5" fmla="*/ 0 h 48"/>
                  <a:gd name="T6" fmla="*/ 0 w 149"/>
                  <a:gd name="T7" fmla="*/ 48 h 48"/>
                  <a:gd name="T8" fmla="*/ 149 w 149"/>
                  <a:gd name="T9" fmla="*/ 48 h 48"/>
                  <a:gd name="T10" fmla="*/ 149 w 149"/>
                  <a:gd name="T11" fmla="*/ 48 h 48"/>
                </a:gdLst>
                <a:ahLst/>
                <a:cxnLst>
                  <a:cxn ang="0">
                    <a:pos x="T0" y="T1"/>
                  </a:cxn>
                  <a:cxn ang="0">
                    <a:pos x="T2" y="T3"/>
                  </a:cxn>
                  <a:cxn ang="0">
                    <a:pos x="T4" y="T5"/>
                  </a:cxn>
                  <a:cxn ang="0">
                    <a:pos x="T6" y="T7"/>
                  </a:cxn>
                  <a:cxn ang="0">
                    <a:pos x="T8" y="T9"/>
                  </a:cxn>
                  <a:cxn ang="0">
                    <a:pos x="T10" y="T11"/>
                  </a:cxn>
                </a:cxnLst>
                <a:rect l="0" t="0" r="r" b="b"/>
                <a:pathLst>
                  <a:path w="149" h="48">
                    <a:moveTo>
                      <a:pt x="149" y="48"/>
                    </a:moveTo>
                    <a:lnTo>
                      <a:pt x="149" y="0"/>
                    </a:lnTo>
                    <a:lnTo>
                      <a:pt x="0" y="0"/>
                    </a:lnTo>
                    <a:lnTo>
                      <a:pt x="0" y="48"/>
                    </a:lnTo>
                    <a:lnTo>
                      <a:pt x="149" y="48"/>
                    </a:lnTo>
                    <a:lnTo>
                      <a:pt x="149" y="48"/>
                    </a:lnTo>
                  </a:path>
                </a:pathLst>
              </a:custGeom>
              <a:solidFill>
                <a:srgbClr val="FF0000"/>
              </a:solidFill>
              <a:ln w="3810">
                <a:solidFill>
                  <a:srgbClr val="003366"/>
                </a:solidFill>
                <a:prstDash val="solid"/>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58" name="Line 236">
                <a:extLst>
                  <a:ext uri="{FF2B5EF4-FFF2-40B4-BE49-F238E27FC236}">
                    <a16:creationId xmlns:a16="http://schemas.microsoft.com/office/drawing/2014/main" xmlns="" id="{562F95A3-0E5A-4A0A-A673-AC5FB1A815CD}"/>
                  </a:ext>
                </a:extLst>
              </p:cNvPr>
              <p:cNvSpPr>
                <a:spLocks noChangeAspect="1" noChangeShapeType="1"/>
              </p:cNvSpPr>
              <p:nvPr/>
            </p:nvSpPr>
            <p:spPr bwMode="auto">
              <a:xfrm>
                <a:off x="5707" y="5616"/>
                <a:ext cx="152" cy="1"/>
              </a:xfrm>
              <a:prstGeom prst="line">
                <a:avLst/>
              </a:prstGeom>
              <a:noFill/>
              <a:ln w="31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59" name="Line 237">
                <a:extLst>
                  <a:ext uri="{FF2B5EF4-FFF2-40B4-BE49-F238E27FC236}">
                    <a16:creationId xmlns:a16="http://schemas.microsoft.com/office/drawing/2014/main" xmlns="" id="{F9607F2C-75F3-4CFF-8F92-A684AAACDB0B}"/>
                  </a:ext>
                </a:extLst>
              </p:cNvPr>
              <p:cNvSpPr>
                <a:spLocks noChangeAspect="1" noChangeShapeType="1"/>
              </p:cNvSpPr>
              <p:nvPr/>
            </p:nvSpPr>
            <p:spPr bwMode="auto">
              <a:xfrm>
                <a:off x="5705" y="5628"/>
                <a:ext cx="153" cy="1"/>
              </a:xfrm>
              <a:prstGeom prst="line">
                <a:avLst/>
              </a:prstGeom>
              <a:noFill/>
              <a:ln w="31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60" name="Freeform 238">
                <a:extLst>
                  <a:ext uri="{FF2B5EF4-FFF2-40B4-BE49-F238E27FC236}">
                    <a16:creationId xmlns:a16="http://schemas.microsoft.com/office/drawing/2014/main" xmlns="" id="{1CDDD6E0-4BFA-4C9E-BF3F-8B1E6F37BEB8}"/>
                  </a:ext>
                </a:extLst>
              </p:cNvPr>
              <p:cNvSpPr>
                <a:spLocks noChangeAspect="1"/>
              </p:cNvSpPr>
              <p:nvPr/>
            </p:nvSpPr>
            <p:spPr bwMode="auto">
              <a:xfrm>
                <a:off x="5854" y="5446"/>
                <a:ext cx="28" cy="14"/>
              </a:xfrm>
              <a:custGeom>
                <a:avLst/>
                <a:gdLst>
                  <a:gd name="T0" fmla="*/ 28 w 28"/>
                  <a:gd name="T1" fmla="*/ 14 h 14"/>
                  <a:gd name="T2" fmla="*/ 28 w 28"/>
                  <a:gd name="T3" fmla="*/ 0 h 14"/>
                  <a:gd name="T4" fmla="*/ 0 w 28"/>
                  <a:gd name="T5" fmla="*/ 0 h 14"/>
                  <a:gd name="T6" fmla="*/ 0 w 28"/>
                  <a:gd name="T7" fmla="*/ 14 h 14"/>
                  <a:gd name="T8" fmla="*/ 28 w 28"/>
                  <a:gd name="T9" fmla="*/ 14 h 14"/>
                  <a:gd name="T10" fmla="*/ 28 w 28"/>
                  <a:gd name="T11" fmla="*/ 14 h 14"/>
                </a:gdLst>
                <a:ahLst/>
                <a:cxnLst>
                  <a:cxn ang="0">
                    <a:pos x="T0" y="T1"/>
                  </a:cxn>
                  <a:cxn ang="0">
                    <a:pos x="T2" y="T3"/>
                  </a:cxn>
                  <a:cxn ang="0">
                    <a:pos x="T4" y="T5"/>
                  </a:cxn>
                  <a:cxn ang="0">
                    <a:pos x="T6" y="T7"/>
                  </a:cxn>
                  <a:cxn ang="0">
                    <a:pos x="T8" y="T9"/>
                  </a:cxn>
                  <a:cxn ang="0">
                    <a:pos x="T10" y="T11"/>
                  </a:cxn>
                </a:cxnLst>
                <a:rect l="0" t="0" r="r" b="b"/>
                <a:pathLst>
                  <a:path w="28" h="14">
                    <a:moveTo>
                      <a:pt x="28" y="14"/>
                    </a:moveTo>
                    <a:lnTo>
                      <a:pt x="28" y="0"/>
                    </a:lnTo>
                    <a:lnTo>
                      <a:pt x="0" y="0"/>
                    </a:lnTo>
                    <a:lnTo>
                      <a:pt x="0" y="14"/>
                    </a:lnTo>
                    <a:lnTo>
                      <a:pt x="28" y="14"/>
                    </a:lnTo>
                    <a:lnTo>
                      <a:pt x="28" y="14"/>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61" name="Line 239">
                <a:extLst>
                  <a:ext uri="{FF2B5EF4-FFF2-40B4-BE49-F238E27FC236}">
                    <a16:creationId xmlns:a16="http://schemas.microsoft.com/office/drawing/2014/main" xmlns="" id="{827DC3EE-AF0E-4C40-A3DF-D78E80EB35A7}"/>
                  </a:ext>
                </a:extLst>
              </p:cNvPr>
              <p:cNvSpPr>
                <a:spLocks noChangeAspect="1" noChangeShapeType="1"/>
              </p:cNvSpPr>
              <p:nvPr/>
            </p:nvSpPr>
            <p:spPr bwMode="auto">
              <a:xfrm>
                <a:off x="5705" y="5640"/>
                <a:ext cx="153" cy="1"/>
              </a:xfrm>
              <a:prstGeom prst="line">
                <a:avLst/>
              </a:prstGeom>
              <a:noFill/>
              <a:ln w="31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grpSp>
        <p:grpSp>
          <p:nvGrpSpPr>
            <p:cNvPr id="46" name="Group 240">
              <a:extLst>
                <a:ext uri="{FF2B5EF4-FFF2-40B4-BE49-F238E27FC236}">
                  <a16:creationId xmlns:a16="http://schemas.microsoft.com/office/drawing/2014/main" xmlns="" id="{13DB01A3-FE7B-423F-81BD-9828DBDFF600}"/>
                </a:ext>
              </a:extLst>
            </p:cNvPr>
            <p:cNvGrpSpPr>
              <a:grpSpLocks noChangeAspect="1"/>
            </p:cNvGrpSpPr>
            <p:nvPr/>
          </p:nvGrpSpPr>
          <p:grpSpPr bwMode="auto">
            <a:xfrm>
              <a:off x="8433" y="8658"/>
              <a:ext cx="284" cy="609"/>
              <a:chOff x="5592" y="5381"/>
              <a:chExt cx="304" cy="524"/>
            </a:xfrm>
          </p:grpSpPr>
          <p:sp>
            <p:nvSpPr>
              <p:cNvPr id="98" name="Freeform 241">
                <a:extLst>
                  <a:ext uri="{FF2B5EF4-FFF2-40B4-BE49-F238E27FC236}">
                    <a16:creationId xmlns:a16="http://schemas.microsoft.com/office/drawing/2014/main" xmlns="" id="{A52DAF0D-FA7F-4A63-B24D-2BA88975B5EB}"/>
                  </a:ext>
                </a:extLst>
              </p:cNvPr>
              <p:cNvSpPr>
                <a:spLocks noChangeAspect="1"/>
              </p:cNvSpPr>
              <p:nvPr/>
            </p:nvSpPr>
            <p:spPr bwMode="auto">
              <a:xfrm>
                <a:off x="5592" y="5381"/>
                <a:ext cx="63" cy="524"/>
              </a:xfrm>
              <a:custGeom>
                <a:avLst/>
                <a:gdLst>
                  <a:gd name="T0" fmla="*/ 0 w 63"/>
                  <a:gd name="T1" fmla="*/ 0 h 524"/>
                  <a:gd name="T2" fmla="*/ 0 w 63"/>
                  <a:gd name="T3" fmla="*/ 468 h 524"/>
                  <a:gd name="T4" fmla="*/ 63 w 63"/>
                  <a:gd name="T5" fmla="*/ 524 h 524"/>
                  <a:gd name="T6" fmla="*/ 63 w 63"/>
                  <a:gd name="T7" fmla="*/ 52 h 524"/>
                  <a:gd name="T8" fmla="*/ 0 w 63"/>
                  <a:gd name="T9" fmla="*/ 0 h 524"/>
                  <a:gd name="T10" fmla="*/ 0 w 63"/>
                  <a:gd name="T11" fmla="*/ 0 h 524"/>
                </a:gdLst>
                <a:ahLst/>
                <a:cxnLst>
                  <a:cxn ang="0">
                    <a:pos x="T0" y="T1"/>
                  </a:cxn>
                  <a:cxn ang="0">
                    <a:pos x="T2" y="T3"/>
                  </a:cxn>
                  <a:cxn ang="0">
                    <a:pos x="T4" y="T5"/>
                  </a:cxn>
                  <a:cxn ang="0">
                    <a:pos x="T6" y="T7"/>
                  </a:cxn>
                  <a:cxn ang="0">
                    <a:pos x="T8" y="T9"/>
                  </a:cxn>
                  <a:cxn ang="0">
                    <a:pos x="T10" y="T11"/>
                  </a:cxn>
                </a:cxnLst>
                <a:rect l="0" t="0" r="r" b="b"/>
                <a:pathLst>
                  <a:path w="63" h="524">
                    <a:moveTo>
                      <a:pt x="0" y="0"/>
                    </a:moveTo>
                    <a:lnTo>
                      <a:pt x="0" y="468"/>
                    </a:lnTo>
                    <a:lnTo>
                      <a:pt x="63" y="524"/>
                    </a:lnTo>
                    <a:lnTo>
                      <a:pt x="63" y="52"/>
                    </a:lnTo>
                    <a:lnTo>
                      <a:pt x="0" y="0"/>
                    </a:lnTo>
                    <a:lnTo>
                      <a:pt x="0" y="0"/>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99" name="Freeform 242">
                <a:extLst>
                  <a:ext uri="{FF2B5EF4-FFF2-40B4-BE49-F238E27FC236}">
                    <a16:creationId xmlns:a16="http://schemas.microsoft.com/office/drawing/2014/main" xmlns="" id="{3472C467-6146-45A5-A40B-9901A14DDD4E}"/>
                  </a:ext>
                </a:extLst>
              </p:cNvPr>
              <p:cNvSpPr>
                <a:spLocks noChangeAspect="1"/>
              </p:cNvSpPr>
              <p:nvPr/>
            </p:nvSpPr>
            <p:spPr bwMode="auto">
              <a:xfrm>
                <a:off x="5592" y="5381"/>
                <a:ext cx="304" cy="52"/>
              </a:xfrm>
              <a:custGeom>
                <a:avLst/>
                <a:gdLst>
                  <a:gd name="T0" fmla="*/ 242 w 304"/>
                  <a:gd name="T1" fmla="*/ 0 h 52"/>
                  <a:gd name="T2" fmla="*/ 241 w 304"/>
                  <a:gd name="T3" fmla="*/ 0 h 52"/>
                  <a:gd name="T4" fmla="*/ 240 w 304"/>
                  <a:gd name="T5" fmla="*/ 0 h 52"/>
                  <a:gd name="T6" fmla="*/ 238 w 304"/>
                  <a:gd name="T7" fmla="*/ 0 h 52"/>
                  <a:gd name="T8" fmla="*/ 235 w 304"/>
                  <a:gd name="T9" fmla="*/ 0 h 52"/>
                  <a:gd name="T10" fmla="*/ 232 w 304"/>
                  <a:gd name="T11" fmla="*/ 0 h 52"/>
                  <a:gd name="T12" fmla="*/ 228 w 304"/>
                  <a:gd name="T13" fmla="*/ 0 h 52"/>
                  <a:gd name="T14" fmla="*/ 224 w 304"/>
                  <a:gd name="T15" fmla="*/ 0 h 52"/>
                  <a:gd name="T16" fmla="*/ 219 w 304"/>
                  <a:gd name="T17" fmla="*/ 0 h 52"/>
                  <a:gd name="T18" fmla="*/ 213 w 304"/>
                  <a:gd name="T19" fmla="*/ 0 h 52"/>
                  <a:gd name="T20" fmla="*/ 207 w 304"/>
                  <a:gd name="T21" fmla="*/ 0 h 52"/>
                  <a:gd name="T22" fmla="*/ 201 w 304"/>
                  <a:gd name="T23" fmla="*/ 0 h 52"/>
                  <a:gd name="T24" fmla="*/ 194 w 304"/>
                  <a:gd name="T25" fmla="*/ 0 h 52"/>
                  <a:gd name="T26" fmla="*/ 188 w 304"/>
                  <a:gd name="T27" fmla="*/ 0 h 52"/>
                  <a:gd name="T28" fmla="*/ 181 w 304"/>
                  <a:gd name="T29" fmla="*/ 0 h 52"/>
                  <a:gd name="T30" fmla="*/ 172 w 304"/>
                  <a:gd name="T31" fmla="*/ 0 h 52"/>
                  <a:gd name="T32" fmla="*/ 165 w 304"/>
                  <a:gd name="T33" fmla="*/ 0 h 52"/>
                  <a:gd name="T34" fmla="*/ 157 w 304"/>
                  <a:gd name="T35" fmla="*/ 0 h 52"/>
                  <a:gd name="T36" fmla="*/ 149 w 304"/>
                  <a:gd name="T37" fmla="*/ 0 h 52"/>
                  <a:gd name="T38" fmla="*/ 141 w 304"/>
                  <a:gd name="T39" fmla="*/ 0 h 52"/>
                  <a:gd name="T40" fmla="*/ 133 w 304"/>
                  <a:gd name="T41" fmla="*/ 0 h 52"/>
                  <a:gd name="T42" fmla="*/ 124 w 304"/>
                  <a:gd name="T43" fmla="*/ 0 h 52"/>
                  <a:gd name="T44" fmla="*/ 116 w 304"/>
                  <a:gd name="T45" fmla="*/ 0 h 52"/>
                  <a:gd name="T46" fmla="*/ 107 w 304"/>
                  <a:gd name="T47" fmla="*/ 0 h 52"/>
                  <a:gd name="T48" fmla="*/ 99 w 304"/>
                  <a:gd name="T49" fmla="*/ 0 h 52"/>
                  <a:gd name="T50" fmla="*/ 91 w 304"/>
                  <a:gd name="T51" fmla="*/ 0 h 52"/>
                  <a:gd name="T52" fmla="*/ 82 w 304"/>
                  <a:gd name="T53" fmla="*/ 0 h 52"/>
                  <a:gd name="T54" fmla="*/ 75 w 304"/>
                  <a:gd name="T55" fmla="*/ 0 h 52"/>
                  <a:gd name="T56" fmla="*/ 67 w 304"/>
                  <a:gd name="T57" fmla="*/ 0 h 52"/>
                  <a:gd name="T58" fmla="*/ 59 w 304"/>
                  <a:gd name="T59" fmla="*/ 0 h 52"/>
                  <a:gd name="T60" fmla="*/ 52 w 304"/>
                  <a:gd name="T61" fmla="*/ 0 h 52"/>
                  <a:gd name="T62" fmla="*/ 46 w 304"/>
                  <a:gd name="T63" fmla="*/ 0 h 52"/>
                  <a:gd name="T64" fmla="*/ 39 w 304"/>
                  <a:gd name="T65" fmla="*/ 0 h 52"/>
                  <a:gd name="T66" fmla="*/ 33 w 304"/>
                  <a:gd name="T67" fmla="*/ 0 h 52"/>
                  <a:gd name="T68" fmla="*/ 27 w 304"/>
                  <a:gd name="T69" fmla="*/ 0 h 52"/>
                  <a:gd name="T70" fmla="*/ 22 w 304"/>
                  <a:gd name="T71" fmla="*/ 0 h 52"/>
                  <a:gd name="T72" fmla="*/ 17 w 304"/>
                  <a:gd name="T73" fmla="*/ 0 h 52"/>
                  <a:gd name="T74" fmla="*/ 12 w 304"/>
                  <a:gd name="T75" fmla="*/ 0 h 52"/>
                  <a:gd name="T76" fmla="*/ 9 w 304"/>
                  <a:gd name="T77" fmla="*/ 0 h 52"/>
                  <a:gd name="T78" fmla="*/ 6 w 304"/>
                  <a:gd name="T79" fmla="*/ 0 h 52"/>
                  <a:gd name="T80" fmla="*/ 4 w 304"/>
                  <a:gd name="T81" fmla="*/ 0 h 52"/>
                  <a:gd name="T82" fmla="*/ 2 w 304"/>
                  <a:gd name="T83" fmla="*/ 0 h 52"/>
                  <a:gd name="T84" fmla="*/ 0 w 304"/>
                  <a:gd name="T85" fmla="*/ 0 h 52"/>
                  <a:gd name="T86" fmla="*/ 0 w 304"/>
                  <a:gd name="T87" fmla="*/ 0 h 52"/>
                  <a:gd name="T88" fmla="*/ 304 w 304"/>
                  <a:gd name="T8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04" h="52">
                    <a:moveTo>
                      <a:pt x="304" y="52"/>
                    </a:moveTo>
                    <a:lnTo>
                      <a:pt x="242" y="0"/>
                    </a:lnTo>
                    <a:lnTo>
                      <a:pt x="242" y="0"/>
                    </a:lnTo>
                    <a:lnTo>
                      <a:pt x="242" y="0"/>
                    </a:lnTo>
                    <a:lnTo>
                      <a:pt x="242" y="0"/>
                    </a:lnTo>
                    <a:lnTo>
                      <a:pt x="241" y="0"/>
                    </a:lnTo>
                    <a:lnTo>
                      <a:pt x="241" y="0"/>
                    </a:lnTo>
                    <a:lnTo>
                      <a:pt x="241" y="0"/>
                    </a:lnTo>
                    <a:lnTo>
                      <a:pt x="240" y="0"/>
                    </a:lnTo>
                    <a:lnTo>
                      <a:pt x="240" y="0"/>
                    </a:lnTo>
                    <a:lnTo>
                      <a:pt x="238" y="0"/>
                    </a:lnTo>
                    <a:lnTo>
                      <a:pt x="238" y="0"/>
                    </a:lnTo>
                    <a:lnTo>
                      <a:pt x="237" y="0"/>
                    </a:lnTo>
                    <a:lnTo>
                      <a:pt x="236" y="0"/>
                    </a:lnTo>
                    <a:lnTo>
                      <a:pt x="235" y="0"/>
                    </a:lnTo>
                    <a:lnTo>
                      <a:pt x="235" y="0"/>
                    </a:lnTo>
                    <a:lnTo>
                      <a:pt x="234" y="0"/>
                    </a:lnTo>
                    <a:lnTo>
                      <a:pt x="232" y="0"/>
                    </a:lnTo>
                    <a:lnTo>
                      <a:pt x="231" y="0"/>
                    </a:lnTo>
                    <a:lnTo>
                      <a:pt x="230" y="0"/>
                    </a:lnTo>
                    <a:lnTo>
                      <a:pt x="228" y="0"/>
                    </a:lnTo>
                    <a:lnTo>
                      <a:pt x="226" y="0"/>
                    </a:lnTo>
                    <a:lnTo>
                      <a:pt x="225" y="0"/>
                    </a:lnTo>
                    <a:lnTo>
                      <a:pt x="224" y="0"/>
                    </a:lnTo>
                    <a:lnTo>
                      <a:pt x="222" y="0"/>
                    </a:lnTo>
                    <a:lnTo>
                      <a:pt x="220" y="0"/>
                    </a:lnTo>
                    <a:lnTo>
                      <a:pt x="219" y="0"/>
                    </a:lnTo>
                    <a:lnTo>
                      <a:pt x="217" y="0"/>
                    </a:lnTo>
                    <a:lnTo>
                      <a:pt x="216" y="0"/>
                    </a:lnTo>
                    <a:lnTo>
                      <a:pt x="213" y="0"/>
                    </a:lnTo>
                    <a:lnTo>
                      <a:pt x="211" y="0"/>
                    </a:lnTo>
                    <a:lnTo>
                      <a:pt x="210" y="0"/>
                    </a:lnTo>
                    <a:lnTo>
                      <a:pt x="207" y="0"/>
                    </a:lnTo>
                    <a:lnTo>
                      <a:pt x="206" y="0"/>
                    </a:lnTo>
                    <a:lnTo>
                      <a:pt x="204" y="0"/>
                    </a:lnTo>
                    <a:lnTo>
                      <a:pt x="201" y="0"/>
                    </a:lnTo>
                    <a:lnTo>
                      <a:pt x="199" y="0"/>
                    </a:lnTo>
                    <a:lnTo>
                      <a:pt x="196" y="0"/>
                    </a:lnTo>
                    <a:lnTo>
                      <a:pt x="194" y="0"/>
                    </a:lnTo>
                    <a:lnTo>
                      <a:pt x="193" y="0"/>
                    </a:lnTo>
                    <a:lnTo>
                      <a:pt x="190" y="0"/>
                    </a:lnTo>
                    <a:lnTo>
                      <a:pt x="188" y="0"/>
                    </a:lnTo>
                    <a:lnTo>
                      <a:pt x="185" y="0"/>
                    </a:lnTo>
                    <a:lnTo>
                      <a:pt x="183" y="0"/>
                    </a:lnTo>
                    <a:lnTo>
                      <a:pt x="181" y="0"/>
                    </a:lnTo>
                    <a:lnTo>
                      <a:pt x="178" y="0"/>
                    </a:lnTo>
                    <a:lnTo>
                      <a:pt x="175" y="0"/>
                    </a:lnTo>
                    <a:lnTo>
                      <a:pt x="172" y="0"/>
                    </a:lnTo>
                    <a:lnTo>
                      <a:pt x="170" y="0"/>
                    </a:lnTo>
                    <a:lnTo>
                      <a:pt x="167" y="0"/>
                    </a:lnTo>
                    <a:lnTo>
                      <a:pt x="165" y="0"/>
                    </a:lnTo>
                    <a:lnTo>
                      <a:pt x="163" y="0"/>
                    </a:lnTo>
                    <a:lnTo>
                      <a:pt x="160" y="0"/>
                    </a:lnTo>
                    <a:lnTo>
                      <a:pt x="157" y="0"/>
                    </a:lnTo>
                    <a:lnTo>
                      <a:pt x="154" y="0"/>
                    </a:lnTo>
                    <a:lnTo>
                      <a:pt x="152" y="0"/>
                    </a:lnTo>
                    <a:lnTo>
                      <a:pt x="149" y="0"/>
                    </a:lnTo>
                    <a:lnTo>
                      <a:pt x="146" y="0"/>
                    </a:lnTo>
                    <a:lnTo>
                      <a:pt x="143" y="0"/>
                    </a:lnTo>
                    <a:lnTo>
                      <a:pt x="141" y="0"/>
                    </a:lnTo>
                    <a:lnTo>
                      <a:pt x="137" y="0"/>
                    </a:lnTo>
                    <a:lnTo>
                      <a:pt x="135" y="0"/>
                    </a:lnTo>
                    <a:lnTo>
                      <a:pt x="133" y="0"/>
                    </a:lnTo>
                    <a:lnTo>
                      <a:pt x="129" y="0"/>
                    </a:lnTo>
                    <a:lnTo>
                      <a:pt x="127" y="0"/>
                    </a:lnTo>
                    <a:lnTo>
                      <a:pt x="124" y="0"/>
                    </a:lnTo>
                    <a:lnTo>
                      <a:pt x="122" y="0"/>
                    </a:lnTo>
                    <a:lnTo>
                      <a:pt x="118" y="0"/>
                    </a:lnTo>
                    <a:lnTo>
                      <a:pt x="116" y="0"/>
                    </a:lnTo>
                    <a:lnTo>
                      <a:pt x="113" y="0"/>
                    </a:lnTo>
                    <a:lnTo>
                      <a:pt x="110" y="0"/>
                    </a:lnTo>
                    <a:lnTo>
                      <a:pt x="107" y="0"/>
                    </a:lnTo>
                    <a:lnTo>
                      <a:pt x="105" y="0"/>
                    </a:lnTo>
                    <a:lnTo>
                      <a:pt x="101" y="0"/>
                    </a:lnTo>
                    <a:lnTo>
                      <a:pt x="99" y="0"/>
                    </a:lnTo>
                    <a:lnTo>
                      <a:pt x="97" y="0"/>
                    </a:lnTo>
                    <a:lnTo>
                      <a:pt x="93" y="0"/>
                    </a:lnTo>
                    <a:lnTo>
                      <a:pt x="91" y="0"/>
                    </a:lnTo>
                    <a:lnTo>
                      <a:pt x="88" y="0"/>
                    </a:lnTo>
                    <a:lnTo>
                      <a:pt x="86" y="0"/>
                    </a:lnTo>
                    <a:lnTo>
                      <a:pt x="82" y="0"/>
                    </a:lnTo>
                    <a:lnTo>
                      <a:pt x="80" y="0"/>
                    </a:lnTo>
                    <a:lnTo>
                      <a:pt x="77" y="0"/>
                    </a:lnTo>
                    <a:lnTo>
                      <a:pt x="75" y="0"/>
                    </a:lnTo>
                    <a:lnTo>
                      <a:pt x="73" y="0"/>
                    </a:lnTo>
                    <a:lnTo>
                      <a:pt x="70" y="0"/>
                    </a:lnTo>
                    <a:lnTo>
                      <a:pt x="67" y="0"/>
                    </a:lnTo>
                    <a:lnTo>
                      <a:pt x="64" y="0"/>
                    </a:lnTo>
                    <a:lnTo>
                      <a:pt x="62" y="0"/>
                    </a:lnTo>
                    <a:lnTo>
                      <a:pt x="59" y="0"/>
                    </a:lnTo>
                    <a:lnTo>
                      <a:pt x="57" y="0"/>
                    </a:lnTo>
                    <a:lnTo>
                      <a:pt x="55" y="0"/>
                    </a:lnTo>
                    <a:lnTo>
                      <a:pt x="52" y="0"/>
                    </a:lnTo>
                    <a:lnTo>
                      <a:pt x="50" y="0"/>
                    </a:lnTo>
                    <a:lnTo>
                      <a:pt x="47" y="0"/>
                    </a:lnTo>
                    <a:lnTo>
                      <a:pt x="46" y="0"/>
                    </a:lnTo>
                    <a:lnTo>
                      <a:pt x="44" y="0"/>
                    </a:lnTo>
                    <a:lnTo>
                      <a:pt x="41" y="0"/>
                    </a:lnTo>
                    <a:lnTo>
                      <a:pt x="39" y="0"/>
                    </a:lnTo>
                    <a:lnTo>
                      <a:pt x="37" y="0"/>
                    </a:lnTo>
                    <a:lnTo>
                      <a:pt x="35" y="0"/>
                    </a:lnTo>
                    <a:lnTo>
                      <a:pt x="33" y="0"/>
                    </a:lnTo>
                    <a:lnTo>
                      <a:pt x="31" y="0"/>
                    </a:lnTo>
                    <a:lnTo>
                      <a:pt x="29" y="0"/>
                    </a:lnTo>
                    <a:lnTo>
                      <a:pt x="27" y="0"/>
                    </a:lnTo>
                    <a:lnTo>
                      <a:pt x="26" y="0"/>
                    </a:lnTo>
                    <a:lnTo>
                      <a:pt x="23" y="0"/>
                    </a:lnTo>
                    <a:lnTo>
                      <a:pt x="22" y="0"/>
                    </a:lnTo>
                    <a:lnTo>
                      <a:pt x="20" y="0"/>
                    </a:lnTo>
                    <a:lnTo>
                      <a:pt x="18" y="0"/>
                    </a:lnTo>
                    <a:lnTo>
                      <a:pt x="17" y="0"/>
                    </a:lnTo>
                    <a:lnTo>
                      <a:pt x="16" y="0"/>
                    </a:lnTo>
                    <a:lnTo>
                      <a:pt x="14" y="0"/>
                    </a:lnTo>
                    <a:lnTo>
                      <a:pt x="12" y="0"/>
                    </a:lnTo>
                    <a:lnTo>
                      <a:pt x="11" y="0"/>
                    </a:lnTo>
                    <a:lnTo>
                      <a:pt x="10" y="0"/>
                    </a:lnTo>
                    <a:lnTo>
                      <a:pt x="9" y="0"/>
                    </a:lnTo>
                    <a:lnTo>
                      <a:pt x="8" y="0"/>
                    </a:lnTo>
                    <a:lnTo>
                      <a:pt x="6" y="0"/>
                    </a:lnTo>
                    <a:lnTo>
                      <a:pt x="6" y="0"/>
                    </a:lnTo>
                    <a:lnTo>
                      <a:pt x="5" y="0"/>
                    </a:lnTo>
                    <a:lnTo>
                      <a:pt x="4" y="0"/>
                    </a:lnTo>
                    <a:lnTo>
                      <a:pt x="4" y="0"/>
                    </a:lnTo>
                    <a:lnTo>
                      <a:pt x="3" y="0"/>
                    </a:lnTo>
                    <a:lnTo>
                      <a:pt x="2" y="0"/>
                    </a:lnTo>
                    <a:lnTo>
                      <a:pt x="2" y="0"/>
                    </a:lnTo>
                    <a:lnTo>
                      <a:pt x="2" y="0"/>
                    </a:lnTo>
                    <a:lnTo>
                      <a:pt x="0" y="0"/>
                    </a:lnTo>
                    <a:lnTo>
                      <a:pt x="0" y="0"/>
                    </a:lnTo>
                    <a:lnTo>
                      <a:pt x="0" y="0"/>
                    </a:lnTo>
                    <a:lnTo>
                      <a:pt x="0" y="0"/>
                    </a:lnTo>
                    <a:lnTo>
                      <a:pt x="0" y="0"/>
                    </a:lnTo>
                    <a:lnTo>
                      <a:pt x="0" y="0"/>
                    </a:lnTo>
                    <a:lnTo>
                      <a:pt x="63" y="52"/>
                    </a:lnTo>
                    <a:lnTo>
                      <a:pt x="304" y="52"/>
                    </a:lnTo>
                    <a:lnTo>
                      <a:pt x="304" y="52"/>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00" name="Freeform 243">
                <a:extLst>
                  <a:ext uri="{FF2B5EF4-FFF2-40B4-BE49-F238E27FC236}">
                    <a16:creationId xmlns:a16="http://schemas.microsoft.com/office/drawing/2014/main" xmlns="" id="{31F3ACAF-49B4-4D43-ABDD-6F3F26E67145}"/>
                  </a:ext>
                </a:extLst>
              </p:cNvPr>
              <p:cNvSpPr>
                <a:spLocks noChangeAspect="1"/>
              </p:cNvSpPr>
              <p:nvPr/>
            </p:nvSpPr>
            <p:spPr bwMode="auto">
              <a:xfrm>
                <a:off x="5655" y="5433"/>
                <a:ext cx="241" cy="472"/>
              </a:xfrm>
              <a:custGeom>
                <a:avLst/>
                <a:gdLst>
                  <a:gd name="T0" fmla="*/ 241 w 241"/>
                  <a:gd name="T1" fmla="*/ 0 h 472"/>
                  <a:gd name="T2" fmla="*/ 241 w 241"/>
                  <a:gd name="T3" fmla="*/ 472 h 472"/>
                  <a:gd name="T4" fmla="*/ 0 w 241"/>
                  <a:gd name="T5" fmla="*/ 472 h 472"/>
                  <a:gd name="T6" fmla="*/ 0 w 241"/>
                  <a:gd name="T7" fmla="*/ 0 h 472"/>
                  <a:gd name="T8" fmla="*/ 241 w 241"/>
                  <a:gd name="T9" fmla="*/ 0 h 472"/>
                  <a:gd name="T10" fmla="*/ 241 w 241"/>
                  <a:gd name="T11" fmla="*/ 0 h 472"/>
                </a:gdLst>
                <a:ahLst/>
                <a:cxnLst>
                  <a:cxn ang="0">
                    <a:pos x="T0" y="T1"/>
                  </a:cxn>
                  <a:cxn ang="0">
                    <a:pos x="T2" y="T3"/>
                  </a:cxn>
                  <a:cxn ang="0">
                    <a:pos x="T4" y="T5"/>
                  </a:cxn>
                  <a:cxn ang="0">
                    <a:pos x="T6" y="T7"/>
                  </a:cxn>
                  <a:cxn ang="0">
                    <a:pos x="T8" y="T9"/>
                  </a:cxn>
                  <a:cxn ang="0">
                    <a:pos x="T10" y="T11"/>
                  </a:cxn>
                </a:cxnLst>
                <a:rect l="0" t="0" r="r" b="b"/>
                <a:pathLst>
                  <a:path w="241" h="472">
                    <a:moveTo>
                      <a:pt x="241" y="0"/>
                    </a:moveTo>
                    <a:lnTo>
                      <a:pt x="241" y="472"/>
                    </a:lnTo>
                    <a:lnTo>
                      <a:pt x="0" y="472"/>
                    </a:lnTo>
                    <a:lnTo>
                      <a:pt x="0" y="0"/>
                    </a:lnTo>
                    <a:lnTo>
                      <a:pt x="241" y="0"/>
                    </a:lnTo>
                    <a:lnTo>
                      <a:pt x="241" y="0"/>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01" name="Line 244">
                <a:extLst>
                  <a:ext uri="{FF2B5EF4-FFF2-40B4-BE49-F238E27FC236}">
                    <a16:creationId xmlns:a16="http://schemas.microsoft.com/office/drawing/2014/main" xmlns="" id="{B176301B-7C95-44D6-ADF6-76B959C72C01}"/>
                  </a:ext>
                </a:extLst>
              </p:cNvPr>
              <p:cNvSpPr>
                <a:spLocks noChangeAspect="1" noChangeShapeType="1"/>
              </p:cNvSpPr>
              <p:nvPr/>
            </p:nvSpPr>
            <p:spPr bwMode="auto">
              <a:xfrm>
                <a:off x="5655" y="5671"/>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02" name="Line 245">
                <a:extLst>
                  <a:ext uri="{FF2B5EF4-FFF2-40B4-BE49-F238E27FC236}">
                    <a16:creationId xmlns:a16="http://schemas.microsoft.com/office/drawing/2014/main" xmlns="" id="{15E75AC5-2DC4-43F7-88F3-F4BBA3C03101}"/>
                  </a:ext>
                </a:extLst>
              </p:cNvPr>
              <p:cNvSpPr>
                <a:spLocks noChangeAspect="1" noChangeShapeType="1"/>
              </p:cNvSpPr>
              <p:nvPr/>
            </p:nvSpPr>
            <p:spPr bwMode="auto">
              <a:xfrm>
                <a:off x="5655" y="5698"/>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03" name="Line 246">
                <a:extLst>
                  <a:ext uri="{FF2B5EF4-FFF2-40B4-BE49-F238E27FC236}">
                    <a16:creationId xmlns:a16="http://schemas.microsoft.com/office/drawing/2014/main" xmlns="" id="{C2A00128-74FF-43BD-B4E9-370EED3B3005}"/>
                  </a:ext>
                </a:extLst>
              </p:cNvPr>
              <p:cNvSpPr>
                <a:spLocks noChangeAspect="1" noChangeShapeType="1"/>
              </p:cNvSpPr>
              <p:nvPr/>
            </p:nvSpPr>
            <p:spPr bwMode="auto">
              <a:xfrm>
                <a:off x="5655" y="5724"/>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04" name="Line 247">
                <a:extLst>
                  <a:ext uri="{FF2B5EF4-FFF2-40B4-BE49-F238E27FC236}">
                    <a16:creationId xmlns:a16="http://schemas.microsoft.com/office/drawing/2014/main" xmlns="" id="{98F88BF8-3AAC-4D37-903B-E7D0D78F2E3E}"/>
                  </a:ext>
                </a:extLst>
              </p:cNvPr>
              <p:cNvSpPr>
                <a:spLocks noChangeAspect="1" noChangeShapeType="1"/>
              </p:cNvSpPr>
              <p:nvPr/>
            </p:nvSpPr>
            <p:spPr bwMode="auto">
              <a:xfrm>
                <a:off x="5655" y="5749"/>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05" name="Line 248">
                <a:extLst>
                  <a:ext uri="{FF2B5EF4-FFF2-40B4-BE49-F238E27FC236}">
                    <a16:creationId xmlns:a16="http://schemas.microsoft.com/office/drawing/2014/main" xmlns="" id="{95E0B8A9-B376-4C1A-8880-CB6E5850B97A}"/>
                  </a:ext>
                </a:extLst>
              </p:cNvPr>
              <p:cNvSpPr>
                <a:spLocks noChangeAspect="1" noChangeShapeType="1"/>
              </p:cNvSpPr>
              <p:nvPr/>
            </p:nvSpPr>
            <p:spPr bwMode="auto">
              <a:xfrm>
                <a:off x="5655" y="5775"/>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06" name="Line 249">
                <a:extLst>
                  <a:ext uri="{FF2B5EF4-FFF2-40B4-BE49-F238E27FC236}">
                    <a16:creationId xmlns:a16="http://schemas.microsoft.com/office/drawing/2014/main" xmlns="" id="{D61BB6C5-603E-40F2-B103-F14ED983D23B}"/>
                  </a:ext>
                </a:extLst>
              </p:cNvPr>
              <p:cNvSpPr>
                <a:spLocks noChangeAspect="1" noChangeShapeType="1"/>
              </p:cNvSpPr>
              <p:nvPr/>
            </p:nvSpPr>
            <p:spPr bwMode="auto">
              <a:xfrm>
                <a:off x="5655" y="5802"/>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07" name="Line 250">
                <a:extLst>
                  <a:ext uri="{FF2B5EF4-FFF2-40B4-BE49-F238E27FC236}">
                    <a16:creationId xmlns:a16="http://schemas.microsoft.com/office/drawing/2014/main" xmlns="" id="{C1B6EE1A-1080-4C3E-8D1D-03BC5D8F3D54}"/>
                  </a:ext>
                </a:extLst>
              </p:cNvPr>
              <p:cNvSpPr>
                <a:spLocks noChangeAspect="1" noChangeShapeType="1"/>
              </p:cNvSpPr>
              <p:nvPr/>
            </p:nvSpPr>
            <p:spPr bwMode="auto">
              <a:xfrm>
                <a:off x="5655" y="5828"/>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08" name="Line 251">
                <a:extLst>
                  <a:ext uri="{FF2B5EF4-FFF2-40B4-BE49-F238E27FC236}">
                    <a16:creationId xmlns:a16="http://schemas.microsoft.com/office/drawing/2014/main" xmlns="" id="{D787A74B-0090-4DA2-9B5D-E4149CFC143F}"/>
                  </a:ext>
                </a:extLst>
              </p:cNvPr>
              <p:cNvSpPr>
                <a:spLocks noChangeAspect="1" noChangeShapeType="1"/>
              </p:cNvSpPr>
              <p:nvPr/>
            </p:nvSpPr>
            <p:spPr bwMode="auto">
              <a:xfrm>
                <a:off x="5655" y="5853"/>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09" name="Line 252">
                <a:extLst>
                  <a:ext uri="{FF2B5EF4-FFF2-40B4-BE49-F238E27FC236}">
                    <a16:creationId xmlns:a16="http://schemas.microsoft.com/office/drawing/2014/main" xmlns="" id="{D62E7110-B3F0-45EF-9D9B-82DBA137D897}"/>
                  </a:ext>
                </a:extLst>
              </p:cNvPr>
              <p:cNvSpPr>
                <a:spLocks noChangeAspect="1" noChangeShapeType="1"/>
              </p:cNvSpPr>
              <p:nvPr/>
            </p:nvSpPr>
            <p:spPr bwMode="auto">
              <a:xfrm>
                <a:off x="5655" y="5473"/>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10" name="Line 253">
                <a:extLst>
                  <a:ext uri="{FF2B5EF4-FFF2-40B4-BE49-F238E27FC236}">
                    <a16:creationId xmlns:a16="http://schemas.microsoft.com/office/drawing/2014/main" xmlns="" id="{D5437241-C45F-45CA-8908-963E7B029906}"/>
                  </a:ext>
                </a:extLst>
              </p:cNvPr>
              <p:cNvSpPr>
                <a:spLocks noChangeAspect="1" noChangeShapeType="1"/>
              </p:cNvSpPr>
              <p:nvPr/>
            </p:nvSpPr>
            <p:spPr bwMode="auto">
              <a:xfrm>
                <a:off x="5655" y="5500"/>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11" name="Line 254">
                <a:extLst>
                  <a:ext uri="{FF2B5EF4-FFF2-40B4-BE49-F238E27FC236}">
                    <a16:creationId xmlns:a16="http://schemas.microsoft.com/office/drawing/2014/main" xmlns="" id="{A701A6F9-89E2-48BB-98EF-8B7A5F9160C5}"/>
                  </a:ext>
                </a:extLst>
              </p:cNvPr>
              <p:cNvSpPr>
                <a:spLocks noChangeAspect="1" noChangeShapeType="1"/>
              </p:cNvSpPr>
              <p:nvPr/>
            </p:nvSpPr>
            <p:spPr bwMode="auto">
              <a:xfrm>
                <a:off x="5655" y="5526"/>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12" name="Line 255">
                <a:extLst>
                  <a:ext uri="{FF2B5EF4-FFF2-40B4-BE49-F238E27FC236}">
                    <a16:creationId xmlns:a16="http://schemas.microsoft.com/office/drawing/2014/main" xmlns="" id="{B4006809-2606-401F-B104-3F829BCCE304}"/>
                  </a:ext>
                </a:extLst>
              </p:cNvPr>
              <p:cNvSpPr>
                <a:spLocks noChangeAspect="1" noChangeShapeType="1"/>
              </p:cNvSpPr>
              <p:nvPr/>
            </p:nvSpPr>
            <p:spPr bwMode="auto">
              <a:xfrm>
                <a:off x="5655" y="5552"/>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13" name="Line 256">
                <a:extLst>
                  <a:ext uri="{FF2B5EF4-FFF2-40B4-BE49-F238E27FC236}">
                    <a16:creationId xmlns:a16="http://schemas.microsoft.com/office/drawing/2014/main" xmlns="" id="{BC034DB3-558B-4660-AA21-2D5DE8D461AE}"/>
                  </a:ext>
                </a:extLst>
              </p:cNvPr>
              <p:cNvSpPr>
                <a:spLocks noChangeAspect="1" noChangeShapeType="1"/>
              </p:cNvSpPr>
              <p:nvPr/>
            </p:nvSpPr>
            <p:spPr bwMode="auto">
              <a:xfrm>
                <a:off x="5655" y="5579"/>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14" name="Line 257">
                <a:extLst>
                  <a:ext uri="{FF2B5EF4-FFF2-40B4-BE49-F238E27FC236}">
                    <a16:creationId xmlns:a16="http://schemas.microsoft.com/office/drawing/2014/main" xmlns="" id="{B0905893-2466-4ABE-A546-63D3E906942D}"/>
                  </a:ext>
                </a:extLst>
              </p:cNvPr>
              <p:cNvSpPr>
                <a:spLocks noChangeAspect="1" noChangeShapeType="1"/>
              </p:cNvSpPr>
              <p:nvPr/>
            </p:nvSpPr>
            <p:spPr bwMode="auto">
              <a:xfrm>
                <a:off x="5655" y="5880"/>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15" name="Freeform 258">
                <a:extLst>
                  <a:ext uri="{FF2B5EF4-FFF2-40B4-BE49-F238E27FC236}">
                    <a16:creationId xmlns:a16="http://schemas.microsoft.com/office/drawing/2014/main" xmlns="" id="{256B342C-FE20-4F14-8552-3E7A6F3BB8D4}"/>
                  </a:ext>
                </a:extLst>
              </p:cNvPr>
              <p:cNvSpPr>
                <a:spLocks noChangeAspect="1"/>
              </p:cNvSpPr>
              <p:nvPr/>
            </p:nvSpPr>
            <p:spPr bwMode="auto">
              <a:xfrm>
                <a:off x="5768" y="5697"/>
                <a:ext cx="92" cy="182"/>
              </a:xfrm>
              <a:custGeom>
                <a:avLst/>
                <a:gdLst>
                  <a:gd name="T0" fmla="*/ 92 w 92"/>
                  <a:gd name="T1" fmla="*/ 182 h 182"/>
                  <a:gd name="T2" fmla="*/ 92 w 92"/>
                  <a:gd name="T3" fmla="*/ 0 h 182"/>
                  <a:gd name="T4" fmla="*/ 0 w 92"/>
                  <a:gd name="T5" fmla="*/ 0 h 182"/>
                  <a:gd name="T6" fmla="*/ 0 w 92"/>
                  <a:gd name="T7" fmla="*/ 182 h 182"/>
                  <a:gd name="T8" fmla="*/ 92 w 92"/>
                  <a:gd name="T9" fmla="*/ 182 h 182"/>
                  <a:gd name="T10" fmla="*/ 92 w 92"/>
                  <a:gd name="T11" fmla="*/ 182 h 182"/>
                </a:gdLst>
                <a:ahLst/>
                <a:cxnLst>
                  <a:cxn ang="0">
                    <a:pos x="T0" y="T1"/>
                  </a:cxn>
                  <a:cxn ang="0">
                    <a:pos x="T2" y="T3"/>
                  </a:cxn>
                  <a:cxn ang="0">
                    <a:pos x="T4" y="T5"/>
                  </a:cxn>
                  <a:cxn ang="0">
                    <a:pos x="T6" y="T7"/>
                  </a:cxn>
                  <a:cxn ang="0">
                    <a:pos x="T8" y="T9"/>
                  </a:cxn>
                  <a:cxn ang="0">
                    <a:pos x="T10" y="T11"/>
                  </a:cxn>
                </a:cxnLst>
                <a:rect l="0" t="0" r="r" b="b"/>
                <a:pathLst>
                  <a:path w="92" h="182">
                    <a:moveTo>
                      <a:pt x="92" y="182"/>
                    </a:moveTo>
                    <a:lnTo>
                      <a:pt x="92" y="0"/>
                    </a:lnTo>
                    <a:lnTo>
                      <a:pt x="0" y="0"/>
                    </a:lnTo>
                    <a:lnTo>
                      <a:pt x="0" y="182"/>
                    </a:lnTo>
                    <a:lnTo>
                      <a:pt x="92" y="182"/>
                    </a:lnTo>
                    <a:lnTo>
                      <a:pt x="92" y="182"/>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16" name="Freeform 259">
                <a:extLst>
                  <a:ext uri="{FF2B5EF4-FFF2-40B4-BE49-F238E27FC236}">
                    <a16:creationId xmlns:a16="http://schemas.microsoft.com/office/drawing/2014/main" xmlns="" id="{B9FD5139-A40B-489E-A0D5-53168112134C}"/>
                  </a:ext>
                </a:extLst>
              </p:cNvPr>
              <p:cNvSpPr>
                <a:spLocks noChangeAspect="1"/>
              </p:cNvSpPr>
              <p:nvPr/>
            </p:nvSpPr>
            <p:spPr bwMode="auto">
              <a:xfrm>
                <a:off x="5815" y="5694"/>
                <a:ext cx="1" cy="193"/>
              </a:xfrm>
              <a:custGeom>
                <a:avLst/>
                <a:gdLst>
                  <a:gd name="T0" fmla="*/ 0 h 193"/>
                  <a:gd name="T1" fmla="*/ 193 h 193"/>
                  <a:gd name="T2" fmla="*/ 0 h 193"/>
                </a:gdLst>
                <a:ahLst/>
                <a:cxnLst>
                  <a:cxn ang="0">
                    <a:pos x="0" y="T0"/>
                  </a:cxn>
                  <a:cxn ang="0">
                    <a:pos x="0" y="T1"/>
                  </a:cxn>
                  <a:cxn ang="0">
                    <a:pos x="0" y="T2"/>
                  </a:cxn>
                </a:cxnLst>
                <a:rect l="0" t="0" r="r" b="b"/>
                <a:pathLst>
                  <a:path h="193">
                    <a:moveTo>
                      <a:pt x="0" y="0"/>
                    </a:moveTo>
                    <a:lnTo>
                      <a:pt x="0" y="193"/>
                    </a:lnTo>
                    <a:lnTo>
                      <a:pt x="0" y="0"/>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17" name="Line 260">
                <a:extLst>
                  <a:ext uri="{FF2B5EF4-FFF2-40B4-BE49-F238E27FC236}">
                    <a16:creationId xmlns:a16="http://schemas.microsoft.com/office/drawing/2014/main" xmlns="" id="{55972BCA-A109-4E92-8CE2-D37A0E0BC30D}"/>
                  </a:ext>
                </a:extLst>
              </p:cNvPr>
              <p:cNvSpPr>
                <a:spLocks noChangeAspect="1" noChangeShapeType="1"/>
              </p:cNvSpPr>
              <p:nvPr/>
            </p:nvSpPr>
            <p:spPr bwMode="auto">
              <a:xfrm>
                <a:off x="5815" y="5694"/>
                <a:ext cx="1" cy="193"/>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18" name="Freeform 261">
                <a:extLst>
                  <a:ext uri="{FF2B5EF4-FFF2-40B4-BE49-F238E27FC236}">
                    <a16:creationId xmlns:a16="http://schemas.microsoft.com/office/drawing/2014/main" xmlns="" id="{F880D723-584C-4F6F-B08A-ACBD312F3075}"/>
                  </a:ext>
                </a:extLst>
              </p:cNvPr>
              <p:cNvSpPr>
                <a:spLocks noChangeAspect="1"/>
              </p:cNvSpPr>
              <p:nvPr/>
            </p:nvSpPr>
            <p:spPr bwMode="auto">
              <a:xfrm>
                <a:off x="5800" y="5732"/>
                <a:ext cx="15" cy="33"/>
              </a:xfrm>
              <a:custGeom>
                <a:avLst/>
                <a:gdLst>
                  <a:gd name="T0" fmla="*/ 15 w 15"/>
                  <a:gd name="T1" fmla="*/ 0 h 33"/>
                  <a:gd name="T2" fmla="*/ 12 w 15"/>
                  <a:gd name="T3" fmla="*/ 0 h 33"/>
                  <a:gd name="T4" fmla="*/ 11 w 15"/>
                  <a:gd name="T5" fmla="*/ 0 h 33"/>
                  <a:gd name="T6" fmla="*/ 9 w 15"/>
                  <a:gd name="T7" fmla="*/ 2 h 33"/>
                  <a:gd name="T8" fmla="*/ 8 w 15"/>
                  <a:gd name="T9" fmla="*/ 2 h 33"/>
                  <a:gd name="T10" fmla="*/ 6 w 15"/>
                  <a:gd name="T11" fmla="*/ 3 h 33"/>
                  <a:gd name="T12" fmla="*/ 5 w 15"/>
                  <a:gd name="T13" fmla="*/ 5 h 33"/>
                  <a:gd name="T14" fmla="*/ 4 w 15"/>
                  <a:gd name="T15" fmla="*/ 6 h 33"/>
                  <a:gd name="T16" fmla="*/ 3 w 15"/>
                  <a:gd name="T17" fmla="*/ 7 h 33"/>
                  <a:gd name="T18" fmla="*/ 2 w 15"/>
                  <a:gd name="T19" fmla="*/ 10 h 33"/>
                  <a:gd name="T20" fmla="*/ 2 w 15"/>
                  <a:gd name="T21" fmla="*/ 12 h 33"/>
                  <a:gd name="T22" fmla="*/ 0 w 15"/>
                  <a:gd name="T23" fmla="*/ 15 h 33"/>
                  <a:gd name="T24" fmla="*/ 0 w 15"/>
                  <a:gd name="T25" fmla="*/ 16 h 33"/>
                  <a:gd name="T26" fmla="*/ 0 w 15"/>
                  <a:gd name="T27" fmla="*/ 16 h 33"/>
                  <a:gd name="T28" fmla="*/ 0 w 15"/>
                  <a:gd name="T29" fmla="*/ 19 h 33"/>
                  <a:gd name="T30" fmla="*/ 2 w 15"/>
                  <a:gd name="T31" fmla="*/ 20 h 33"/>
                  <a:gd name="T32" fmla="*/ 2 w 15"/>
                  <a:gd name="T33" fmla="*/ 23 h 33"/>
                  <a:gd name="T34" fmla="*/ 3 w 15"/>
                  <a:gd name="T35" fmla="*/ 24 h 33"/>
                  <a:gd name="T36" fmla="*/ 4 w 15"/>
                  <a:gd name="T37" fmla="*/ 26 h 33"/>
                  <a:gd name="T38" fmla="*/ 5 w 15"/>
                  <a:gd name="T39" fmla="*/ 29 h 33"/>
                  <a:gd name="T40" fmla="*/ 6 w 15"/>
                  <a:gd name="T41" fmla="*/ 30 h 33"/>
                  <a:gd name="T42" fmla="*/ 8 w 15"/>
                  <a:gd name="T43" fmla="*/ 30 h 33"/>
                  <a:gd name="T44" fmla="*/ 9 w 15"/>
                  <a:gd name="T45" fmla="*/ 32 h 33"/>
                  <a:gd name="T46" fmla="*/ 11 w 15"/>
                  <a:gd name="T47" fmla="*/ 33 h 33"/>
                  <a:gd name="T48" fmla="*/ 12 w 15"/>
                  <a:gd name="T49" fmla="*/ 33 h 33"/>
                  <a:gd name="T50" fmla="*/ 15 w 15"/>
                  <a:gd name="T51" fmla="*/ 33 h 33"/>
                  <a:gd name="T52" fmla="*/ 15 w 15"/>
                  <a:gd name="T53" fmla="*/ 33 h 33"/>
                  <a:gd name="T54" fmla="*/ 15 w 15"/>
                  <a:gd name="T55" fmla="*/ 0 h 33"/>
                  <a:gd name="T56" fmla="*/ 15 w 15"/>
                  <a:gd name="T5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 h="33">
                    <a:moveTo>
                      <a:pt x="15" y="0"/>
                    </a:moveTo>
                    <a:lnTo>
                      <a:pt x="12" y="0"/>
                    </a:lnTo>
                    <a:lnTo>
                      <a:pt x="11" y="0"/>
                    </a:lnTo>
                    <a:lnTo>
                      <a:pt x="9" y="2"/>
                    </a:lnTo>
                    <a:lnTo>
                      <a:pt x="8" y="2"/>
                    </a:lnTo>
                    <a:lnTo>
                      <a:pt x="6" y="3"/>
                    </a:lnTo>
                    <a:lnTo>
                      <a:pt x="5" y="5"/>
                    </a:lnTo>
                    <a:lnTo>
                      <a:pt x="4" y="6"/>
                    </a:lnTo>
                    <a:lnTo>
                      <a:pt x="3" y="7"/>
                    </a:lnTo>
                    <a:lnTo>
                      <a:pt x="2" y="10"/>
                    </a:lnTo>
                    <a:lnTo>
                      <a:pt x="2" y="12"/>
                    </a:lnTo>
                    <a:lnTo>
                      <a:pt x="0" y="15"/>
                    </a:lnTo>
                    <a:lnTo>
                      <a:pt x="0" y="16"/>
                    </a:lnTo>
                    <a:lnTo>
                      <a:pt x="0" y="16"/>
                    </a:lnTo>
                    <a:lnTo>
                      <a:pt x="0" y="19"/>
                    </a:lnTo>
                    <a:lnTo>
                      <a:pt x="2" y="20"/>
                    </a:lnTo>
                    <a:lnTo>
                      <a:pt x="2" y="23"/>
                    </a:lnTo>
                    <a:lnTo>
                      <a:pt x="3" y="24"/>
                    </a:lnTo>
                    <a:lnTo>
                      <a:pt x="4" y="26"/>
                    </a:lnTo>
                    <a:lnTo>
                      <a:pt x="5" y="29"/>
                    </a:lnTo>
                    <a:lnTo>
                      <a:pt x="6" y="30"/>
                    </a:lnTo>
                    <a:lnTo>
                      <a:pt x="8" y="30"/>
                    </a:lnTo>
                    <a:lnTo>
                      <a:pt x="9" y="32"/>
                    </a:lnTo>
                    <a:lnTo>
                      <a:pt x="11" y="33"/>
                    </a:lnTo>
                    <a:lnTo>
                      <a:pt x="12" y="33"/>
                    </a:lnTo>
                    <a:lnTo>
                      <a:pt x="15" y="33"/>
                    </a:lnTo>
                    <a:lnTo>
                      <a:pt x="15" y="33"/>
                    </a:lnTo>
                    <a:lnTo>
                      <a:pt x="15" y="0"/>
                    </a:lnTo>
                    <a:lnTo>
                      <a:pt x="15" y="0"/>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19" name="Freeform 262">
                <a:extLst>
                  <a:ext uri="{FF2B5EF4-FFF2-40B4-BE49-F238E27FC236}">
                    <a16:creationId xmlns:a16="http://schemas.microsoft.com/office/drawing/2014/main" xmlns="" id="{36878D21-1D6E-476D-B49F-E02BBD45B5BC}"/>
                  </a:ext>
                </a:extLst>
              </p:cNvPr>
              <p:cNvSpPr>
                <a:spLocks noChangeAspect="1"/>
              </p:cNvSpPr>
              <p:nvPr/>
            </p:nvSpPr>
            <p:spPr bwMode="auto">
              <a:xfrm>
                <a:off x="5800" y="5732"/>
                <a:ext cx="15" cy="33"/>
              </a:xfrm>
              <a:custGeom>
                <a:avLst/>
                <a:gdLst>
                  <a:gd name="T0" fmla="*/ 15 w 15"/>
                  <a:gd name="T1" fmla="*/ 0 h 33"/>
                  <a:gd name="T2" fmla="*/ 12 w 15"/>
                  <a:gd name="T3" fmla="*/ 0 h 33"/>
                  <a:gd name="T4" fmla="*/ 11 w 15"/>
                  <a:gd name="T5" fmla="*/ 0 h 33"/>
                  <a:gd name="T6" fmla="*/ 9 w 15"/>
                  <a:gd name="T7" fmla="*/ 2 h 33"/>
                  <a:gd name="T8" fmla="*/ 8 w 15"/>
                  <a:gd name="T9" fmla="*/ 2 h 33"/>
                  <a:gd name="T10" fmla="*/ 6 w 15"/>
                  <a:gd name="T11" fmla="*/ 3 h 33"/>
                  <a:gd name="T12" fmla="*/ 5 w 15"/>
                  <a:gd name="T13" fmla="*/ 5 h 33"/>
                  <a:gd name="T14" fmla="*/ 4 w 15"/>
                  <a:gd name="T15" fmla="*/ 6 h 33"/>
                  <a:gd name="T16" fmla="*/ 3 w 15"/>
                  <a:gd name="T17" fmla="*/ 7 h 33"/>
                  <a:gd name="T18" fmla="*/ 2 w 15"/>
                  <a:gd name="T19" fmla="*/ 10 h 33"/>
                  <a:gd name="T20" fmla="*/ 2 w 15"/>
                  <a:gd name="T21" fmla="*/ 12 h 33"/>
                  <a:gd name="T22" fmla="*/ 0 w 15"/>
                  <a:gd name="T23" fmla="*/ 15 h 33"/>
                  <a:gd name="T24" fmla="*/ 0 w 15"/>
                  <a:gd name="T25" fmla="*/ 16 h 33"/>
                  <a:gd name="T26" fmla="*/ 0 w 15"/>
                  <a:gd name="T27" fmla="*/ 16 h 33"/>
                  <a:gd name="T28" fmla="*/ 0 w 15"/>
                  <a:gd name="T29" fmla="*/ 19 h 33"/>
                  <a:gd name="T30" fmla="*/ 2 w 15"/>
                  <a:gd name="T31" fmla="*/ 20 h 33"/>
                  <a:gd name="T32" fmla="*/ 2 w 15"/>
                  <a:gd name="T33" fmla="*/ 23 h 33"/>
                  <a:gd name="T34" fmla="*/ 3 w 15"/>
                  <a:gd name="T35" fmla="*/ 24 h 33"/>
                  <a:gd name="T36" fmla="*/ 4 w 15"/>
                  <a:gd name="T37" fmla="*/ 26 h 33"/>
                  <a:gd name="T38" fmla="*/ 5 w 15"/>
                  <a:gd name="T39" fmla="*/ 29 h 33"/>
                  <a:gd name="T40" fmla="*/ 6 w 15"/>
                  <a:gd name="T41" fmla="*/ 30 h 33"/>
                  <a:gd name="T42" fmla="*/ 8 w 15"/>
                  <a:gd name="T43" fmla="*/ 30 h 33"/>
                  <a:gd name="T44" fmla="*/ 9 w 15"/>
                  <a:gd name="T45" fmla="*/ 32 h 33"/>
                  <a:gd name="T46" fmla="*/ 11 w 15"/>
                  <a:gd name="T47" fmla="*/ 33 h 33"/>
                  <a:gd name="T48" fmla="*/ 12 w 15"/>
                  <a:gd name="T49" fmla="*/ 33 h 33"/>
                  <a:gd name="T50" fmla="*/ 15 w 15"/>
                  <a:gd name="T51" fmla="*/ 33 h 33"/>
                  <a:gd name="T52" fmla="*/ 15 w 15"/>
                  <a:gd name="T53" fmla="*/ 33 h 33"/>
                  <a:gd name="T54" fmla="*/ 15 w 15"/>
                  <a:gd name="T55" fmla="*/ 0 h 33"/>
                  <a:gd name="T56" fmla="*/ 15 w 15"/>
                  <a:gd name="T5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 h="33">
                    <a:moveTo>
                      <a:pt x="15" y="0"/>
                    </a:moveTo>
                    <a:lnTo>
                      <a:pt x="12" y="0"/>
                    </a:lnTo>
                    <a:lnTo>
                      <a:pt x="11" y="0"/>
                    </a:lnTo>
                    <a:lnTo>
                      <a:pt x="9" y="2"/>
                    </a:lnTo>
                    <a:lnTo>
                      <a:pt x="8" y="2"/>
                    </a:lnTo>
                    <a:lnTo>
                      <a:pt x="6" y="3"/>
                    </a:lnTo>
                    <a:lnTo>
                      <a:pt x="5" y="5"/>
                    </a:lnTo>
                    <a:lnTo>
                      <a:pt x="4" y="6"/>
                    </a:lnTo>
                    <a:lnTo>
                      <a:pt x="3" y="7"/>
                    </a:lnTo>
                    <a:lnTo>
                      <a:pt x="2" y="10"/>
                    </a:lnTo>
                    <a:lnTo>
                      <a:pt x="2" y="12"/>
                    </a:lnTo>
                    <a:lnTo>
                      <a:pt x="0" y="15"/>
                    </a:lnTo>
                    <a:lnTo>
                      <a:pt x="0" y="16"/>
                    </a:lnTo>
                    <a:lnTo>
                      <a:pt x="0" y="16"/>
                    </a:lnTo>
                    <a:lnTo>
                      <a:pt x="0" y="19"/>
                    </a:lnTo>
                    <a:lnTo>
                      <a:pt x="2" y="20"/>
                    </a:lnTo>
                    <a:lnTo>
                      <a:pt x="2" y="23"/>
                    </a:lnTo>
                    <a:lnTo>
                      <a:pt x="3" y="24"/>
                    </a:lnTo>
                    <a:lnTo>
                      <a:pt x="4" y="26"/>
                    </a:lnTo>
                    <a:lnTo>
                      <a:pt x="5" y="29"/>
                    </a:lnTo>
                    <a:lnTo>
                      <a:pt x="6" y="30"/>
                    </a:lnTo>
                    <a:lnTo>
                      <a:pt x="8" y="30"/>
                    </a:lnTo>
                    <a:lnTo>
                      <a:pt x="9" y="32"/>
                    </a:lnTo>
                    <a:lnTo>
                      <a:pt x="11" y="33"/>
                    </a:lnTo>
                    <a:lnTo>
                      <a:pt x="12" y="33"/>
                    </a:lnTo>
                    <a:lnTo>
                      <a:pt x="15" y="33"/>
                    </a:lnTo>
                    <a:lnTo>
                      <a:pt x="15" y="33"/>
                    </a:lnTo>
                    <a:lnTo>
                      <a:pt x="15" y="0"/>
                    </a:lnTo>
                    <a:lnTo>
                      <a:pt x="15" y="0"/>
                    </a:lnTo>
                  </a:path>
                </a:pathLst>
              </a:custGeom>
              <a:solidFill>
                <a:srgbClr val="FF0000"/>
              </a:solidFill>
              <a:ln w="1270">
                <a:solidFill>
                  <a:srgbClr val="003366"/>
                </a:solidFill>
                <a:prstDash val="solid"/>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20" name="Freeform 263">
                <a:extLst>
                  <a:ext uri="{FF2B5EF4-FFF2-40B4-BE49-F238E27FC236}">
                    <a16:creationId xmlns:a16="http://schemas.microsoft.com/office/drawing/2014/main" xmlns="" id="{D6350F71-ED7E-433C-AA1D-F6EA9DE998FA}"/>
                  </a:ext>
                </a:extLst>
              </p:cNvPr>
              <p:cNvSpPr>
                <a:spLocks noChangeAspect="1"/>
              </p:cNvSpPr>
              <p:nvPr/>
            </p:nvSpPr>
            <p:spPr bwMode="auto">
              <a:xfrm>
                <a:off x="5815" y="5732"/>
                <a:ext cx="14" cy="33"/>
              </a:xfrm>
              <a:custGeom>
                <a:avLst/>
                <a:gdLst>
                  <a:gd name="T0" fmla="*/ 0 w 14"/>
                  <a:gd name="T1" fmla="*/ 33 h 33"/>
                  <a:gd name="T2" fmla="*/ 2 w 14"/>
                  <a:gd name="T3" fmla="*/ 33 h 33"/>
                  <a:gd name="T4" fmla="*/ 3 w 14"/>
                  <a:gd name="T5" fmla="*/ 33 h 33"/>
                  <a:gd name="T6" fmla="*/ 6 w 14"/>
                  <a:gd name="T7" fmla="*/ 32 h 33"/>
                  <a:gd name="T8" fmla="*/ 7 w 14"/>
                  <a:gd name="T9" fmla="*/ 30 h 33"/>
                  <a:gd name="T10" fmla="*/ 8 w 14"/>
                  <a:gd name="T11" fmla="*/ 30 h 33"/>
                  <a:gd name="T12" fmla="*/ 9 w 14"/>
                  <a:gd name="T13" fmla="*/ 29 h 33"/>
                  <a:gd name="T14" fmla="*/ 11 w 14"/>
                  <a:gd name="T15" fmla="*/ 26 h 33"/>
                  <a:gd name="T16" fmla="*/ 12 w 14"/>
                  <a:gd name="T17" fmla="*/ 24 h 33"/>
                  <a:gd name="T18" fmla="*/ 13 w 14"/>
                  <a:gd name="T19" fmla="*/ 23 h 33"/>
                  <a:gd name="T20" fmla="*/ 13 w 14"/>
                  <a:gd name="T21" fmla="*/ 20 h 33"/>
                  <a:gd name="T22" fmla="*/ 14 w 14"/>
                  <a:gd name="T23" fmla="*/ 19 h 33"/>
                  <a:gd name="T24" fmla="*/ 14 w 14"/>
                  <a:gd name="T25" fmla="*/ 16 h 33"/>
                  <a:gd name="T26" fmla="*/ 14 w 14"/>
                  <a:gd name="T27" fmla="*/ 16 h 33"/>
                  <a:gd name="T28" fmla="*/ 14 w 14"/>
                  <a:gd name="T29" fmla="*/ 15 h 33"/>
                  <a:gd name="T30" fmla="*/ 13 w 14"/>
                  <a:gd name="T31" fmla="*/ 12 h 33"/>
                  <a:gd name="T32" fmla="*/ 13 w 14"/>
                  <a:gd name="T33" fmla="*/ 10 h 33"/>
                  <a:gd name="T34" fmla="*/ 12 w 14"/>
                  <a:gd name="T35" fmla="*/ 7 h 33"/>
                  <a:gd name="T36" fmla="*/ 11 w 14"/>
                  <a:gd name="T37" fmla="*/ 6 h 33"/>
                  <a:gd name="T38" fmla="*/ 9 w 14"/>
                  <a:gd name="T39" fmla="*/ 5 h 33"/>
                  <a:gd name="T40" fmla="*/ 8 w 14"/>
                  <a:gd name="T41" fmla="*/ 3 h 33"/>
                  <a:gd name="T42" fmla="*/ 7 w 14"/>
                  <a:gd name="T43" fmla="*/ 2 h 33"/>
                  <a:gd name="T44" fmla="*/ 6 w 14"/>
                  <a:gd name="T45" fmla="*/ 2 h 33"/>
                  <a:gd name="T46" fmla="*/ 3 w 14"/>
                  <a:gd name="T47" fmla="*/ 0 h 33"/>
                  <a:gd name="T48" fmla="*/ 2 w 14"/>
                  <a:gd name="T49" fmla="*/ 0 h 33"/>
                  <a:gd name="T50" fmla="*/ 0 w 14"/>
                  <a:gd name="T51" fmla="*/ 0 h 33"/>
                  <a:gd name="T52" fmla="*/ 0 w 14"/>
                  <a:gd name="T53" fmla="*/ 0 h 33"/>
                  <a:gd name="T54" fmla="*/ 0 w 14"/>
                  <a:gd name="T55" fmla="*/ 33 h 33"/>
                  <a:gd name="T56" fmla="*/ 0 w 14"/>
                  <a:gd name="T5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33">
                    <a:moveTo>
                      <a:pt x="0" y="33"/>
                    </a:moveTo>
                    <a:lnTo>
                      <a:pt x="2" y="33"/>
                    </a:lnTo>
                    <a:lnTo>
                      <a:pt x="3" y="33"/>
                    </a:lnTo>
                    <a:lnTo>
                      <a:pt x="6" y="32"/>
                    </a:lnTo>
                    <a:lnTo>
                      <a:pt x="7" y="30"/>
                    </a:lnTo>
                    <a:lnTo>
                      <a:pt x="8" y="30"/>
                    </a:lnTo>
                    <a:lnTo>
                      <a:pt x="9" y="29"/>
                    </a:lnTo>
                    <a:lnTo>
                      <a:pt x="11" y="26"/>
                    </a:lnTo>
                    <a:lnTo>
                      <a:pt x="12" y="24"/>
                    </a:lnTo>
                    <a:lnTo>
                      <a:pt x="13" y="23"/>
                    </a:lnTo>
                    <a:lnTo>
                      <a:pt x="13" y="20"/>
                    </a:lnTo>
                    <a:lnTo>
                      <a:pt x="14" y="19"/>
                    </a:lnTo>
                    <a:lnTo>
                      <a:pt x="14" y="16"/>
                    </a:lnTo>
                    <a:lnTo>
                      <a:pt x="14" y="16"/>
                    </a:lnTo>
                    <a:lnTo>
                      <a:pt x="14" y="15"/>
                    </a:lnTo>
                    <a:lnTo>
                      <a:pt x="13" y="12"/>
                    </a:lnTo>
                    <a:lnTo>
                      <a:pt x="13" y="10"/>
                    </a:lnTo>
                    <a:lnTo>
                      <a:pt x="12" y="7"/>
                    </a:lnTo>
                    <a:lnTo>
                      <a:pt x="11" y="6"/>
                    </a:lnTo>
                    <a:lnTo>
                      <a:pt x="9" y="5"/>
                    </a:lnTo>
                    <a:lnTo>
                      <a:pt x="8" y="3"/>
                    </a:lnTo>
                    <a:lnTo>
                      <a:pt x="7" y="2"/>
                    </a:lnTo>
                    <a:lnTo>
                      <a:pt x="6" y="2"/>
                    </a:lnTo>
                    <a:lnTo>
                      <a:pt x="3" y="0"/>
                    </a:lnTo>
                    <a:lnTo>
                      <a:pt x="2" y="0"/>
                    </a:lnTo>
                    <a:lnTo>
                      <a:pt x="0" y="0"/>
                    </a:lnTo>
                    <a:lnTo>
                      <a:pt x="0" y="0"/>
                    </a:lnTo>
                    <a:lnTo>
                      <a:pt x="0" y="33"/>
                    </a:lnTo>
                    <a:lnTo>
                      <a:pt x="0" y="33"/>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21" name="Freeform 264">
                <a:extLst>
                  <a:ext uri="{FF2B5EF4-FFF2-40B4-BE49-F238E27FC236}">
                    <a16:creationId xmlns:a16="http://schemas.microsoft.com/office/drawing/2014/main" xmlns="" id="{4F1E4B2B-EEF5-42D3-827B-902BE89820FA}"/>
                  </a:ext>
                </a:extLst>
              </p:cNvPr>
              <p:cNvSpPr>
                <a:spLocks noChangeAspect="1"/>
              </p:cNvSpPr>
              <p:nvPr/>
            </p:nvSpPr>
            <p:spPr bwMode="auto">
              <a:xfrm>
                <a:off x="5815" y="5732"/>
                <a:ext cx="14" cy="33"/>
              </a:xfrm>
              <a:custGeom>
                <a:avLst/>
                <a:gdLst>
                  <a:gd name="T0" fmla="*/ 0 w 14"/>
                  <a:gd name="T1" fmla="*/ 33 h 33"/>
                  <a:gd name="T2" fmla="*/ 2 w 14"/>
                  <a:gd name="T3" fmla="*/ 33 h 33"/>
                  <a:gd name="T4" fmla="*/ 3 w 14"/>
                  <a:gd name="T5" fmla="*/ 33 h 33"/>
                  <a:gd name="T6" fmla="*/ 6 w 14"/>
                  <a:gd name="T7" fmla="*/ 32 h 33"/>
                  <a:gd name="T8" fmla="*/ 7 w 14"/>
                  <a:gd name="T9" fmla="*/ 30 h 33"/>
                  <a:gd name="T10" fmla="*/ 8 w 14"/>
                  <a:gd name="T11" fmla="*/ 30 h 33"/>
                  <a:gd name="T12" fmla="*/ 9 w 14"/>
                  <a:gd name="T13" fmla="*/ 29 h 33"/>
                  <a:gd name="T14" fmla="*/ 11 w 14"/>
                  <a:gd name="T15" fmla="*/ 26 h 33"/>
                  <a:gd name="T16" fmla="*/ 12 w 14"/>
                  <a:gd name="T17" fmla="*/ 24 h 33"/>
                  <a:gd name="T18" fmla="*/ 13 w 14"/>
                  <a:gd name="T19" fmla="*/ 23 h 33"/>
                  <a:gd name="T20" fmla="*/ 13 w 14"/>
                  <a:gd name="T21" fmla="*/ 20 h 33"/>
                  <a:gd name="T22" fmla="*/ 14 w 14"/>
                  <a:gd name="T23" fmla="*/ 19 h 33"/>
                  <a:gd name="T24" fmla="*/ 14 w 14"/>
                  <a:gd name="T25" fmla="*/ 16 h 33"/>
                  <a:gd name="T26" fmla="*/ 14 w 14"/>
                  <a:gd name="T27" fmla="*/ 16 h 33"/>
                  <a:gd name="T28" fmla="*/ 14 w 14"/>
                  <a:gd name="T29" fmla="*/ 15 h 33"/>
                  <a:gd name="T30" fmla="*/ 13 w 14"/>
                  <a:gd name="T31" fmla="*/ 12 h 33"/>
                  <a:gd name="T32" fmla="*/ 13 w 14"/>
                  <a:gd name="T33" fmla="*/ 10 h 33"/>
                  <a:gd name="T34" fmla="*/ 12 w 14"/>
                  <a:gd name="T35" fmla="*/ 7 h 33"/>
                  <a:gd name="T36" fmla="*/ 11 w 14"/>
                  <a:gd name="T37" fmla="*/ 6 h 33"/>
                  <a:gd name="T38" fmla="*/ 9 w 14"/>
                  <a:gd name="T39" fmla="*/ 5 h 33"/>
                  <a:gd name="T40" fmla="*/ 8 w 14"/>
                  <a:gd name="T41" fmla="*/ 3 h 33"/>
                  <a:gd name="T42" fmla="*/ 7 w 14"/>
                  <a:gd name="T43" fmla="*/ 2 h 33"/>
                  <a:gd name="T44" fmla="*/ 6 w 14"/>
                  <a:gd name="T45" fmla="*/ 2 h 33"/>
                  <a:gd name="T46" fmla="*/ 3 w 14"/>
                  <a:gd name="T47" fmla="*/ 0 h 33"/>
                  <a:gd name="T48" fmla="*/ 2 w 14"/>
                  <a:gd name="T49" fmla="*/ 0 h 33"/>
                  <a:gd name="T50" fmla="*/ 0 w 14"/>
                  <a:gd name="T51" fmla="*/ 0 h 33"/>
                  <a:gd name="T52" fmla="*/ 0 w 14"/>
                  <a:gd name="T53" fmla="*/ 0 h 33"/>
                  <a:gd name="T54" fmla="*/ 0 w 14"/>
                  <a:gd name="T55" fmla="*/ 33 h 33"/>
                  <a:gd name="T56" fmla="*/ 0 w 14"/>
                  <a:gd name="T5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33">
                    <a:moveTo>
                      <a:pt x="0" y="33"/>
                    </a:moveTo>
                    <a:lnTo>
                      <a:pt x="2" y="33"/>
                    </a:lnTo>
                    <a:lnTo>
                      <a:pt x="3" y="33"/>
                    </a:lnTo>
                    <a:lnTo>
                      <a:pt x="6" y="32"/>
                    </a:lnTo>
                    <a:lnTo>
                      <a:pt x="7" y="30"/>
                    </a:lnTo>
                    <a:lnTo>
                      <a:pt x="8" y="30"/>
                    </a:lnTo>
                    <a:lnTo>
                      <a:pt x="9" y="29"/>
                    </a:lnTo>
                    <a:lnTo>
                      <a:pt x="11" y="26"/>
                    </a:lnTo>
                    <a:lnTo>
                      <a:pt x="12" y="24"/>
                    </a:lnTo>
                    <a:lnTo>
                      <a:pt x="13" y="23"/>
                    </a:lnTo>
                    <a:lnTo>
                      <a:pt x="13" y="20"/>
                    </a:lnTo>
                    <a:lnTo>
                      <a:pt x="14" y="19"/>
                    </a:lnTo>
                    <a:lnTo>
                      <a:pt x="14" y="16"/>
                    </a:lnTo>
                    <a:lnTo>
                      <a:pt x="14" y="16"/>
                    </a:lnTo>
                    <a:lnTo>
                      <a:pt x="14" y="15"/>
                    </a:lnTo>
                    <a:lnTo>
                      <a:pt x="13" y="12"/>
                    </a:lnTo>
                    <a:lnTo>
                      <a:pt x="13" y="10"/>
                    </a:lnTo>
                    <a:lnTo>
                      <a:pt x="12" y="7"/>
                    </a:lnTo>
                    <a:lnTo>
                      <a:pt x="11" y="6"/>
                    </a:lnTo>
                    <a:lnTo>
                      <a:pt x="9" y="5"/>
                    </a:lnTo>
                    <a:lnTo>
                      <a:pt x="8" y="3"/>
                    </a:lnTo>
                    <a:lnTo>
                      <a:pt x="7" y="2"/>
                    </a:lnTo>
                    <a:lnTo>
                      <a:pt x="6" y="2"/>
                    </a:lnTo>
                    <a:lnTo>
                      <a:pt x="3" y="0"/>
                    </a:lnTo>
                    <a:lnTo>
                      <a:pt x="2" y="0"/>
                    </a:lnTo>
                    <a:lnTo>
                      <a:pt x="0" y="0"/>
                    </a:lnTo>
                    <a:lnTo>
                      <a:pt x="0" y="0"/>
                    </a:lnTo>
                    <a:lnTo>
                      <a:pt x="0" y="33"/>
                    </a:lnTo>
                    <a:lnTo>
                      <a:pt x="0" y="33"/>
                    </a:lnTo>
                  </a:path>
                </a:pathLst>
              </a:custGeom>
              <a:solidFill>
                <a:srgbClr val="FF0000"/>
              </a:solidFill>
              <a:ln w="1270">
                <a:solidFill>
                  <a:srgbClr val="003366"/>
                </a:solidFill>
                <a:prstDash val="solid"/>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22" name="Freeform 265">
                <a:extLst>
                  <a:ext uri="{FF2B5EF4-FFF2-40B4-BE49-F238E27FC236}">
                    <a16:creationId xmlns:a16="http://schemas.microsoft.com/office/drawing/2014/main" xmlns="" id="{966ACB25-4006-42EB-88B9-D005B5B8B9E7}"/>
                  </a:ext>
                </a:extLst>
              </p:cNvPr>
              <p:cNvSpPr>
                <a:spLocks noChangeAspect="1"/>
              </p:cNvSpPr>
              <p:nvPr/>
            </p:nvSpPr>
            <p:spPr bwMode="auto">
              <a:xfrm>
                <a:off x="5839" y="5737"/>
                <a:ext cx="9" cy="11"/>
              </a:xfrm>
              <a:custGeom>
                <a:avLst/>
                <a:gdLst>
                  <a:gd name="T0" fmla="*/ 5 w 9"/>
                  <a:gd name="T1" fmla="*/ 11 h 11"/>
                  <a:gd name="T2" fmla="*/ 7 w 9"/>
                  <a:gd name="T3" fmla="*/ 10 h 11"/>
                  <a:gd name="T4" fmla="*/ 8 w 9"/>
                  <a:gd name="T5" fmla="*/ 8 h 11"/>
                  <a:gd name="T6" fmla="*/ 9 w 9"/>
                  <a:gd name="T7" fmla="*/ 5 h 11"/>
                  <a:gd name="T8" fmla="*/ 9 w 9"/>
                  <a:gd name="T9" fmla="*/ 5 h 11"/>
                  <a:gd name="T10" fmla="*/ 8 w 9"/>
                  <a:gd name="T11" fmla="*/ 2 h 11"/>
                  <a:gd name="T12" fmla="*/ 7 w 9"/>
                  <a:gd name="T13" fmla="*/ 1 h 11"/>
                  <a:gd name="T14" fmla="*/ 5 w 9"/>
                  <a:gd name="T15" fmla="*/ 0 h 11"/>
                  <a:gd name="T16" fmla="*/ 5 w 9"/>
                  <a:gd name="T17" fmla="*/ 0 h 11"/>
                  <a:gd name="T18" fmla="*/ 2 w 9"/>
                  <a:gd name="T19" fmla="*/ 1 h 11"/>
                  <a:gd name="T20" fmla="*/ 1 w 9"/>
                  <a:gd name="T21" fmla="*/ 2 h 11"/>
                  <a:gd name="T22" fmla="*/ 0 w 9"/>
                  <a:gd name="T23" fmla="*/ 5 h 11"/>
                  <a:gd name="T24" fmla="*/ 0 w 9"/>
                  <a:gd name="T25" fmla="*/ 5 h 11"/>
                  <a:gd name="T26" fmla="*/ 1 w 9"/>
                  <a:gd name="T27" fmla="*/ 8 h 11"/>
                  <a:gd name="T28" fmla="*/ 2 w 9"/>
                  <a:gd name="T29" fmla="*/ 10 h 11"/>
                  <a:gd name="T30" fmla="*/ 5 w 9"/>
                  <a:gd name="T31" fmla="*/ 11 h 11"/>
                  <a:gd name="T32" fmla="*/ 5 w 9"/>
                  <a:gd name="T33" fmla="*/ 11 h 11"/>
                  <a:gd name="T34" fmla="*/ 5 w 9"/>
                  <a:gd name="T3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1">
                    <a:moveTo>
                      <a:pt x="5" y="11"/>
                    </a:moveTo>
                    <a:lnTo>
                      <a:pt x="7" y="10"/>
                    </a:lnTo>
                    <a:lnTo>
                      <a:pt x="8" y="8"/>
                    </a:lnTo>
                    <a:lnTo>
                      <a:pt x="9" y="5"/>
                    </a:lnTo>
                    <a:lnTo>
                      <a:pt x="9" y="5"/>
                    </a:lnTo>
                    <a:lnTo>
                      <a:pt x="8" y="2"/>
                    </a:lnTo>
                    <a:lnTo>
                      <a:pt x="7" y="1"/>
                    </a:lnTo>
                    <a:lnTo>
                      <a:pt x="5" y="0"/>
                    </a:lnTo>
                    <a:lnTo>
                      <a:pt x="5" y="0"/>
                    </a:lnTo>
                    <a:lnTo>
                      <a:pt x="2" y="1"/>
                    </a:lnTo>
                    <a:lnTo>
                      <a:pt x="1" y="2"/>
                    </a:lnTo>
                    <a:lnTo>
                      <a:pt x="0" y="5"/>
                    </a:lnTo>
                    <a:lnTo>
                      <a:pt x="0" y="5"/>
                    </a:lnTo>
                    <a:lnTo>
                      <a:pt x="1" y="8"/>
                    </a:lnTo>
                    <a:lnTo>
                      <a:pt x="2" y="10"/>
                    </a:lnTo>
                    <a:lnTo>
                      <a:pt x="5" y="11"/>
                    </a:lnTo>
                    <a:lnTo>
                      <a:pt x="5" y="11"/>
                    </a:lnTo>
                    <a:lnTo>
                      <a:pt x="5" y="11"/>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23" name="Freeform 266">
                <a:extLst>
                  <a:ext uri="{FF2B5EF4-FFF2-40B4-BE49-F238E27FC236}">
                    <a16:creationId xmlns:a16="http://schemas.microsoft.com/office/drawing/2014/main" xmlns="" id="{0BF31810-079B-4B9B-81AB-06C53979DB91}"/>
                  </a:ext>
                </a:extLst>
              </p:cNvPr>
              <p:cNvSpPr>
                <a:spLocks noChangeAspect="1"/>
              </p:cNvSpPr>
              <p:nvPr/>
            </p:nvSpPr>
            <p:spPr bwMode="auto">
              <a:xfrm>
                <a:off x="5832" y="5714"/>
                <a:ext cx="19" cy="14"/>
              </a:xfrm>
              <a:custGeom>
                <a:avLst/>
                <a:gdLst>
                  <a:gd name="T0" fmla="*/ 19 w 19"/>
                  <a:gd name="T1" fmla="*/ 14 h 14"/>
                  <a:gd name="T2" fmla="*/ 19 w 19"/>
                  <a:gd name="T3" fmla="*/ 0 h 14"/>
                  <a:gd name="T4" fmla="*/ 0 w 19"/>
                  <a:gd name="T5" fmla="*/ 0 h 14"/>
                  <a:gd name="T6" fmla="*/ 0 w 19"/>
                  <a:gd name="T7" fmla="*/ 14 h 14"/>
                  <a:gd name="T8" fmla="*/ 19 w 19"/>
                  <a:gd name="T9" fmla="*/ 14 h 14"/>
                  <a:gd name="T10" fmla="*/ 19 w 19"/>
                  <a:gd name="T11" fmla="*/ 14 h 14"/>
                </a:gdLst>
                <a:ahLst/>
                <a:cxnLst>
                  <a:cxn ang="0">
                    <a:pos x="T0" y="T1"/>
                  </a:cxn>
                  <a:cxn ang="0">
                    <a:pos x="T2" y="T3"/>
                  </a:cxn>
                  <a:cxn ang="0">
                    <a:pos x="T4" y="T5"/>
                  </a:cxn>
                  <a:cxn ang="0">
                    <a:pos x="T6" y="T7"/>
                  </a:cxn>
                  <a:cxn ang="0">
                    <a:pos x="T8" y="T9"/>
                  </a:cxn>
                  <a:cxn ang="0">
                    <a:pos x="T10" y="T11"/>
                  </a:cxn>
                </a:cxnLst>
                <a:rect l="0" t="0" r="r" b="b"/>
                <a:pathLst>
                  <a:path w="19" h="14">
                    <a:moveTo>
                      <a:pt x="19" y="14"/>
                    </a:moveTo>
                    <a:lnTo>
                      <a:pt x="19" y="0"/>
                    </a:lnTo>
                    <a:lnTo>
                      <a:pt x="0" y="0"/>
                    </a:lnTo>
                    <a:lnTo>
                      <a:pt x="0" y="14"/>
                    </a:lnTo>
                    <a:lnTo>
                      <a:pt x="19" y="14"/>
                    </a:lnTo>
                    <a:lnTo>
                      <a:pt x="19" y="14"/>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24" name="Freeform 267">
                <a:extLst>
                  <a:ext uri="{FF2B5EF4-FFF2-40B4-BE49-F238E27FC236}">
                    <a16:creationId xmlns:a16="http://schemas.microsoft.com/office/drawing/2014/main" xmlns="" id="{6FB0A68A-F799-4091-8A5C-20AD624FDB6B}"/>
                  </a:ext>
                </a:extLst>
              </p:cNvPr>
              <p:cNvSpPr>
                <a:spLocks noChangeAspect="1"/>
              </p:cNvSpPr>
              <p:nvPr/>
            </p:nvSpPr>
            <p:spPr bwMode="auto">
              <a:xfrm>
                <a:off x="5708" y="5603"/>
                <a:ext cx="149" cy="48"/>
              </a:xfrm>
              <a:custGeom>
                <a:avLst/>
                <a:gdLst>
                  <a:gd name="T0" fmla="*/ 149 w 149"/>
                  <a:gd name="T1" fmla="*/ 48 h 48"/>
                  <a:gd name="T2" fmla="*/ 149 w 149"/>
                  <a:gd name="T3" fmla="*/ 0 h 48"/>
                  <a:gd name="T4" fmla="*/ 0 w 149"/>
                  <a:gd name="T5" fmla="*/ 0 h 48"/>
                  <a:gd name="T6" fmla="*/ 0 w 149"/>
                  <a:gd name="T7" fmla="*/ 48 h 48"/>
                  <a:gd name="T8" fmla="*/ 149 w 149"/>
                  <a:gd name="T9" fmla="*/ 48 h 48"/>
                  <a:gd name="T10" fmla="*/ 149 w 149"/>
                  <a:gd name="T11" fmla="*/ 48 h 48"/>
                </a:gdLst>
                <a:ahLst/>
                <a:cxnLst>
                  <a:cxn ang="0">
                    <a:pos x="T0" y="T1"/>
                  </a:cxn>
                  <a:cxn ang="0">
                    <a:pos x="T2" y="T3"/>
                  </a:cxn>
                  <a:cxn ang="0">
                    <a:pos x="T4" y="T5"/>
                  </a:cxn>
                  <a:cxn ang="0">
                    <a:pos x="T6" y="T7"/>
                  </a:cxn>
                  <a:cxn ang="0">
                    <a:pos x="T8" y="T9"/>
                  </a:cxn>
                  <a:cxn ang="0">
                    <a:pos x="T10" y="T11"/>
                  </a:cxn>
                </a:cxnLst>
                <a:rect l="0" t="0" r="r" b="b"/>
                <a:pathLst>
                  <a:path w="149" h="48">
                    <a:moveTo>
                      <a:pt x="149" y="48"/>
                    </a:moveTo>
                    <a:lnTo>
                      <a:pt x="149" y="0"/>
                    </a:lnTo>
                    <a:lnTo>
                      <a:pt x="0" y="0"/>
                    </a:lnTo>
                    <a:lnTo>
                      <a:pt x="0" y="48"/>
                    </a:lnTo>
                    <a:lnTo>
                      <a:pt x="149" y="48"/>
                    </a:lnTo>
                    <a:lnTo>
                      <a:pt x="149" y="48"/>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25" name="Freeform 268">
                <a:extLst>
                  <a:ext uri="{FF2B5EF4-FFF2-40B4-BE49-F238E27FC236}">
                    <a16:creationId xmlns:a16="http://schemas.microsoft.com/office/drawing/2014/main" xmlns="" id="{EDF72848-74DB-4618-8F9D-DB8DF7DCC21F}"/>
                  </a:ext>
                </a:extLst>
              </p:cNvPr>
              <p:cNvSpPr>
                <a:spLocks noChangeAspect="1"/>
              </p:cNvSpPr>
              <p:nvPr/>
            </p:nvSpPr>
            <p:spPr bwMode="auto">
              <a:xfrm>
                <a:off x="5708" y="5603"/>
                <a:ext cx="149" cy="48"/>
              </a:xfrm>
              <a:custGeom>
                <a:avLst/>
                <a:gdLst>
                  <a:gd name="T0" fmla="*/ 149 w 149"/>
                  <a:gd name="T1" fmla="*/ 48 h 48"/>
                  <a:gd name="T2" fmla="*/ 149 w 149"/>
                  <a:gd name="T3" fmla="*/ 0 h 48"/>
                  <a:gd name="T4" fmla="*/ 0 w 149"/>
                  <a:gd name="T5" fmla="*/ 0 h 48"/>
                  <a:gd name="T6" fmla="*/ 0 w 149"/>
                  <a:gd name="T7" fmla="*/ 48 h 48"/>
                  <a:gd name="T8" fmla="*/ 149 w 149"/>
                  <a:gd name="T9" fmla="*/ 48 h 48"/>
                  <a:gd name="T10" fmla="*/ 149 w 149"/>
                  <a:gd name="T11" fmla="*/ 48 h 48"/>
                </a:gdLst>
                <a:ahLst/>
                <a:cxnLst>
                  <a:cxn ang="0">
                    <a:pos x="T0" y="T1"/>
                  </a:cxn>
                  <a:cxn ang="0">
                    <a:pos x="T2" y="T3"/>
                  </a:cxn>
                  <a:cxn ang="0">
                    <a:pos x="T4" y="T5"/>
                  </a:cxn>
                  <a:cxn ang="0">
                    <a:pos x="T6" y="T7"/>
                  </a:cxn>
                  <a:cxn ang="0">
                    <a:pos x="T8" y="T9"/>
                  </a:cxn>
                  <a:cxn ang="0">
                    <a:pos x="T10" y="T11"/>
                  </a:cxn>
                </a:cxnLst>
                <a:rect l="0" t="0" r="r" b="b"/>
                <a:pathLst>
                  <a:path w="149" h="48">
                    <a:moveTo>
                      <a:pt x="149" y="48"/>
                    </a:moveTo>
                    <a:lnTo>
                      <a:pt x="149" y="0"/>
                    </a:lnTo>
                    <a:lnTo>
                      <a:pt x="0" y="0"/>
                    </a:lnTo>
                    <a:lnTo>
                      <a:pt x="0" y="48"/>
                    </a:lnTo>
                    <a:lnTo>
                      <a:pt x="149" y="48"/>
                    </a:lnTo>
                    <a:lnTo>
                      <a:pt x="149" y="48"/>
                    </a:lnTo>
                  </a:path>
                </a:pathLst>
              </a:custGeom>
              <a:solidFill>
                <a:srgbClr val="FF0000"/>
              </a:solidFill>
              <a:ln w="3810">
                <a:solidFill>
                  <a:srgbClr val="003366"/>
                </a:solidFill>
                <a:prstDash val="solid"/>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26" name="Line 269">
                <a:extLst>
                  <a:ext uri="{FF2B5EF4-FFF2-40B4-BE49-F238E27FC236}">
                    <a16:creationId xmlns:a16="http://schemas.microsoft.com/office/drawing/2014/main" xmlns="" id="{19C0C566-5E91-49F9-AC6C-FADB584FF439}"/>
                  </a:ext>
                </a:extLst>
              </p:cNvPr>
              <p:cNvSpPr>
                <a:spLocks noChangeAspect="1" noChangeShapeType="1"/>
              </p:cNvSpPr>
              <p:nvPr/>
            </p:nvSpPr>
            <p:spPr bwMode="auto">
              <a:xfrm>
                <a:off x="5707" y="5616"/>
                <a:ext cx="152" cy="1"/>
              </a:xfrm>
              <a:prstGeom prst="line">
                <a:avLst/>
              </a:prstGeom>
              <a:noFill/>
              <a:ln w="31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27" name="Line 270">
                <a:extLst>
                  <a:ext uri="{FF2B5EF4-FFF2-40B4-BE49-F238E27FC236}">
                    <a16:creationId xmlns:a16="http://schemas.microsoft.com/office/drawing/2014/main" xmlns="" id="{B4481229-DA90-4CCF-8B78-70909B87FAE6}"/>
                  </a:ext>
                </a:extLst>
              </p:cNvPr>
              <p:cNvSpPr>
                <a:spLocks noChangeAspect="1" noChangeShapeType="1"/>
              </p:cNvSpPr>
              <p:nvPr/>
            </p:nvSpPr>
            <p:spPr bwMode="auto">
              <a:xfrm>
                <a:off x="5705" y="5628"/>
                <a:ext cx="153" cy="1"/>
              </a:xfrm>
              <a:prstGeom prst="line">
                <a:avLst/>
              </a:prstGeom>
              <a:noFill/>
              <a:ln w="31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28" name="Freeform 271">
                <a:extLst>
                  <a:ext uri="{FF2B5EF4-FFF2-40B4-BE49-F238E27FC236}">
                    <a16:creationId xmlns:a16="http://schemas.microsoft.com/office/drawing/2014/main" xmlns="" id="{510A8C9F-5B26-471D-A412-C23A97A03F9F}"/>
                  </a:ext>
                </a:extLst>
              </p:cNvPr>
              <p:cNvSpPr>
                <a:spLocks noChangeAspect="1"/>
              </p:cNvSpPr>
              <p:nvPr/>
            </p:nvSpPr>
            <p:spPr bwMode="auto">
              <a:xfrm>
                <a:off x="5854" y="5446"/>
                <a:ext cx="28" cy="14"/>
              </a:xfrm>
              <a:custGeom>
                <a:avLst/>
                <a:gdLst>
                  <a:gd name="T0" fmla="*/ 28 w 28"/>
                  <a:gd name="T1" fmla="*/ 14 h 14"/>
                  <a:gd name="T2" fmla="*/ 28 w 28"/>
                  <a:gd name="T3" fmla="*/ 0 h 14"/>
                  <a:gd name="T4" fmla="*/ 0 w 28"/>
                  <a:gd name="T5" fmla="*/ 0 h 14"/>
                  <a:gd name="T6" fmla="*/ 0 w 28"/>
                  <a:gd name="T7" fmla="*/ 14 h 14"/>
                  <a:gd name="T8" fmla="*/ 28 w 28"/>
                  <a:gd name="T9" fmla="*/ 14 h 14"/>
                  <a:gd name="T10" fmla="*/ 28 w 28"/>
                  <a:gd name="T11" fmla="*/ 14 h 14"/>
                </a:gdLst>
                <a:ahLst/>
                <a:cxnLst>
                  <a:cxn ang="0">
                    <a:pos x="T0" y="T1"/>
                  </a:cxn>
                  <a:cxn ang="0">
                    <a:pos x="T2" y="T3"/>
                  </a:cxn>
                  <a:cxn ang="0">
                    <a:pos x="T4" y="T5"/>
                  </a:cxn>
                  <a:cxn ang="0">
                    <a:pos x="T6" y="T7"/>
                  </a:cxn>
                  <a:cxn ang="0">
                    <a:pos x="T8" y="T9"/>
                  </a:cxn>
                  <a:cxn ang="0">
                    <a:pos x="T10" y="T11"/>
                  </a:cxn>
                </a:cxnLst>
                <a:rect l="0" t="0" r="r" b="b"/>
                <a:pathLst>
                  <a:path w="28" h="14">
                    <a:moveTo>
                      <a:pt x="28" y="14"/>
                    </a:moveTo>
                    <a:lnTo>
                      <a:pt x="28" y="0"/>
                    </a:lnTo>
                    <a:lnTo>
                      <a:pt x="0" y="0"/>
                    </a:lnTo>
                    <a:lnTo>
                      <a:pt x="0" y="14"/>
                    </a:lnTo>
                    <a:lnTo>
                      <a:pt x="28" y="14"/>
                    </a:lnTo>
                    <a:lnTo>
                      <a:pt x="28" y="14"/>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29" name="Line 272">
                <a:extLst>
                  <a:ext uri="{FF2B5EF4-FFF2-40B4-BE49-F238E27FC236}">
                    <a16:creationId xmlns:a16="http://schemas.microsoft.com/office/drawing/2014/main" xmlns="" id="{910962BE-FC4A-4E0D-95FB-BEA5086770CF}"/>
                  </a:ext>
                </a:extLst>
              </p:cNvPr>
              <p:cNvSpPr>
                <a:spLocks noChangeAspect="1" noChangeShapeType="1"/>
              </p:cNvSpPr>
              <p:nvPr/>
            </p:nvSpPr>
            <p:spPr bwMode="auto">
              <a:xfrm>
                <a:off x="5705" y="5640"/>
                <a:ext cx="153" cy="1"/>
              </a:xfrm>
              <a:prstGeom prst="line">
                <a:avLst/>
              </a:prstGeom>
              <a:noFill/>
              <a:ln w="31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grpSp>
        <p:grpSp>
          <p:nvGrpSpPr>
            <p:cNvPr id="47" name="Group 273">
              <a:extLst>
                <a:ext uri="{FF2B5EF4-FFF2-40B4-BE49-F238E27FC236}">
                  <a16:creationId xmlns:a16="http://schemas.microsoft.com/office/drawing/2014/main" xmlns="" id="{BC72E3FD-4140-4932-AAE5-64E7C154C1C2}"/>
                </a:ext>
              </a:extLst>
            </p:cNvPr>
            <p:cNvGrpSpPr>
              <a:grpSpLocks noChangeAspect="1"/>
            </p:cNvGrpSpPr>
            <p:nvPr/>
          </p:nvGrpSpPr>
          <p:grpSpPr bwMode="auto">
            <a:xfrm>
              <a:off x="9387" y="8655"/>
              <a:ext cx="284" cy="609"/>
              <a:chOff x="5592" y="5381"/>
              <a:chExt cx="304" cy="524"/>
            </a:xfrm>
          </p:grpSpPr>
          <p:sp>
            <p:nvSpPr>
              <p:cNvPr id="66" name="Freeform 274">
                <a:extLst>
                  <a:ext uri="{FF2B5EF4-FFF2-40B4-BE49-F238E27FC236}">
                    <a16:creationId xmlns:a16="http://schemas.microsoft.com/office/drawing/2014/main" xmlns="" id="{5F50FDD6-E7CE-4C12-BE95-7421FE4F9B94}"/>
                  </a:ext>
                </a:extLst>
              </p:cNvPr>
              <p:cNvSpPr>
                <a:spLocks noChangeAspect="1"/>
              </p:cNvSpPr>
              <p:nvPr/>
            </p:nvSpPr>
            <p:spPr bwMode="auto">
              <a:xfrm>
                <a:off x="5592" y="5381"/>
                <a:ext cx="63" cy="524"/>
              </a:xfrm>
              <a:custGeom>
                <a:avLst/>
                <a:gdLst>
                  <a:gd name="T0" fmla="*/ 0 w 63"/>
                  <a:gd name="T1" fmla="*/ 0 h 524"/>
                  <a:gd name="T2" fmla="*/ 0 w 63"/>
                  <a:gd name="T3" fmla="*/ 468 h 524"/>
                  <a:gd name="T4" fmla="*/ 63 w 63"/>
                  <a:gd name="T5" fmla="*/ 524 h 524"/>
                  <a:gd name="T6" fmla="*/ 63 w 63"/>
                  <a:gd name="T7" fmla="*/ 52 h 524"/>
                  <a:gd name="T8" fmla="*/ 0 w 63"/>
                  <a:gd name="T9" fmla="*/ 0 h 524"/>
                  <a:gd name="T10" fmla="*/ 0 w 63"/>
                  <a:gd name="T11" fmla="*/ 0 h 524"/>
                </a:gdLst>
                <a:ahLst/>
                <a:cxnLst>
                  <a:cxn ang="0">
                    <a:pos x="T0" y="T1"/>
                  </a:cxn>
                  <a:cxn ang="0">
                    <a:pos x="T2" y="T3"/>
                  </a:cxn>
                  <a:cxn ang="0">
                    <a:pos x="T4" y="T5"/>
                  </a:cxn>
                  <a:cxn ang="0">
                    <a:pos x="T6" y="T7"/>
                  </a:cxn>
                  <a:cxn ang="0">
                    <a:pos x="T8" y="T9"/>
                  </a:cxn>
                  <a:cxn ang="0">
                    <a:pos x="T10" y="T11"/>
                  </a:cxn>
                </a:cxnLst>
                <a:rect l="0" t="0" r="r" b="b"/>
                <a:pathLst>
                  <a:path w="63" h="524">
                    <a:moveTo>
                      <a:pt x="0" y="0"/>
                    </a:moveTo>
                    <a:lnTo>
                      <a:pt x="0" y="468"/>
                    </a:lnTo>
                    <a:lnTo>
                      <a:pt x="63" y="524"/>
                    </a:lnTo>
                    <a:lnTo>
                      <a:pt x="63" y="52"/>
                    </a:lnTo>
                    <a:lnTo>
                      <a:pt x="0" y="0"/>
                    </a:lnTo>
                    <a:lnTo>
                      <a:pt x="0" y="0"/>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67" name="Freeform 275">
                <a:extLst>
                  <a:ext uri="{FF2B5EF4-FFF2-40B4-BE49-F238E27FC236}">
                    <a16:creationId xmlns:a16="http://schemas.microsoft.com/office/drawing/2014/main" xmlns="" id="{A423E46A-8F2B-4636-A40D-0C99EB08512C}"/>
                  </a:ext>
                </a:extLst>
              </p:cNvPr>
              <p:cNvSpPr>
                <a:spLocks noChangeAspect="1"/>
              </p:cNvSpPr>
              <p:nvPr/>
            </p:nvSpPr>
            <p:spPr bwMode="auto">
              <a:xfrm>
                <a:off x="5592" y="5381"/>
                <a:ext cx="304" cy="52"/>
              </a:xfrm>
              <a:custGeom>
                <a:avLst/>
                <a:gdLst>
                  <a:gd name="T0" fmla="*/ 242 w 304"/>
                  <a:gd name="T1" fmla="*/ 0 h 52"/>
                  <a:gd name="T2" fmla="*/ 241 w 304"/>
                  <a:gd name="T3" fmla="*/ 0 h 52"/>
                  <a:gd name="T4" fmla="*/ 240 w 304"/>
                  <a:gd name="T5" fmla="*/ 0 h 52"/>
                  <a:gd name="T6" fmla="*/ 238 w 304"/>
                  <a:gd name="T7" fmla="*/ 0 h 52"/>
                  <a:gd name="T8" fmla="*/ 235 w 304"/>
                  <a:gd name="T9" fmla="*/ 0 h 52"/>
                  <a:gd name="T10" fmla="*/ 232 w 304"/>
                  <a:gd name="T11" fmla="*/ 0 h 52"/>
                  <a:gd name="T12" fmla="*/ 228 w 304"/>
                  <a:gd name="T13" fmla="*/ 0 h 52"/>
                  <a:gd name="T14" fmla="*/ 224 w 304"/>
                  <a:gd name="T15" fmla="*/ 0 h 52"/>
                  <a:gd name="T16" fmla="*/ 219 w 304"/>
                  <a:gd name="T17" fmla="*/ 0 h 52"/>
                  <a:gd name="T18" fmla="*/ 213 w 304"/>
                  <a:gd name="T19" fmla="*/ 0 h 52"/>
                  <a:gd name="T20" fmla="*/ 207 w 304"/>
                  <a:gd name="T21" fmla="*/ 0 h 52"/>
                  <a:gd name="T22" fmla="*/ 201 w 304"/>
                  <a:gd name="T23" fmla="*/ 0 h 52"/>
                  <a:gd name="T24" fmla="*/ 194 w 304"/>
                  <a:gd name="T25" fmla="*/ 0 h 52"/>
                  <a:gd name="T26" fmla="*/ 188 w 304"/>
                  <a:gd name="T27" fmla="*/ 0 h 52"/>
                  <a:gd name="T28" fmla="*/ 181 w 304"/>
                  <a:gd name="T29" fmla="*/ 0 h 52"/>
                  <a:gd name="T30" fmla="*/ 172 w 304"/>
                  <a:gd name="T31" fmla="*/ 0 h 52"/>
                  <a:gd name="T32" fmla="*/ 165 w 304"/>
                  <a:gd name="T33" fmla="*/ 0 h 52"/>
                  <a:gd name="T34" fmla="*/ 157 w 304"/>
                  <a:gd name="T35" fmla="*/ 0 h 52"/>
                  <a:gd name="T36" fmla="*/ 149 w 304"/>
                  <a:gd name="T37" fmla="*/ 0 h 52"/>
                  <a:gd name="T38" fmla="*/ 141 w 304"/>
                  <a:gd name="T39" fmla="*/ 0 h 52"/>
                  <a:gd name="T40" fmla="*/ 133 w 304"/>
                  <a:gd name="T41" fmla="*/ 0 h 52"/>
                  <a:gd name="T42" fmla="*/ 124 w 304"/>
                  <a:gd name="T43" fmla="*/ 0 h 52"/>
                  <a:gd name="T44" fmla="*/ 116 w 304"/>
                  <a:gd name="T45" fmla="*/ 0 h 52"/>
                  <a:gd name="T46" fmla="*/ 107 w 304"/>
                  <a:gd name="T47" fmla="*/ 0 h 52"/>
                  <a:gd name="T48" fmla="*/ 99 w 304"/>
                  <a:gd name="T49" fmla="*/ 0 h 52"/>
                  <a:gd name="T50" fmla="*/ 91 w 304"/>
                  <a:gd name="T51" fmla="*/ 0 h 52"/>
                  <a:gd name="T52" fmla="*/ 82 w 304"/>
                  <a:gd name="T53" fmla="*/ 0 h 52"/>
                  <a:gd name="T54" fmla="*/ 75 w 304"/>
                  <a:gd name="T55" fmla="*/ 0 h 52"/>
                  <a:gd name="T56" fmla="*/ 67 w 304"/>
                  <a:gd name="T57" fmla="*/ 0 h 52"/>
                  <a:gd name="T58" fmla="*/ 59 w 304"/>
                  <a:gd name="T59" fmla="*/ 0 h 52"/>
                  <a:gd name="T60" fmla="*/ 52 w 304"/>
                  <a:gd name="T61" fmla="*/ 0 h 52"/>
                  <a:gd name="T62" fmla="*/ 46 w 304"/>
                  <a:gd name="T63" fmla="*/ 0 h 52"/>
                  <a:gd name="T64" fmla="*/ 39 w 304"/>
                  <a:gd name="T65" fmla="*/ 0 h 52"/>
                  <a:gd name="T66" fmla="*/ 33 w 304"/>
                  <a:gd name="T67" fmla="*/ 0 h 52"/>
                  <a:gd name="T68" fmla="*/ 27 w 304"/>
                  <a:gd name="T69" fmla="*/ 0 h 52"/>
                  <a:gd name="T70" fmla="*/ 22 w 304"/>
                  <a:gd name="T71" fmla="*/ 0 h 52"/>
                  <a:gd name="T72" fmla="*/ 17 w 304"/>
                  <a:gd name="T73" fmla="*/ 0 h 52"/>
                  <a:gd name="T74" fmla="*/ 12 w 304"/>
                  <a:gd name="T75" fmla="*/ 0 h 52"/>
                  <a:gd name="T76" fmla="*/ 9 w 304"/>
                  <a:gd name="T77" fmla="*/ 0 h 52"/>
                  <a:gd name="T78" fmla="*/ 6 w 304"/>
                  <a:gd name="T79" fmla="*/ 0 h 52"/>
                  <a:gd name="T80" fmla="*/ 4 w 304"/>
                  <a:gd name="T81" fmla="*/ 0 h 52"/>
                  <a:gd name="T82" fmla="*/ 2 w 304"/>
                  <a:gd name="T83" fmla="*/ 0 h 52"/>
                  <a:gd name="T84" fmla="*/ 0 w 304"/>
                  <a:gd name="T85" fmla="*/ 0 h 52"/>
                  <a:gd name="T86" fmla="*/ 0 w 304"/>
                  <a:gd name="T87" fmla="*/ 0 h 52"/>
                  <a:gd name="T88" fmla="*/ 304 w 304"/>
                  <a:gd name="T8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04" h="52">
                    <a:moveTo>
                      <a:pt x="304" y="52"/>
                    </a:moveTo>
                    <a:lnTo>
                      <a:pt x="242" y="0"/>
                    </a:lnTo>
                    <a:lnTo>
                      <a:pt x="242" y="0"/>
                    </a:lnTo>
                    <a:lnTo>
                      <a:pt x="242" y="0"/>
                    </a:lnTo>
                    <a:lnTo>
                      <a:pt x="242" y="0"/>
                    </a:lnTo>
                    <a:lnTo>
                      <a:pt x="241" y="0"/>
                    </a:lnTo>
                    <a:lnTo>
                      <a:pt x="241" y="0"/>
                    </a:lnTo>
                    <a:lnTo>
                      <a:pt x="241" y="0"/>
                    </a:lnTo>
                    <a:lnTo>
                      <a:pt x="240" y="0"/>
                    </a:lnTo>
                    <a:lnTo>
                      <a:pt x="240" y="0"/>
                    </a:lnTo>
                    <a:lnTo>
                      <a:pt x="238" y="0"/>
                    </a:lnTo>
                    <a:lnTo>
                      <a:pt x="238" y="0"/>
                    </a:lnTo>
                    <a:lnTo>
                      <a:pt x="237" y="0"/>
                    </a:lnTo>
                    <a:lnTo>
                      <a:pt x="236" y="0"/>
                    </a:lnTo>
                    <a:lnTo>
                      <a:pt x="235" y="0"/>
                    </a:lnTo>
                    <a:lnTo>
                      <a:pt x="235" y="0"/>
                    </a:lnTo>
                    <a:lnTo>
                      <a:pt x="234" y="0"/>
                    </a:lnTo>
                    <a:lnTo>
                      <a:pt x="232" y="0"/>
                    </a:lnTo>
                    <a:lnTo>
                      <a:pt x="231" y="0"/>
                    </a:lnTo>
                    <a:lnTo>
                      <a:pt x="230" y="0"/>
                    </a:lnTo>
                    <a:lnTo>
                      <a:pt x="228" y="0"/>
                    </a:lnTo>
                    <a:lnTo>
                      <a:pt x="226" y="0"/>
                    </a:lnTo>
                    <a:lnTo>
                      <a:pt x="225" y="0"/>
                    </a:lnTo>
                    <a:lnTo>
                      <a:pt x="224" y="0"/>
                    </a:lnTo>
                    <a:lnTo>
                      <a:pt x="222" y="0"/>
                    </a:lnTo>
                    <a:lnTo>
                      <a:pt x="220" y="0"/>
                    </a:lnTo>
                    <a:lnTo>
                      <a:pt x="219" y="0"/>
                    </a:lnTo>
                    <a:lnTo>
                      <a:pt x="217" y="0"/>
                    </a:lnTo>
                    <a:lnTo>
                      <a:pt x="216" y="0"/>
                    </a:lnTo>
                    <a:lnTo>
                      <a:pt x="213" y="0"/>
                    </a:lnTo>
                    <a:lnTo>
                      <a:pt x="211" y="0"/>
                    </a:lnTo>
                    <a:lnTo>
                      <a:pt x="210" y="0"/>
                    </a:lnTo>
                    <a:lnTo>
                      <a:pt x="207" y="0"/>
                    </a:lnTo>
                    <a:lnTo>
                      <a:pt x="206" y="0"/>
                    </a:lnTo>
                    <a:lnTo>
                      <a:pt x="204" y="0"/>
                    </a:lnTo>
                    <a:lnTo>
                      <a:pt x="201" y="0"/>
                    </a:lnTo>
                    <a:lnTo>
                      <a:pt x="199" y="0"/>
                    </a:lnTo>
                    <a:lnTo>
                      <a:pt x="196" y="0"/>
                    </a:lnTo>
                    <a:lnTo>
                      <a:pt x="194" y="0"/>
                    </a:lnTo>
                    <a:lnTo>
                      <a:pt x="193" y="0"/>
                    </a:lnTo>
                    <a:lnTo>
                      <a:pt x="190" y="0"/>
                    </a:lnTo>
                    <a:lnTo>
                      <a:pt x="188" y="0"/>
                    </a:lnTo>
                    <a:lnTo>
                      <a:pt x="185" y="0"/>
                    </a:lnTo>
                    <a:lnTo>
                      <a:pt x="183" y="0"/>
                    </a:lnTo>
                    <a:lnTo>
                      <a:pt x="181" y="0"/>
                    </a:lnTo>
                    <a:lnTo>
                      <a:pt x="178" y="0"/>
                    </a:lnTo>
                    <a:lnTo>
                      <a:pt x="175" y="0"/>
                    </a:lnTo>
                    <a:lnTo>
                      <a:pt x="172" y="0"/>
                    </a:lnTo>
                    <a:lnTo>
                      <a:pt x="170" y="0"/>
                    </a:lnTo>
                    <a:lnTo>
                      <a:pt x="167" y="0"/>
                    </a:lnTo>
                    <a:lnTo>
                      <a:pt x="165" y="0"/>
                    </a:lnTo>
                    <a:lnTo>
                      <a:pt x="163" y="0"/>
                    </a:lnTo>
                    <a:lnTo>
                      <a:pt x="160" y="0"/>
                    </a:lnTo>
                    <a:lnTo>
                      <a:pt x="157" y="0"/>
                    </a:lnTo>
                    <a:lnTo>
                      <a:pt x="154" y="0"/>
                    </a:lnTo>
                    <a:lnTo>
                      <a:pt x="152" y="0"/>
                    </a:lnTo>
                    <a:lnTo>
                      <a:pt x="149" y="0"/>
                    </a:lnTo>
                    <a:lnTo>
                      <a:pt x="146" y="0"/>
                    </a:lnTo>
                    <a:lnTo>
                      <a:pt x="143" y="0"/>
                    </a:lnTo>
                    <a:lnTo>
                      <a:pt x="141" y="0"/>
                    </a:lnTo>
                    <a:lnTo>
                      <a:pt x="137" y="0"/>
                    </a:lnTo>
                    <a:lnTo>
                      <a:pt x="135" y="0"/>
                    </a:lnTo>
                    <a:lnTo>
                      <a:pt x="133" y="0"/>
                    </a:lnTo>
                    <a:lnTo>
                      <a:pt x="129" y="0"/>
                    </a:lnTo>
                    <a:lnTo>
                      <a:pt x="127" y="0"/>
                    </a:lnTo>
                    <a:lnTo>
                      <a:pt x="124" y="0"/>
                    </a:lnTo>
                    <a:lnTo>
                      <a:pt x="122" y="0"/>
                    </a:lnTo>
                    <a:lnTo>
                      <a:pt x="118" y="0"/>
                    </a:lnTo>
                    <a:lnTo>
                      <a:pt x="116" y="0"/>
                    </a:lnTo>
                    <a:lnTo>
                      <a:pt x="113" y="0"/>
                    </a:lnTo>
                    <a:lnTo>
                      <a:pt x="110" y="0"/>
                    </a:lnTo>
                    <a:lnTo>
                      <a:pt x="107" y="0"/>
                    </a:lnTo>
                    <a:lnTo>
                      <a:pt x="105" y="0"/>
                    </a:lnTo>
                    <a:lnTo>
                      <a:pt x="101" y="0"/>
                    </a:lnTo>
                    <a:lnTo>
                      <a:pt x="99" y="0"/>
                    </a:lnTo>
                    <a:lnTo>
                      <a:pt x="97" y="0"/>
                    </a:lnTo>
                    <a:lnTo>
                      <a:pt x="93" y="0"/>
                    </a:lnTo>
                    <a:lnTo>
                      <a:pt x="91" y="0"/>
                    </a:lnTo>
                    <a:lnTo>
                      <a:pt x="88" y="0"/>
                    </a:lnTo>
                    <a:lnTo>
                      <a:pt x="86" y="0"/>
                    </a:lnTo>
                    <a:lnTo>
                      <a:pt x="82" y="0"/>
                    </a:lnTo>
                    <a:lnTo>
                      <a:pt x="80" y="0"/>
                    </a:lnTo>
                    <a:lnTo>
                      <a:pt x="77" y="0"/>
                    </a:lnTo>
                    <a:lnTo>
                      <a:pt x="75" y="0"/>
                    </a:lnTo>
                    <a:lnTo>
                      <a:pt x="73" y="0"/>
                    </a:lnTo>
                    <a:lnTo>
                      <a:pt x="70" y="0"/>
                    </a:lnTo>
                    <a:lnTo>
                      <a:pt x="67" y="0"/>
                    </a:lnTo>
                    <a:lnTo>
                      <a:pt x="64" y="0"/>
                    </a:lnTo>
                    <a:lnTo>
                      <a:pt x="62" y="0"/>
                    </a:lnTo>
                    <a:lnTo>
                      <a:pt x="59" y="0"/>
                    </a:lnTo>
                    <a:lnTo>
                      <a:pt x="57" y="0"/>
                    </a:lnTo>
                    <a:lnTo>
                      <a:pt x="55" y="0"/>
                    </a:lnTo>
                    <a:lnTo>
                      <a:pt x="52" y="0"/>
                    </a:lnTo>
                    <a:lnTo>
                      <a:pt x="50" y="0"/>
                    </a:lnTo>
                    <a:lnTo>
                      <a:pt x="47" y="0"/>
                    </a:lnTo>
                    <a:lnTo>
                      <a:pt x="46" y="0"/>
                    </a:lnTo>
                    <a:lnTo>
                      <a:pt x="44" y="0"/>
                    </a:lnTo>
                    <a:lnTo>
                      <a:pt x="41" y="0"/>
                    </a:lnTo>
                    <a:lnTo>
                      <a:pt x="39" y="0"/>
                    </a:lnTo>
                    <a:lnTo>
                      <a:pt x="37" y="0"/>
                    </a:lnTo>
                    <a:lnTo>
                      <a:pt x="35" y="0"/>
                    </a:lnTo>
                    <a:lnTo>
                      <a:pt x="33" y="0"/>
                    </a:lnTo>
                    <a:lnTo>
                      <a:pt x="31" y="0"/>
                    </a:lnTo>
                    <a:lnTo>
                      <a:pt x="29" y="0"/>
                    </a:lnTo>
                    <a:lnTo>
                      <a:pt x="27" y="0"/>
                    </a:lnTo>
                    <a:lnTo>
                      <a:pt x="26" y="0"/>
                    </a:lnTo>
                    <a:lnTo>
                      <a:pt x="23" y="0"/>
                    </a:lnTo>
                    <a:lnTo>
                      <a:pt x="22" y="0"/>
                    </a:lnTo>
                    <a:lnTo>
                      <a:pt x="20" y="0"/>
                    </a:lnTo>
                    <a:lnTo>
                      <a:pt x="18" y="0"/>
                    </a:lnTo>
                    <a:lnTo>
                      <a:pt x="17" y="0"/>
                    </a:lnTo>
                    <a:lnTo>
                      <a:pt x="16" y="0"/>
                    </a:lnTo>
                    <a:lnTo>
                      <a:pt x="14" y="0"/>
                    </a:lnTo>
                    <a:lnTo>
                      <a:pt x="12" y="0"/>
                    </a:lnTo>
                    <a:lnTo>
                      <a:pt x="11" y="0"/>
                    </a:lnTo>
                    <a:lnTo>
                      <a:pt x="10" y="0"/>
                    </a:lnTo>
                    <a:lnTo>
                      <a:pt x="9" y="0"/>
                    </a:lnTo>
                    <a:lnTo>
                      <a:pt x="8" y="0"/>
                    </a:lnTo>
                    <a:lnTo>
                      <a:pt x="6" y="0"/>
                    </a:lnTo>
                    <a:lnTo>
                      <a:pt x="6" y="0"/>
                    </a:lnTo>
                    <a:lnTo>
                      <a:pt x="5" y="0"/>
                    </a:lnTo>
                    <a:lnTo>
                      <a:pt x="4" y="0"/>
                    </a:lnTo>
                    <a:lnTo>
                      <a:pt x="4" y="0"/>
                    </a:lnTo>
                    <a:lnTo>
                      <a:pt x="3" y="0"/>
                    </a:lnTo>
                    <a:lnTo>
                      <a:pt x="2" y="0"/>
                    </a:lnTo>
                    <a:lnTo>
                      <a:pt x="2" y="0"/>
                    </a:lnTo>
                    <a:lnTo>
                      <a:pt x="2" y="0"/>
                    </a:lnTo>
                    <a:lnTo>
                      <a:pt x="0" y="0"/>
                    </a:lnTo>
                    <a:lnTo>
                      <a:pt x="0" y="0"/>
                    </a:lnTo>
                    <a:lnTo>
                      <a:pt x="0" y="0"/>
                    </a:lnTo>
                    <a:lnTo>
                      <a:pt x="0" y="0"/>
                    </a:lnTo>
                    <a:lnTo>
                      <a:pt x="0" y="0"/>
                    </a:lnTo>
                    <a:lnTo>
                      <a:pt x="0" y="0"/>
                    </a:lnTo>
                    <a:lnTo>
                      <a:pt x="63" y="52"/>
                    </a:lnTo>
                    <a:lnTo>
                      <a:pt x="304" y="52"/>
                    </a:lnTo>
                    <a:lnTo>
                      <a:pt x="304" y="52"/>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68" name="Freeform 276">
                <a:extLst>
                  <a:ext uri="{FF2B5EF4-FFF2-40B4-BE49-F238E27FC236}">
                    <a16:creationId xmlns:a16="http://schemas.microsoft.com/office/drawing/2014/main" xmlns="" id="{C1A77BA8-995D-4B24-A216-FB91B5EE64B6}"/>
                  </a:ext>
                </a:extLst>
              </p:cNvPr>
              <p:cNvSpPr>
                <a:spLocks noChangeAspect="1"/>
              </p:cNvSpPr>
              <p:nvPr/>
            </p:nvSpPr>
            <p:spPr bwMode="auto">
              <a:xfrm>
                <a:off x="5655" y="5433"/>
                <a:ext cx="241" cy="472"/>
              </a:xfrm>
              <a:custGeom>
                <a:avLst/>
                <a:gdLst>
                  <a:gd name="T0" fmla="*/ 241 w 241"/>
                  <a:gd name="T1" fmla="*/ 0 h 472"/>
                  <a:gd name="T2" fmla="*/ 241 w 241"/>
                  <a:gd name="T3" fmla="*/ 472 h 472"/>
                  <a:gd name="T4" fmla="*/ 0 w 241"/>
                  <a:gd name="T5" fmla="*/ 472 h 472"/>
                  <a:gd name="T6" fmla="*/ 0 w 241"/>
                  <a:gd name="T7" fmla="*/ 0 h 472"/>
                  <a:gd name="T8" fmla="*/ 241 w 241"/>
                  <a:gd name="T9" fmla="*/ 0 h 472"/>
                  <a:gd name="T10" fmla="*/ 241 w 241"/>
                  <a:gd name="T11" fmla="*/ 0 h 472"/>
                </a:gdLst>
                <a:ahLst/>
                <a:cxnLst>
                  <a:cxn ang="0">
                    <a:pos x="T0" y="T1"/>
                  </a:cxn>
                  <a:cxn ang="0">
                    <a:pos x="T2" y="T3"/>
                  </a:cxn>
                  <a:cxn ang="0">
                    <a:pos x="T4" y="T5"/>
                  </a:cxn>
                  <a:cxn ang="0">
                    <a:pos x="T6" y="T7"/>
                  </a:cxn>
                  <a:cxn ang="0">
                    <a:pos x="T8" y="T9"/>
                  </a:cxn>
                  <a:cxn ang="0">
                    <a:pos x="T10" y="T11"/>
                  </a:cxn>
                </a:cxnLst>
                <a:rect l="0" t="0" r="r" b="b"/>
                <a:pathLst>
                  <a:path w="241" h="472">
                    <a:moveTo>
                      <a:pt x="241" y="0"/>
                    </a:moveTo>
                    <a:lnTo>
                      <a:pt x="241" y="472"/>
                    </a:lnTo>
                    <a:lnTo>
                      <a:pt x="0" y="472"/>
                    </a:lnTo>
                    <a:lnTo>
                      <a:pt x="0" y="0"/>
                    </a:lnTo>
                    <a:lnTo>
                      <a:pt x="241" y="0"/>
                    </a:lnTo>
                    <a:lnTo>
                      <a:pt x="241" y="0"/>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69" name="Line 277">
                <a:extLst>
                  <a:ext uri="{FF2B5EF4-FFF2-40B4-BE49-F238E27FC236}">
                    <a16:creationId xmlns:a16="http://schemas.microsoft.com/office/drawing/2014/main" xmlns="" id="{F07518B9-5306-4C21-A8CE-4945E1880CD7}"/>
                  </a:ext>
                </a:extLst>
              </p:cNvPr>
              <p:cNvSpPr>
                <a:spLocks noChangeAspect="1" noChangeShapeType="1"/>
              </p:cNvSpPr>
              <p:nvPr/>
            </p:nvSpPr>
            <p:spPr bwMode="auto">
              <a:xfrm>
                <a:off x="5655" y="5671"/>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70" name="Line 278">
                <a:extLst>
                  <a:ext uri="{FF2B5EF4-FFF2-40B4-BE49-F238E27FC236}">
                    <a16:creationId xmlns:a16="http://schemas.microsoft.com/office/drawing/2014/main" xmlns="" id="{BF2C86D5-10A0-4239-BE28-0EA8E1BBAA6D}"/>
                  </a:ext>
                </a:extLst>
              </p:cNvPr>
              <p:cNvSpPr>
                <a:spLocks noChangeAspect="1" noChangeShapeType="1"/>
              </p:cNvSpPr>
              <p:nvPr/>
            </p:nvSpPr>
            <p:spPr bwMode="auto">
              <a:xfrm>
                <a:off x="5655" y="5698"/>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71" name="Line 279">
                <a:extLst>
                  <a:ext uri="{FF2B5EF4-FFF2-40B4-BE49-F238E27FC236}">
                    <a16:creationId xmlns:a16="http://schemas.microsoft.com/office/drawing/2014/main" xmlns="" id="{79EB9EAE-F0B0-46E5-9AAF-25B8A2C6E5D2}"/>
                  </a:ext>
                </a:extLst>
              </p:cNvPr>
              <p:cNvSpPr>
                <a:spLocks noChangeAspect="1" noChangeShapeType="1"/>
              </p:cNvSpPr>
              <p:nvPr/>
            </p:nvSpPr>
            <p:spPr bwMode="auto">
              <a:xfrm>
                <a:off x="5655" y="5724"/>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72" name="Line 280">
                <a:extLst>
                  <a:ext uri="{FF2B5EF4-FFF2-40B4-BE49-F238E27FC236}">
                    <a16:creationId xmlns:a16="http://schemas.microsoft.com/office/drawing/2014/main" xmlns="" id="{E7E2CB5F-F69D-4A69-8D74-1ACD3AB701FD}"/>
                  </a:ext>
                </a:extLst>
              </p:cNvPr>
              <p:cNvSpPr>
                <a:spLocks noChangeAspect="1" noChangeShapeType="1"/>
              </p:cNvSpPr>
              <p:nvPr/>
            </p:nvSpPr>
            <p:spPr bwMode="auto">
              <a:xfrm>
                <a:off x="5655" y="5749"/>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73" name="Line 281">
                <a:extLst>
                  <a:ext uri="{FF2B5EF4-FFF2-40B4-BE49-F238E27FC236}">
                    <a16:creationId xmlns:a16="http://schemas.microsoft.com/office/drawing/2014/main" xmlns="" id="{7ABE24D8-F7C2-40B7-808D-D373924B3A01}"/>
                  </a:ext>
                </a:extLst>
              </p:cNvPr>
              <p:cNvSpPr>
                <a:spLocks noChangeAspect="1" noChangeShapeType="1"/>
              </p:cNvSpPr>
              <p:nvPr/>
            </p:nvSpPr>
            <p:spPr bwMode="auto">
              <a:xfrm>
                <a:off x="5655" y="5775"/>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74" name="Line 282">
                <a:extLst>
                  <a:ext uri="{FF2B5EF4-FFF2-40B4-BE49-F238E27FC236}">
                    <a16:creationId xmlns:a16="http://schemas.microsoft.com/office/drawing/2014/main" xmlns="" id="{C748DB78-285C-4365-ABD1-96EA366FC73D}"/>
                  </a:ext>
                </a:extLst>
              </p:cNvPr>
              <p:cNvSpPr>
                <a:spLocks noChangeAspect="1" noChangeShapeType="1"/>
              </p:cNvSpPr>
              <p:nvPr/>
            </p:nvSpPr>
            <p:spPr bwMode="auto">
              <a:xfrm>
                <a:off x="5655" y="5802"/>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75" name="Line 283">
                <a:extLst>
                  <a:ext uri="{FF2B5EF4-FFF2-40B4-BE49-F238E27FC236}">
                    <a16:creationId xmlns:a16="http://schemas.microsoft.com/office/drawing/2014/main" xmlns="" id="{445F9042-4E7F-4A0D-A57A-7B4EFCB6D489}"/>
                  </a:ext>
                </a:extLst>
              </p:cNvPr>
              <p:cNvSpPr>
                <a:spLocks noChangeAspect="1" noChangeShapeType="1"/>
              </p:cNvSpPr>
              <p:nvPr/>
            </p:nvSpPr>
            <p:spPr bwMode="auto">
              <a:xfrm>
                <a:off x="5655" y="5828"/>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76" name="Line 284">
                <a:extLst>
                  <a:ext uri="{FF2B5EF4-FFF2-40B4-BE49-F238E27FC236}">
                    <a16:creationId xmlns:a16="http://schemas.microsoft.com/office/drawing/2014/main" xmlns="" id="{C6D13FF7-AB01-4F47-AD71-A8F0DC9609E8}"/>
                  </a:ext>
                </a:extLst>
              </p:cNvPr>
              <p:cNvSpPr>
                <a:spLocks noChangeAspect="1" noChangeShapeType="1"/>
              </p:cNvSpPr>
              <p:nvPr/>
            </p:nvSpPr>
            <p:spPr bwMode="auto">
              <a:xfrm>
                <a:off x="5655" y="5853"/>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77" name="Line 285">
                <a:extLst>
                  <a:ext uri="{FF2B5EF4-FFF2-40B4-BE49-F238E27FC236}">
                    <a16:creationId xmlns:a16="http://schemas.microsoft.com/office/drawing/2014/main" xmlns="" id="{4642948C-CF82-4AA0-9B1E-9A7A0609F3AF}"/>
                  </a:ext>
                </a:extLst>
              </p:cNvPr>
              <p:cNvSpPr>
                <a:spLocks noChangeAspect="1" noChangeShapeType="1"/>
              </p:cNvSpPr>
              <p:nvPr/>
            </p:nvSpPr>
            <p:spPr bwMode="auto">
              <a:xfrm>
                <a:off x="5655" y="5473"/>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78" name="Line 286">
                <a:extLst>
                  <a:ext uri="{FF2B5EF4-FFF2-40B4-BE49-F238E27FC236}">
                    <a16:creationId xmlns:a16="http://schemas.microsoft.com/office/drawing/2014/main" xmlns="" id="{5A10F04A-7D20-425E-AC8C-4ADD53F23C09}"/>
                  </a:ext>
                </a:extLst>
              </p:cNvPr>
              <p:cNvSpPr>
                <a:spLocks noChangeAspect="1" noChangeShapeType="1"/>
              </p:cNvSpPr>
              <p:nvPr/>
            </p:nvSpPr>
            <p:spPr bwMode="auto">
              <a:xfrm>
                <a:off x="5655" y="5500"/>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79" name="Line 287">
                <a:extLst>
                  <a:ext uri="{FF2B5EF4-FFF2-40B4-BE49-F238E27FC236}">
                    <a16:creationId xmlns:a16="http://schemas.microsoft.com/office/drawing/2014/main" xmlns="" id="{5D82928B-2E14-480B-96CD-34A290C49E36}"/>
                  </a:ext>
                </a:extLst>
              </p:cNvPr>
              <p:cNvSpPr>
                <a:spLocks noChangeAspect="1" noChangeShapeType="1"/>
              </p:cNvSpPr>
              <p:nvPr/>
            </p:nvSpPr>
            <p:spPr bwMode="auto">
              <a:xfrm>
                <a:off x="5655" y="5526"/>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80" name="Line 288">
                <a:extLst>
                  <a:ext uri="{FF2B5EF4-FFF2-40B4-BE49-F238E27FC236}">
                    <a16:creationId xmlns:a16="http://schemas.microsoft.com/office/drawing/2014/main" xmlns="" id="{0CFE7218-22FF-4271-A689-E6E905D11F3D}"/>
                  </a:ext>
                </a:extLst>
              </p:cNvPr>
              <p:cNvSpPr>
                <a:spLocks noChangeAspect="1" noChangeShapeType="1"/>
              </p:cNvSpPr>
              <p:nvPr/>
            </p:nvSpPr>
            <p:spPr bwMode="auto">
              <a:xfrm>
                <a:off x="5655" y="5552"/>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81" name="Line 289">
                <a:extLst>
                  <a:ext uri="{FF2B5EF4-FFF2-40B4-BE49-F238E27FC236}">
                    <a16:creationId xmlns:a16="http://schemas.microsoft.com/office/drawing/2014/main" xmlns="" id="{7CCA7FD4-68C7-4CDF-86C9-F334C132198A}"/>
                  </a:ext>
                </a:extLst>
              </p:cNvPr>
              <p:cNvSpPr>
                <a:spLocks noChangeAspect="1" noChangeShapeType="1"/>
              </p:cNvSpPr>
              <p:nvPr/>
            </p:nvSpPr>
            <p:spPr bwMode="auto">
              <a:xfrm>
                <a:off x="5655" y="5579"/>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82" name="Line 290">
                <a:extLst>
                  <a:ext uri="{FF2B5EF4-FFF2-40B4-BE49-F238E27FC236}">
                    <a16:creationId xmlns:a16="http://schemas.microsoft.com/office/drawing/2014/main" xmlns="" id="{37432B7E-921A-4B13-8456-4A154472CB6F}"/>
                  </a:ext>
                </a:extLst>
              </p:cNvPr>
              <p:cNvSpPr>
                <a:spLocks noChangeAspect="1" noChangeShapeType="1"/>
              </p:cNvSpPr>
              <p:nvPr/>
            </p:nvSpPr>
            <p:spPr bwMode="auto">
              <a:xfrm>
                <a:off x="5655" y="5880"/>
                <a:ext cx="241" cy="1"/>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83" name="Freeform 291">
                <a:extLst>
                  <a:ext uri="{FF2B5EF4-FFF2-40B4-BE49-F238E27FC236}">
                    <a16:creationId xmlns:a16="http://schemas.microsoft.com/office/drawing/2014/main" xmlns="" id="{C2224E69-8DBC-4A81-B17D-ECFFEE252C95}"/>
                  </a:ext>
                </a:extLst>
              </p:cNvPr>
              <p:cNvSpPr>
                <a:spLocks noChangeAspect="1"/>
              </p:cNvSpPr>
              <p:nvPr/>
            </p:nvSpPr>
            <p:spPr bwMode="auto">
              <a:xfrm>
                <a:off x="5768" y="5697"/>
                <a:ext cx="92" cy="182"/>
              </a:xfrm>
              <a:custGeom>
                <a:avLst/>
                <a:gdLst>
                  <a:gd name="T0" fmla="*/ 92 w 92"/>
                  <a:gd name="T1" fmla="*/ 182 h 182"/>
                  <a:gd name="T2" fmla="*/ 92 w 92"/>
                  <a:gd name="T3" fmla="*/ 0 h 182"/>
                  <a:gd name="T4" fmla="*/ 0 w 92"/>
                  <a:gd name="T5" fmla="*/ 0 h 182"/>
                  <a:gd name="T6" fmla="*/ 0 w 92"/>
                  <a:gd name="T7" fmla="*/ 182 h 182"/>
                  <a:gd name="T8" fmla="*/ 92 w 92"/>
                  <a:gd name="T9" fmla="*/ 182 h 182"/>
                  <a:gd name="T10" fmla="*/ 92 w 92"/>
                  <a:gd name="T11" fmla="*/ 182 h 182"/>
                </a:gdLst>
                <a:ahLst/>
                <a:cxnLst>
                  <a:cxn ang="0">
                    <a:pos x="T0" y="T1"/>
                  </a:cxn>
                  <a:cxn ang="0">
                    <a:pos x="T2" y="T3"/>
                  </a:cxn>
                  <a:cxn ang="0">
                    <a:pos x="T4" y="T5"/>
                  </a:cxn>
                  <a:cxn ang="0">
                    <a:pos x="T6" y="T7"/>
                  </a:cxn>
                  <a:cxn ang="0">
                    <a:pos x="T8" y="T9"/>
                  </a:cxn>
                  <a:cxn ang="0">
                    <a:pos x="T10" y="T11"/>
                  </a:cxn>
                </a:cxnLst>
                <a:rect l="0" t="0" r="r" b="b"/>
                <a:pathLst>
                  <a:path w="92" h="182">
                    <a:moveTo>
                      <a:pt x="92" y="182"/>
                    </a:moveTo>
                    <a:lnTo>
                      <a:pt x="92" y="0"/>
                    </a:lnTo>
                    <a:lnTo>
                      <a:pt x="0" y="0"/>
                    </a:lnTo>
                    <a:lnTo>
                      <a:pt x="0" y="182"/>
                    </a:lnTo>
                    <a:lnTo>
                      <a:pt x="92" y="182"/>
                    </a:lnTo>
                    <a:lnTo>
                      <a:pt x="92" y="182"/>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84" name="Freeform 292">
                <a:extLst>
                  <a:ext uri="{FF2B5EF4-FFF2-40B4-BE49-F238E27FC236}">
                    <a16:creationId xmlns:a16="http://schemas.microsoft.com/office/drawing/2014/main" xmlns="" id="{DBDAC82D-48A9-41AD-BD27-2CD664928976}"/>
                  </a:ext>
                </a:extLst>
              </p:cNvPr>
              <p:cNvSpPr>
                <a:spLocks noChangeAspect="1"/>
              </p:cNvSpPr>
              <p:nvPr/>
            </p:nvSpPr>
            <p:spPr bwMode="auto">
              <a:xfrm>
                <a:off x="5815" y="5694"/>
                <a:ext cx="1" cy="193"/>
              </a:xfrm>
              <a:custGeom>
                <a:avLst/>
                <a:gdLst>
                  <a:gd name="T0" fmla="*/ 0 h 193"/>
                  <a:gd name="T1" fmla="*/ 193 h 193"/>
                  <a:gd name="T2" fmla="*/ 0 h 193"/>
                </a:gdLst>
                <a:ahLst/>
                <a:cxnLst>
                  <a:cxn ang="0">
                    <a:pos x="0" y="T0"/>
                  </a:cxn>
                  <a:cxn ang="0">
                    <a:pos x="0" y="T1"/>
                  </a:cxn>
                  <a:cxn ang="0">
                    <a:pos x="0" y="T2"/>
                  </a:cxn>
                </a:cxnLst>
                <a:rect l="0" t="0" r="r" b="b"/>
                <a:pathLst>
                  <a:path h="193">
                    <a:moveTo>
                      <a:pt x="0" y="0"/>
                    </a:moveTo>
                    <a:lnTo>
                      <a:pt x="0" y="193"/>
                    </a:lnTo>
                    <a:lnTo>
                      <a:pt x="0" y="0"/>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85" name="Line 293">
                <a:extLst>
                  <a:ext uri="{FF2B5EF4-FFF2-40B4-BE49-F238E27FC236}">
                    <a16:creationId xmlns:a16="http://schemas.microsoft.com/office/drawing/2014/main" xmlns="" id="{CC04ADC0-2A0C-4EF8-85AB-69D7FBABAD95}"/>
                  </a:ext>
                </a:extLst>
              </p:cNvPr>
              <p:cNvSpPr>
                <a:spLocks noChangeAspect="1" noChangeShapeType="1"/>
              </p:cNvSpPr>
              <p:nvPr/>
            </p:nvSpPr>
            <p:spPr bwMode="auto">
              <a:xfrm>
                <a:off x="5815" y="5694"/>
                <a:ext cx="1" cy="193"/>
              </a:xfrm>
              <a:prstGeom prst="line">
                <a:avLst/>
              </a:prstGeom>
              <a:noFill/>
              <a:ln w="381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86" name="Freeform 294">
                <a:extLst>
                  <a:ext uri="{FF2B5EF4-FFF2-40B4-BE49-F238E27FC236}">
                    <a16:creationId xmlns:a16="http://schemas.microsoft.com/office/drawing/2014/main" xmlns="" id="{721E1829-F007-4647-B4AA-B78FA1037DCF}"/>
                  </a:ext>
                </a:extLst>
              </p:cNvPr>
              <p:cNvSpPr>
                <a:spLocks noChangeAspect="1"/>
              </p:cNvSpPr>
              <p:nvPr/>
            </p:nvSpPr>
            <p:spPr bwMode="auto">
              <a:xfrm>
                <a:off x="5800" y="5732"/>
                <a:ext cx="15" cy="33"/>
              </a:xfrm>
              <a:custGeom>
                <a:avLst/>
                <a:gdLst>
                  <a:gd name="T0" fmla="*/ 15 w 15"/>
                  <a:gd name="T1" fmla="*/ 0 h 33"/>
                  <a:gd name="T2" fmla="*/ 12 w 15"/>
                  <a:gd name="T3" fmla="*/ 0 h 33"/>
                  <a:gd name="T4" fmla="*/ 11 w 15"/>
                  <a:gd name="T5" fmla="*/ 0 h 33"/>
                  <a:gd name="T6" fmla="*/ 9 w 15"/>
                  <a:gd name="T7" fmla="*/ 2 h 33"/>
                  <a:gd name="T8" fmla="*/ 8 w 15"/>
                  <a:gd name="T9" fmla="*/ 2 h 33"/>
                  <a:gd name="T10" fmla="*/ 6 w 15"/>
                  <a:gd name="T11" fmla="*/ 3 h 33"/>
                  <a:gd name="T12" fmla="*/ 5 w 15"/>
                  <a:gd name="T13" fmla="*/ 5 h 33"/>
                  <a:gd name="T14" fmla="*/ 4 w 15"/>
                  <a:gd name="T15" fmla="*/ 6 h 33"/>
                  <a:gd name="T16" fmla="*/ 3 w 15"/>
                  <a:gd name="T17" fmla="*/ 7 h 33"/>
                  <a:gd name="T18" fmla="*/ 2 w 15"/>
                  <a:gd name="T19" fmla="*/ 10 h 33"/>
                  <a:gd name="T20" fmla="*/ 2 w 15"/>
                  <a:gd name="T21" fmla="*/ 12 h 33"/>
                  <a:gd name="T22" fmla="*/ 0 w 15"/>
                  <a:gd name="T23" fmla="*/ 15 h 33"/>
                  <a:gd name="T24" fmla="*/ 0 w 15"/>
                  <a:gd name="T25" fmla="*/ 16 h 33"/>
                  <a:gd name="T26" fmla="*/ 0 w 15"/>
                  <a:gd name="T27" fmla="*/ 16 h 33"/>
                  <a:gd name="T28" fmla="*/ 0 w 15"/>
                  <a:gd name="T29" fmla="*/ 19 h 33"/>
                  <a:gd name="T30" fmla="*/ 2 w 15"/>
                  <a:gd name="T31" fmla="*/ 20 h 33"/>
                  <a:gd name="T32" fmla="*/ 2 w 15"/>
                  <a:gd name="T33" fmla="*/ 23 h 33"/>
                  <a:gd name="T34" fmla="*/ 3 w 15"/>
                  <a:gd name="T35" fmla="*/ 24 h 33"/>
                  <a:gd name="T36" fmla="*/ 4 w 15"/>
                  <a:gd name="T37" fmla="*/ 26 h 33"/>
                  <a:gd name="T38" fmla="*/ 5 w 15"/>
                  <a:gd name="T39" fmla="*/ 29 h 33"/>
                  <a:gd name="T40" fmla="*/ 6 w 15"/>
                  <a:gd name="T41" fmla="*/ 30 h 33"/>
                  <a:gd name="T42" fmla="*/ 8 w 15"/>
                  <a:gd name="T43" fmla="*/ 30 h 33"/>
                  <a:gd name="T44" fmla="*/ 9 w 15"/>
                  <a:gd name="T45" fmla="*/ 32 h 33"/>
                  <a:gd name="T46" fmla="*/ 11 w 15"/>
                  <a:gd name="T47" fmla="*/ 33 h 33"/>
                  <a:gd name="T48" fmla="*/ 12 w 15"/>
                  <a:gd name="T49" fmla="*/ 33 h 33"/>
                  <a:gd name="T50" fmla="*/ 15 w 15"/>
                  <a:gd name="T51" fmla="*/ 33 h 33"/>
                  <a:gd name="T52" fmla="*/ 15 w 15"/>
                  <a:gd name="T53" fmla="*/ 33 h 33"/>
                  <a:gd name="T54" fmla="*/ 15 w 15"/>
                  <a:gd name="T55" fmla="*/ 0 h 33"/>
                  <a:gd name="T56" fmla="*/ 15 w 15"/>
                  <a:gd name="T5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 h="33">
                    <a:moveTo>
                      <a:pt x="15" y="0"/>
                    </a:moveTo>
                    <a:lnTo>
                      <a:pt x="12" y="0"/>
                    </a:lnTo>
                    <a:lnTo>
                      <a:pt x="11" y="0"/>
                    </a:lnTo>
                    <a:lnTo>
                      <a:pt x="9" y="2"/>
                    </a:lnTo>
                    <a:lnTo>
                      <a:pt x="8" y="2"/>
                    </a:lnTo>
                    <a:lnTo>
                      <a:pt x="6" y="3"/>
                    </a:lnTo>
                    <a:lnTo>
                      <a:pt x="5" y="5"/>
                    </a:lnTo>
                    <a:lnTo>
                      <a:pt x="4" y="6"/>
                    </a:lnTo>
                    <a:lnTo>
                      <a:pt x="3" y="7"/>
                    </a:lnTo>
                    <a:lnTo>
                      <a:pt x="2" y="10"/>
                    </a:lnTo>
                    <a:lnTo>
                      <a:pt x="2" y="12"/>
                    </a:lnTo>
                    <a:lnTo>
                      <a:pt x="0" y="15"/>
                    </a:lnTo>
                    <a:lnTo>
                      <a:pt x="0" y="16"/>
                    </a:lnTo>
                    <a:lnTo>
                      <a:pt x="0" y="16"/>
                    </a:lnTo>
                    <a:lnTo>
                      <a:pt x="0" y="19"/>
                    </a:lnTo>
                    <a:lnTo>
                      <a:pt x="2" y="20"/>
                    </a:lnTo>
                    <a:lnTo>
                      <a:pt x="2" y="23"/>
                    </a:lnTo>
                    <a:lnTo>
                      <a:pt x="3" y="24"/>
                    </a:lnTo>
                    <a:lnTo>
                      <a:pt x="4" y="26"/>
                    </a:lnTo>
                    <a:lnTo>
                      <a:pt x="5" y="29"/>
                    </a:lnTo>
                    <a:lnTo>
                      <a:pt x="6" y="30"/>
                    </a:lnTo>
                    <a:lnTo>
                      <a:pt x="8" y="30"/>
                    </a:lnTo>
                    <a:lnTo>
                      <a:pt x="9" y="32"/>
                    </a:lnTo>
                    <a:lnTo>
                      <a:pt x="11" y="33"/>
                    </a:lnTo>
                    <a:lnTo>
                      <a:pt x="12" y="33"/>
                    </a:lnTo>
                    <a:lnTo>
                      <a:pt x="15" y="33"/>
                    </a:lnTo>
                    <a:lnTo>
                      <a:pt x="15" y="33"/>
                    </a:lnTo>
                    <a:lnTo>
                      <a:pt x="15" y="0"/>
                    </a:lnTo>
                    <a:lnTo>
                      <a:pt x="15" y="0"/>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87" name="Freeform 295">
                <a:extLst>
                  <a:ext uri="{FF2B5EF4-FFF2-40B4-BE49-F238E27FC236}">
                    <a16:creationId xmlns:a16="http://schemas.microsoft.com/office/drawing/2014/main" xmlns="" id="{FEA4B32A-E1B1-4E4A-935D-2B448008F15A}"/>
                  </a:ext>
                </a:extLst>
              </p:cNvPr>
              <p:cNvSpPr>
                <a:spLocks noChangeAspect="1"/>
              </p:cNvSpPr>
              <p:nvPr/>
            </p:nvSpPr>
            <p:spPr bwMode="auto">
              <a:xfrm>
                <a:off x="5800" y="5732"/>
                <a:ext cx="15" cy="33"/>
              </a:xfrm>
              <a:custGeom>
                <a:avLst/>
                <a:gdLst>
                  <a:gd name="T0" fmla="*/ 15 w 15"/>
                  <a:gd name="T1" fmla="*/ 0 h 33"/>
                  <a:gd name="T2" fmla="*/ 12 w 15"/>
                  <a:gd name="T3" fmla="*/ 0 h 33"/>
                  <a:gd name="T4" fmla="*/ 11 w 15"/>
                  <a:gd name="T5" fmla="*/ 0 h 33"/>
                  <a:gd name="T6" fmla="*/ 9 w 15"/>
                  <a:gd name="T7" fmla="*/ 2 h 33"/>
                  <a:gd name="T8" fmla="*/ 8 w 15"/>
                  <a:gd name="T9" fmla="*/ 2 h 33"/>
                  <a:gd name="T10" fmla="*/ 6 w 15"/>
                  <a:gd name="T11" fmla="*/ 3 h 33"/>
                  <a:gd name="T12" fmla="*/ 5 w 15"/>
                  <a:gd name="T13" fmla="*/ 5 h 33"/>
                  <a:gd name="T14" fmla="*/ 4 w 15"/>
                  <a:gd name="T15" fmla="*/ 6 h 33"/>
                  <a:gd name="T16" fmla="*/ 3 w 15"/>
                  <a:gd name="T17" fmla="*/ 7 h 33"/>
                  <a:gd name="T18" fmla="*/ 2 w 15"/>
                  <a:gd name="T19" fmla="*/ 10 h 33"/>
                  <a:gd name="T20" fmla="*/ 2 w 15"/>
                  <a:gd name="T21" fmla="*/ 12 h 33"/>
                  <a:gd name="T22" fmla="*/ 0 w 15"/>
                  <a:gd name="T23" fmla="*/ 15 h 33"/>
                  <a:gd name="T24" fmla="*/ 0 w 15"/>
                  <a:gd name="T25" fmla="*/ 16 h 33"/>
                  <a:gd name="T26" fmla="*/ 0 w 15"/>
                  <a:gd name="T27" fmla="*/ 16 h 33"/>
                  <a:gd name="T28" fmla="*/ 0 w 15"/>
                  <a:gd name="T29" fmla="*/ 19 h 33"/>
                  <a:gd name="T30" fmla="*/ 2 w 15"/>
                  <a:gd name="T31" fmla="*/ 20 h 33"/>
                  <a:gd name="T32" fmla="*/ 2 w 15"/>
                  <a:gd name="T33" fmla="*/ 23 h 33"/>
                  <a:gd name="T34" fmla="*/ 3 w 15"/>
                  <a:gd name="T35" fmla="*/ 24 h 33"/>
                  <a:gd name="T36" fmla="*/ 4 w 15"/>
                  <a:gd name="T37" fmla="*/ 26 h 33"/>
                  <a:gd name="T38" fmla="*/ 5 w 15"/>
                  <a:gd name="T39" fmla="*/ 29 h 33"/>
                  <a:gd name="T40" fmla="*/ 6 w 15"/>
                  <a:gd name="T41" fmla="*/ 30 h 33"/>
                  <a:gd name="T42" fmla="*/ 8 w 15"/>
                  <a:gd name="T43" fmla="*/ 30 h 33"/>
                  <a:gd name="T44" fmla="*/ 9 w 15"/>
                  <a:gd name="T45" fmla="*/ 32 h 33"/>
                  <a:gd name="T46" fmla="*/ 11 w 15"/>
                  <a:gd name="T47" fmla="*/ 33 h 33"/>
                  <a:gd name="T48" fmla="*/ 12 w 15"/>
                  <a:gd name="T49" fmla="*/ 33 h 33"/>
                  <a:gd name="T50" fmla="*/ 15 w 15"/>
                  <a:gd name="T51" fmla="*/ 33 h 33"/>
                  <a:gd name="T52" fmla="*/ 15 w 15"/>
                  <a:gd name="T53" fmla="*/ 33 h 33"/>
                  <a:gd name="T54" fmla="*/ 15 w 15"/>
                  <a:gd name="T55" fmla="*/ 0 h 33"/>
                  <a:gd name="T56" fmla="*/ 15 w 15"/>
                  <a:gd name="T5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 h="33">
                    <a:moveTo>
                      <a:pt x="15" y="0"/>
                    </a:moveTo>
                    <a:lnTo>
                      <a:pt x="12" y="0"/>
                    </a:lnTo>
                    <a:lnTo>
                      <a:pt x="11" y="0"/>
                    </a:lnTo>
                    <a:lnTo>
                      <a:pt x="9" y="2"/>
                    </a:lnTo>
                    <a:lnTo>
                      <a:pt x="8" y="2"/>
                    </a:lnTo>
                    <a:lnTo>
                      <a:pt x="6" y="3"/>
                    </a:lnTo>
                    <a:lnTo>
                      <a:pt x="5" y="5"/>
                    </a:lnTo>
                    <a:lnTo>
                      <a:pt x="4" y="6"/>
                    </a:lnTo>
                    <a:lnTo>
                      <a:pt x="3" y="7"/>
                    </a:lnTo>
                    <a:lnTo>
                      <a:pt x="2" y="10"/>
                    </a:lnTo>
                    <a:lnTo>
                      <a:pt x="2" y="12"/>
                    </a:lnTo>
                    <a:lnTo>
                      <a:pt x="0" y="15"/>
                    </a:lnTo>
                    <a:lnTo>
                      <a:pt x="0" y="16"/>
                    </a:lnTo>
                    <a:lnTo>
                      <a:pt x="0" y="16"/>
                    </a:lnTo>
                    <a:lnTo>
                      <a:pt x="0" y="19"/>
                    </a:lnTo>
                    <a:lnTo>
                      <a:pt x="2" y="20"/>
                    </a:lnTo>
                    <a:lnTo>
                      <a:pt x="2" y="23"/>
                    </a:lnTo>
                    <a:lnTo>
                      <a:pt x="3" y="24"/>
                    </a:lnTo>
                    <a:lnTo>
                      <a:pt x="4" y="26"/>
                    </a:lnTo>
                    <a:lnTo>
                      <a:pt x="5" y="29"/>
                    </a:lnTo>
                    <a:lnTo>
                      <a:pt x="6" y="30"/>
                    </a:lnTo>
                    <a:lnTo>
                      <a:pt x="8" y="30"/>
                    </a:lnTo>
                    <a:lnTo>
                      <a:pt x="9" y="32"/>
                    </a:lnTo>
                    <a:lnTo>
                      <a:pt x="11" y="33"/>
                    </a:lnTo>
                    <a:lnTo>
                      <a:pt x="12" y="33"/>
                    </a:lnTo>
                    <a:lnTo>
                      <a:pt x="15" y="33"/>
                    </a:lnTo>
                    <a:lnTo>
                      <a:pt x="15" y="33"/>
                    </a:lnTo>
                    <a:lnTo>
                      <a:pt x="15" y="0"/>
                    </a:lnTo>
                    <a:lnTo>
                      <a:pt x="15" y="0"/>
                    </a:lnTo>
                  </a:path>
                </a:pathLst>
              </a:custGeom>
              <a:solidFill>
                <a:srgbClr val="FF0000"/>
              </a:solidFill>
              <a:ln w="1270">
                <a:solidFill>
                  <a:srgbClr val="003366"/>
                </a:solidFill>
                <a:prstDash val="solid"/>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88" name="Freeform 296">
                <a:extLst>
                  <a:ext uri="{FF2B5EF4-FFF2-40B4-BE49-F238E27FC236}">
                    <a16:creationId xmlns:a16="http://schemas.microsoft.com/office/drawing/2014/main" xmlns="" id="{8923FDFF-9D60-4A56-8EA5-0F209496C918}"/>
                  </a:ext>
                </a:extLst>
              </p:cNvPr>
              <p:cNvSpPr>
                <a:spLocks noChangeAspect="1"/>
              </p:cNvSpPr>
              <p:nvPr/>
            </p:nvSpPr>
            <p:spPr bwMode="auto">
              <a:xfrm>
                <a:off x="5815" y="5732"/>
                <a:ext cx="14" cy="33"/>
              </a:xfrm>
              <a:custGeom>
                <a:avLst/>
                <a:gdLst>
                  <a:gd name="T0" fmla="*/ 0 w 14"/>
                  <a:gd name="T1" fmla="*/ 33 h 33"/>
                  <a:gd name="T2" fmla="*/ 2 w 14"/>
                  <a:gd name="T3" fmla="*/ 33 h 33"/>
                  <a:gd name="T4" fmla="*/ 3 w 14"/>
                  <a:gd name="T5" fmla="*/ 33 h 33"/>
                  <a:gd name="T6" fmla="*/ 6 w 14"/>
                  <a:gd name="T7" fmla="*/ 32 h 33"/>
                  <a:gd name="T8" fmla="*/ 7 w 14"/>
                  <a:gd name="T9" fmla="*/ 30 h 33"/>
                  <a:gd name="T10" fmla="*/ 8 w 14"/>
                  <a:gd name="T11" fmla="*/ 30 h 33"/>
                  <a:gd name="T12" fmla="*/ 9 w 14"/>
                  <a:gd name="T13" fmla="*/ 29 h 33"/>
                  <a:gd name="T14" fmla="*/ 11 w 14"/>
                  <a:gd name="T15" fmla="*/ 26 h 33"/>
                  <a:gd name="T16" fmla="*/ 12 w 14"/>
                  <a:gd name="T17" fmla="*/ 24 h 33"/>
                  <a:gd name="T18" fmla="*/ 13 w 14"/>
                  <a:gd name="T19" fmla="*/ 23 h 33"/>
                  <a:gd name="T20" fmla="*/ 13 w 14"/>
                  <a:gd name="T21" fmla="*/ 20 h 33"/>
                  <a:gd name="T22" fmla="*/ 14 w 14"/>
                  <a:gd name="T23" fmla="*/ 19 h 33"/>
                  <a:gd name="T24" fmla="*/ 14 w 14"/>
                  <a:gd name="T25" fmla="*/ 16 h 33"/>
                  <a:gd name="T26" fmla="*/ 14 w 14"/>
                  <a:gd name="T27" fmla="*/ 16 h 33"/>
                  <a:gd name="T28" fmla="*/ 14 w 14"/>
                  <a:gd name="T29" fmla="*/ 15 h 33"/>
                  <a:gd name="T30" fmla="*/ 13 w 14"/>
                  <a:gd name="T31" fmla="*/ 12 h 33"/>
                  <a:gd name="T32" fmla="*/ 13 w 14"/>
                  <a:gd name="T33" fmla="*/ 10 h 33"/>
                  <a:gd name="T34" fmla="*/ 12 w 14"/>
                  <a:gd name="T35" fmla="*/ 7 h 33"/>
                  <a:gd name="T36" fmla="*/ 11 w 14"/>
                  <a:gd name="T37" fmla="*/ 6 h 33"/>
                  <a:gd name="T38" fmla="*/ 9 w 14"/>
                  <a:gd name="T39" fmla="*/ 5 h 33"/>
                  <a:gd name="T40" fmla="*/ 8 w 14"/>
                  <a:gd name="T41" fmla="*/ 3 h 33"/>
                  <a:gd name="T42" fmla="*/ 7 w 14"/>
                  <a:gd name="T43" fmla="*/ 2 h 33"/>
                  <a:gd name="T44" fmla="*/ 6 w 14"/>
                  <a:gd name="T45" fmla="*/ 2 h 33"/>
                  <a:gd name="T46" fmla="*/ 3 w 14"/>
                  <a:gd name="T47" fmla="*/ 0 h 33"/>
                  <a:gd name="T48" fmla="*/ 2 w 14"/>
                  <a:gd name="T49" fmla="*/ 0 h 33"/>
                  <a:gd name="T50" fmla="*/ 0 w 14"/>
                  <a:gd name="T51" fmla="*/ 0 h 33"/>
                  <a:gd name="T52" fmla="*/ 0 w 14"/>
                  <a:gd name="T53" fmla="*/ 0 h 33"/>
                  <a:gd name="T54" fmla="*/ 0 w 14"/>
                  <a:gd name="T55" fmla="*/ 33 h 33"/>
                  <a:gd name="T56" fmla="*/ 0 w 14"/>
                  <a:gd name="T5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33">
                    <a:moveTo>
                      <a:pt x="0" y="33"/>
                    </a:moveTo>
                    <a:lnTo>
                      <a:pt x="2" y="33"/>
                    </a:lnTo>
                    <a:lnTo>
                      <a:pt x="3" y="33"/>
                    </a:lnTo>
                    <a:lnTo>
                      <a:pt x="6" y="32"/>
                    </a:lnTo>
                    <a:lnTo>
                      <a:pt x="7" y="30"/>
                    </a:lnTo>
                    <a:lnTo>
                      <a:pt x="8" y="30"/>
                    </a:lnTo>
                    <a:lnTo>
                      <a:pt x="9" y="29"/>
                    </a:lnTo>
                    <a:lnTo>
                      <a:pt x="11" y="26"/>
                    </a:lnTo>
                    <a:lnTo>
                      <a:pt x="12" y="24"/>
                    </a:lnTo>
                    <a:lnTo>
                      <a:pt x="13" y="23"/>
                    </a:lnTo>
                    <a:lnTo>
                      <a:pt x="13" y="20"/>
                    </a:lnTo>
                    <a:lnTo>
                      <a:pt x="14" y="19"/>
                    </a:lnTo>
                    <a:lnTo>
                      <a:pt x="14" y="16"/>
                    </a:lnTo>
                    <a:lnTo>
                      <a:pt x="14" y="16"/>
                    </a:lnTo>
                    <a:lnTo>
                      <a:pt x="14" y="15"/>
                    </a:lnTo>
                    <a:lnTo>
                      <a:pt x="13" y="12"/>
                    </a:lnTo>
                    <a:lnTo>
                      <a:pt x="13" y="10"/>
                    </a:lnTo>
                    <a:lnTo>
                      <a:pt x="12" y="7"/>
                    </a:lnTo>
                    <a:lnTo>
                      <a:pt x="11" y="6"/>
                    </a:lnTo>
                    <a:lnTo>
                      <a:pt x="9" y="5"/>
                    </a:lnTo>
                    <a:lnTo>
                      <a:pt x="8" y="3"/>
                    </a:lnTo>
                    <a:lnTo>
                      <a:pt x="7" y="2"/>
                    </a:lnTo>
                    <a:lnTo>
                      <a:pt x="6" y="2"/>
                    </a:lnTo>
                    <a:lnTo>
                      <a:pt x="3" y="0"/>
                    </a:lnTo>
                    <a:lnTo>
                      <a:pt x="2" y="0"/>
                    </a:lnTo>
                    <a:lnTo>
                      <a:pt x="0" y="0"/>
                    </a:lnTo>
                    <a:lnTo>
                      <a:pt x="0" y="0"/>
                    </a:lnTo>
                    <a:lnTo>
                      <a:pt x="0" y="33"/>
                    </a:lnTo>
                    <a:lnTo>
                      <a:pt x="0" y="33"/>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89" name="Freeform 297">
                <a:extLst>
                  <a:ext uri="{FF2B5EF4-FFF2-40B4-BE49-F238E27FC236}">
                    <a16:creationId xmlns:a16="http://schemas.microsoft.com/office/drawing/2014/main" xmlns="" id="{1A74262F-9B1F-4427-95B7-096516CB2187}"/>
                  </a:ext>
                </a:extLst>
              </p:cNvPr>
              <p:cNvSpPr>
                <a:spLocks noChangeAspect="1"/>
              </p:cNvSpPr>
              <p:nvPr/>
            </p:nvSpPr>
            <p:spPr bwMode="auto">
              <a:xfrm>
                <a:off x="5815" y="5732"/>
                <a:ext cx="14" cy="33"/>
              </a:xfrm>
              <a:custGeom>
                <a:avLst/>
                <a:gdLst>
                  <a:gd name="T0" fmla="*/ 0 w 14"/>
                  <a:gd name="T1" fmla="*/ 33 h 33"/>
                  <a:gd name="T2" fmla="*/ 2 w 14"/>
                  <a:gd name="T3" fmla="*/ 33 h 33"/>
                  <a:gd name="T4" fmla="*/ 3 w 14"/>
                  <a:gd name="T5" fmla="*/ 33 h 33"/>
                  <a:gd name="T6" fmla="*/ 6 w 14"/>
                  <a:gd name="T7" fmla="*/ 32 h 33"/>
                  <a:gd name="T8" fmla="*/ 7 w 14"/>
                  <a:gd name="T9" fmla="*/ 30 h 33"/>
                  <a:gd name="T10" fmla="*/ 8 w 14"/>
                  <a:gd name="T11" fmla="*/ 30 h 33"/>
                  <a:gd name="T12" fmla="*/ 9 w 14"/>
                  <a:gd name="T13" fmla="*/ 29 h 33"/>
                  <a:gd name="T14" fmla="*/ 11 w 14"/>
                  <a:gd name="T15" fmla="*/ 26 h 33"/>
                  <a:gd name="T16" fmla="*/ 12 w 14"/>
                  <a:gd name="T17" fmla="*/ 24 h 33"/>
                  <a:gd name="T18" fmla="*/ 13 w 14"/>
                  <a:gd name="T19" fmla="*/ 23 h 33"/>
                  <a:gd name="T20" fmla="*/ 13 w 14"/>
                  <a:gd name="T21" fmla="*/ 20 h 33"/>
                  <a:gd name="T22" fmla="*/ 14 w 14"/>
                  <a:gd name="T23" fmla="*/ 19 h 33"/>
                  <a:gd name="T24" fmla="*/ 14 w 14"/>
                  <a:gd name="T25" fmla="*/ 16 h 33"/>
                  <a:gd name="T26" fmla="*/ 14 w 14"/>
                  <a:gd name="T27" fmla="*/ 16 h 33"/>
                  <a:gd name="T28" fmla="*/ 14 w 14"/>
                  <a:gd name="T29" fmla="*/ 15 h 33"/>
                  <a:gd name="T30" fmla="*/ 13 w 14"/>
                  <a:gd name="T31" fmla="*/ 12 h 33"/>
                  <a:gd name="T32" fmla="*/ 13 w 14"/>
                  <a:gd name="T33" fmla="*/ 10 h 33"/>
                  <a:gd name="T34" fmla="*/ 12 w 14"/>
                  <a:gd name="T35" fmla="*/ 7 h 33"/>
                  <a:gd name="T36" fmla="*/ 11 w 14"/>
                  <a:gd name="T37" fmla="*/ 6 h 33"/>
                  <a:gd name="T38" fmla="*/ 9 w 14"/>
                  <a:gd name="T39" fmla="*/ 5 h 33"/>
                  <a:gd name="T40" fmla="*/ 8 w 14"/>
                  <a:gd name="T41" fmla="*/ 3 h 33"/>
                  <a:gd name="T42" fmla="*/ 7 w 14"/>
                  <a:gd name="T43" fmla="*/ 2 h 33"/>
                  <a:gd name="T44" fmla="*/ 6 w 14"/>
                  <a:gd name="T45" fmla="*/ 2 h 33"/>
                  <a:gd name="T46" fmla="*/ 3 w 14"/>
                  <a:gd name="T47" fmla="*/ 0 h 33"/>
                  <a:gd name="T48" fmla="*/ 2 w 14"/>
                  <a:gd name="T49" fmla="*/ 0 h 33"/>
                  <a:gd name="T50" fmla="*/ 0 w 14"/>
                  <a:gd name="T51" fmla="*/ 0 h 33"/>
                  <a:gd name="T52" fmla="*/ 0 w 14"/>
                  <a:gd name="T53" fmla="*/ 0 h 33"/>
                  <a:gd name="T54" fmla="*/ 0 w 14"/>
                  <a:gd name="T55" fmla="*/ 33 h 33"/>
                  <a:gd name="T56" fmla="*/ 0 w 14"/>
                  <a:gd name="T5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33">
                    <a:moveTo>
                      <a:pt x="0" y="33"/>
                    </a:moveTo>
                    <a:lnTo>
                      <a:pt x="2" y="33"/>
                    </a:lnTo>
                    <a:lnTo>
                      <a:pt x="3" y="33"/>
                    </a:lnTo>
                    <a:lnTo>
                      <a:pt x="6" y="32"/>
                    </a:lnTo>
                    <a:lnTo>
                      <a:pt x="7" y="30"/>
                    </a:lnTo>
                    <a:lnTo>
                      <a:pt x="8" y="30"/>
                    </a:lnTo>
                    <a:lnTo>
                      <a:pt x="9" y="29"/>
                    </a:lnTo>
                    <a:lnTo>
                      <a:pt x="11" y="26"/>
                    </a:lnTo>
                    <a:lnTo>
                      <a:pt x="12" y="24"/>
                    </a:lnTo>
                    <a:lnTo>
                      <a:pt x="13" y="23"/>
                    </a:lnTo>
                    <a:lnTo>
                      <a:pt x="13" y="20"/>
                    </a:lnTo>
                    <a:lnTo>
                      <a:pt x="14" y="19"/>
                    </a:lnTo>
                    <a:lnTo>
                      <a:pt x="14" y="16"/>
                    </a:lnTo>
                    <a:lnTo>
                      <a:pt x="14" y="16"/>
                    </a:lnTo>
                    <a:lnTo>
                      <a:pt x="14" y="15"/>
                    </a:lnTo>
                    <a:lnTo>
                      <a:pt x="13" y="12"/>
                    </a:lnTo>
                    <a:lnTo>
                      <a:pt x="13" y="10"/>
                    </a:lnTo>
                    <a:lnTo>
                      <a:pt x="12" y="7"/>
                    </a:lnTo>
                    <a:lnTo>
                      <a:pt x="11" y="6"/>
                    </a:lnTo>
                    <a:lnTo>
                      <a:pt x="9" y="5"/>
                    </a:lnTo>
                    <a:lnTo>
                      <a:pt x="8" y="3"/>
                    </a:lnTo>
                    <a:lnTo>
                      <a:pt x="7" y="2"/>
                    </a:lnTo>
                    <a:lnTo>
                      <a:pt x="6" y="2"/>
                    </a:lnTo>
                    <a:lnTo>
                      <a:pt x="3" y="0"/>
                    </a:lnTo>
                    <a:lnTo>
                      <a:pt x="2" y="0"/>
                    </a:lnTo>
                    <a:lnTo>
                      <a:pt x="0" y="0"/>
                    </a:lnTo>
                    <a:lnTo>
                      <a:pt x="0" y="0"/>
                    </a:lnTo>
                    <a:lnTo>
                      <a:pt x="0" y="33"/>
                    </a:lnTo>
                    <a:lnTo>
                      <a:pt x="0" y="33"/>
                    </a:lnTo>
                  </a:path>
                </a:pathLst>
              </a:custGeom>
              <a:solidFill>
                <a:srgbClr val="FF0000"/>
              </a:solidFill>
              <a:ln w="1270">
                <a:solidFill>
                  <a:srgbClr val="003366"/>
                </a:solidFill>
                <a:prstDash val="solid"/>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90" name="Freeform 298">
                <a:extLst>
                  <a:ext uri="{FF2B5EF4-FFF2-40B4-BE49-F238E27FC236}">
                    <a16:creationId xmlns:a16="http://schemas.microsoft.com/office/drawing/2014/main" xmlns="" id="{4D92862A-F58F-42C2-8FF5-FEEB8ECD3311}"/>
                  </a:ext>
                </a:extLst>
              </p:cNvPr>
              <p:cNvSpPr>
                <a:spLocks noChangeAspect="1"/>
              </p:cNvSpPr>
              <p:nvPr/>
            </p:nvSpPr>
            <p:spPr bwMode="auto">
              <a:xfrm>
                <a:off x="5839" y="5737"/>
                <a:ext cx="9" cy="11"/>
              </a:xfrm>
              <a:custGeom>
                <a:avLst/>
                <a:gdLst>
                  <a:gd name="T0" fmla="*/ 5 w 9"/>
                  <a:gd name="T1" fmla="*/ 11 h 11"/>
                  <a:gd name="T2" fmla="*/ 7 w 9"/>
                  <a:gd name="T3" fmla="*/ 10 h 11"/>
                  <a:gd name="T4" fmla="*/ 8 w 9"/>
                  <a:gd name="T5" fmla="*/ 8 h 11"/>
                  <a:gd name="T6" fmla="*/ 9 w 9"/>
                  <a:gd name="T7" fmla="*/ 5 h 11"/>
                  <a:gd name="T8" fmla="*/ 9 w 9"/>
                  <a:gd name="T9" fmla="*/ 5 h 11"/>
                  <a:gd name="T10" fmla="*/ 8 w 9"/>
                  <a:gd name="T11" fmla="*/ 2 h 11"/>
                  <a:gd name="T12" fmla="*/ 7 w 9"/>
                  <a:gd name="T13" fmla="*/ 1 h 11"/>
                  <a:gd name="T14" fmla="*/ 5 w 9"/>
                  <a:gd name="T15" fmla="*/ 0 h 11"/>
                  <a:gd name="T16" fmla="*/ 5 w 9"/>
                  <a:gd name="T17" fmla="*/ 0 h 11"/>
                  <a:gd name="T18" fmla="*/ 2 w 9"/>
                  <a:gd name="T19" fmla="*/ 1 h 11"/>
                  <a:gd name="T20" fmla="*/ 1 w 9"/>
                  <a:gd name="T21" fmla="*/ 2 h 11"/>
                  <a:gd name="T22" fmla="*/ 0 w 9"/>
                  <a:gd name="T23" fmla="*/ 5 h 11"/>
                  <a:gd name="T24" fmla="*/ 0 w 9"/>
                  <a:gd name="T25" fmla="*/ 5 h 11"/>
                  <a:gd name="T26" fmla="*/ 1 w 9"/>
                  <a:gd name="T27" fmla="*/ 8 h 11"/>
                  <a:gd name="T28" fmla="*/ 2 w 9"/>
                  <a:gd name="T29" fmla="*/ 10 h 11"/>
                  <a:gd name="T30" fmla="*/ 5 w 9"/>
                  <a:gd name="T31" fmla="*/ 11 h 11"/>
                  <a:gd name="T32" fmla="*/ 5 w 9"/>
                  <a:gd name="T33" fmla="*/ 11 h 11"/>
                  <a:gd name="T34" fmla="*/ 5 w 9"/>
                  <a:gd name="T3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1">
                    <a:moveTo>
                      <a:pt x="5" y="11"/>
                    </a:moveTo>
                    <a:lnTo>
                      <a:pt x="7" y="10"/>
                    </a:lnTo>
                    <a:lnTo>
                      <a:pt x="8" y="8"/>
                    </a:lnTo>
                    <a:lnTo>
                      <a:pt x="9" y="5"/>
                    </a:lnTo>
                    <a:lnTo>
                      <a:pt x="9" y="5"/>
                    </a:lnTo>
                    <a:lnTo>
                      <a:pt x="8" y="2"/>
                    </a:lnTo>
                    <a:lnTo>
                      <a:pt x="7" y="1"/>
                    </a:lnTo>
                    <a:lnTo>
                      <a:pt x="5" y="0"/>
                    </a:lnTo>
                    <a:lnTo>
                      <a:pt x="5" y="0"/>
                    </a:lnTo>
                    <a:lnTo>
                      <a:pt x="2" y="1"/>
                    </a:lnTo>
                    <a:lnTo>
                      <a:pt x="1" y="2"/>
                    </a:lnTo>
                    <a:lnTo>
                      <a:pt x="0" y="5"/>
                    </a:lnTo>
                    <a:lnTo>
                      <a:pt x="0" y="5"/>
                    </a:lnTo>
                    <a:lnTo>
                      <a:pt x="1" y="8"/>
                    </a:lnTo>
                    <a:lnTo>
                      <a:pt x="2" y="10"/>
                    </a:lnTo>
                    <a:lnTo>
                      <a:pt x="5" y="11"/>
                    </a:lnTo>
                    <a:lnTo>
                      <a:pt x="5" y="11"/>
                    </a:lnTo>
                    <a:lnTo>
                      <a:pt x="5" y="11"/>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91" name="Freeform 299">
                <a:extLst>
                  <a:ext uri="{FF2B5EF4-FFF2-40B4-BE49-F238E27FC236}">
                    <a16:creationId xmlns:a16="http://schemas.microsoft.com/office/drawing/2014/main" xmlns="" id="{BA6463DC-09CE-43C0-9C9D-788F72384B1C}"/>
                  </a:ext>
                </a:extLst>
              </p:cNvPr>
              <p:cNvSpPr>
                <a:spLocks noChangeAspect="1"/>
              </p:cNvSpPr>
              <p:nvPr/>
            </p:nvSpPr>
            <p:spPr bwMode="auto">
              <a:xfrm>
                <a:off x="5832" y="5714"/>
                <a:ext cx="19" cy="14"/>
              </a:xfrm>
              <a:custGeom>
                <a:avLst/>
                <a:gdLst>
                  <a:gd name="T0" fmla="*/ 19 w 19"/>
                  <a:gd name="T1" fmla="*/ 14 h 14"/>
                  <a:gd name="T2" fmla="*/ 19 w 19"/>
                  <a:gd name="T3" fmla="*/ 0 h 14"/>
                  <a:gd name="T4" fmla="*/ 0 w 19"/>
                  <a:gd name="T5" fmla="*/ 0 h 14"/>
                  <a:gd name="T6" fmla="*/ 0 w 19"/>
                  <a:gd name="T7" fmla="*/ 14 h 14"/>
                  <a:gd name="T8" fmla="*/ 19 w 19"/>
                  <a:gd name="T9" fmla="*/ 14 h 14"/>
                  <a:gd name="T10" fmla="*/ 19 w 19"/>
                  <a:gd name="T11" fmla="*/ 14 h 14"/>
                </a:gdLst>
                <a:ahLst/>
                <a:cxnLst>
                  <a:cxn ang="0">
                    <a:pos x="T0" y="T1"/>
                  </a:cxn>
                  <a:cxn ang="0">
                    <a:pos x="T2" y="T3"/>
                  </a:cxn>
                  <a:cxn ang="0">
                    <a:pos x="T4" y="T5"/>
                  </a:cxn>
                  <a:cxn ang="0">
                    <a:pos x="T6" y="T7"/>
                  </a:cxn>
                  <a:cxn ang="0">
                    <a:pos x="T8" y="T9"/>
                  </a:cxn>
                  <a:cxn ang="0">
                    <a:pos x="T10" y="T11"/>
                  </a:cxn>
                </a:cxnLst>
                <a:rect l="0" t="0" r="r" b="b"/>
                <a:pathLst>
                  <a:path w="19" h="14">
                    <a:moveTo>
                      <a:pt x="19" y="14"/>
                    </a:moveTo>
                    <a:lnTo>
                      <a:pt x="19" y="0"/>
                    </a:lnTo>
                    <a:lnTo>
                      <a:pt x="0" y="0"/>
                    </a:lnTo>
                    <a:lnTo>
                      <a:pt x="0" y="14"/>
                    </a:lnTo>
                    <a:lnTo>
                      <a:pt x="19" y="14"/>
                    </a:lnTo>
                    <a:lnTo>
                      <a:pt x="19" y="14"/>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92" name="Freeform 300">
                <a:extLst>
                  <a:ext uri="{FF2B5EF4-FFF2-40B4-BE49-F238E27FC236}">
                    <a16:creationId xmlns:a16="http://schemas.microsoft.com/office/drawing/2014/main" xmlns="" id="{059FE27C-17B4-433D-AABE-6D198FB85D58}"/>
                  </a:ext>
                </a:extLst>
              </p:cNvPr>
              <p:cNvSpPr>
                <a:spLocks noChangeAspect="1"/>
              </p:cNvSpPr>
              <p:nvPr/>
            </p:nvSpPr>
            <p:spPr bwMode="auto">
              <a:xfrm>
                <a:off x="5708" y="5603"/>
                <a:ext cx="149" cy="48"/>
              </a:xfrm>
              <a:custGeom>
                <a:avLst/>
                <a:gdLst>
                  <a:gd name="T0" fmla="*/ 149 w 149"/>
                  <a:gd name="T1" fmla="*/ 48 h 48"/>
                  <a:gd name="T2" fmla="*/ 149 w 149"/>
                  <a:gd name="T3" fmla="*/ 0 h 48"/>
                  <a:gd name="T4" fmla="*/ 0 w 149"/>
                  <a:gd name="T5" fmla="*/ 0 h 48"/>
                  <a:gd name="T6" fmla="*/ 0 w 149"/>
                  <a:gd name="T7" fmla="*/ 48 h 48"/>
                  <a:gd name="T8" fmla="*/ 149 w 149"/>
                  <a:gd name="T9" fmla="*/ 48 h 48"/>
                  <a:gd name="T10" fmla="*/ 149 w 149"/>
                  <a:gd name="T11" fmla="*/ 48 h 48"/>
                </a:gdLst>
                <a:ahLst/>
                <a:cxnLst>
                  <a:cxn ang="0">
                    <a:pos x="T0" y="T1"/>
                  </a:cxn>
                  <a:cxn ang="0">
                    <a:pos x="T2" y="T3"/>
                  </a:cxn>
                  <a:cxn ang="0">
                    <a:pos x="T4" y="T5"/>
                  </a:cxn>
                  <a:cxn ang="0">
                    <a:pos x="T6" y="T7"/>
                  </a:cxn>
                  <a:cxn ang="0">
                    <a:pos x="T8" y="T9"/>
                  </a:cxn>
                  <a:cxn ang="0">
                    <a:pos x="T10" y="T11"/>
                  </a:cxn>
                </a:cxnLst>
                <a:rect l="0" t="0" r="r" b="b"/>
                <a:pathLst>
                  <a:path w="149" h="48">
                    <a:moveTo>
                      <a:pt x="149" y="48"/>
                    </a:moveTo>
                    <a:lnTo>
                      <a:pt x="149" y="0"/>
                    </a:lnTo>
                    <a:lnTo>
                      <a:pt x="0" y="0"/>
                    </a:lnTo>
                    <a:lnTo>
                      <a:pt x="0" y="48"/>
                    </a:lnTo>
                    <a:lnTo>
                      <a:pt x="149" y="48"/>
                    </a:lnTo>
                    <a:lnTo>
                      <a:pt x="149" y="48"/>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93" name="Freeform 301">
                <a:extLst>
                  <a:ext uri="{FF2B5EF4-FFF2-40B4-BE49-F238E27FC236}">
                    <a16:creationId xmlns:a16="http://schemas.microsoft.com/office/drawing/2014/main" xmlns="" id="{6F2BFB73-2D8E-4264-B2E0-F3A7F131AD0C}"/>
                  </a:ext>
                </a:extLst>
              </p:cNvPr>
              <p:cNvSpPr>
                <a:spLocks noChangeAspect="1"/>
              </p:cNvSpPr>
              <p:nvPr/>
            </p:nvSpPr>
            <p:spPr bwMode="auto">
              <a:xfrm>
                <a:off x="5708" y="5603"/>
                <a:ext cx="149" cy="48"/>
              </a:xfrm>
              <a:custGeom>
                <a:avLst/>
                <a:gdLst>
                  <a:gd name="T0" fmla="*/ 149 w 149"/>
                  <a:gd name="T1" fmla="*/ 48 h 48"/>
                  <a:gd name="T2" fmla="*/ 149 w 149"/>
                  <a:gd name="T3" fmla="*/ 0 h 48"/>
                  <a:gd name="T4" fmla="*/ 0 w 149"/>
                  <a:gd name="T5" fmla="*/ 0 h 48"/>
                  <a:gd name="T6" fmla="*/ 0 w 149"/>
                  <a:gd name="T7" fmla="*/ 48 h 48"/>
                  <a:gd name="T8" fmla="*/ 149 w 149"/>
                  <a:gd name="T9" fmla="*/ 48 h 48"/>
                  <a:gd name="T10" fmla="*/ 149 w 149"/>
                  <a:gd name="T11" fmla="*/ 48 h 48"/>
                </a:gdLst>
                <a:ahLst/>
                <a:cxnLst>
                  <a:cxn ang="0">
                    <a:pos x="T0" y="T1"/>
                  </a:cxn>
                  <a:cxn ang="0">
                    <a:pos x="T2" y="T3"/>
                  </a:cxn>
                  <a:cxn ang="0">
                    <a:pos x="T4" y="T5"/>
                  </a:cxn>
                  <a:cxn ang="0">
                    <a:pos x="T6" y="T7"/>
                  </a:cxn>
                  <a:cxn ang="0">
                    <a:pos x="T8" y="T9"/>
                  </a:cxn>
                  <a:cxn ang="0">
                    <a:pos x="T10" y="T11"/>
                  </a:cxn>
                </a:cxnLst>
                <a:rect l="0" t="0" r="r" b="b"/>
                <a:pathLst>
                  <a:path w="149" h="48">
                    <a:moveTo>
                      <a:pt x="149" y="48"/>
                    </a:moveTo>
                    <a:lnTo>
                      <a:pt x="149" y="0"/>
                    </a:lnTo>
                    <a:lnTo>
                      <a:pt x="0" y="0"/>
                    </a:lnTo>
                    <a:lnTo>
                      <a:pt x="0" y="48"/>
                    </a:lnTo>
                    <a:lnTo>
                      <a:pt x="149" y="48"/>
                    </a:lnTo>
                    <a:lnTo>
                      <a:pt x="149" y="48"/>
                    </a:lnTo>
                  </a:path>
                </a:pathLst>
              </a:custGeom>
              <a:solidFill>
                <a:srgbClr val="FF0000"/>
              </a:solidFill>
              <a:ln w="3810">
                <a:solidFill>
                  <a:srgbClr val="003366"/>
                </a:solidFill>
                <a:prstDash val="solid"/>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94" name="Line 302">
                <a:extLst>
                  <a:ext uri="{FF2B5EF4-FFF2-40B4-BE49-F238E27FC236}">
                    <a16:creationId xmlns:a16="http://schemas.microsoft.com/office/drawing/2014/main" xmlns="" id="{32FB0F42-A256-4BFD-9160-2266685C668A}"/>
                  </a:ext>
                </a:extLst>
              </p:cNvPr>
              <p:cNvSpPr>
                <a:spLocks noChangeAspect="1" noChangeShapeType="1"/>
              </p:cNvSpPr>
              <p:nvPr/>
            </p:nvSpPr>
            <p:spPr bwMode="auto">
              <a:xfrm>
                <a:off x="5707" y="5616"/>
                <a:ext cx="152" cy="1"/>
              </a:xfrm>
              <a:prstGeom prst="line">
                <a:avLst/>
              </a:prstGeom>
              <a:noFill/>
              <a:ln w="31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95" name="Line 303">
                <a:extLst>
                  <a:ext uri="{FF2B5EF4-FFF2-40B4-BE49-F238E27FC236}">
                    <a16:creationId xmlns:a16="http://schemas.microsoft.com/office/drawing/2014/main" xmlns="" id="{E28F8DB4-5788-4DD3-9B9C-167D0A3709BD}"/>
                  </a:ext>
                </a:extLst>
              </p:cNvPr>
              <p:cNvSpPr>
                <a:spLocks noChangeAspect="1" noChangeShapeType="1"/>
              </p:cNvSpPr>
              <p:nvPr/>
            </p:nvSpPr>
            <p:spPr bwMode="auto">
              <a:xfrm>
                <a:off x="5705" y="5628"/>
                <a:ext cx="153" cy="1"/>
              </a:xfrm>
              <a:prstGeom prst="line">
                <a:avLst/>
              </a:prstGeom>
              <a:noFill/>
              <a:ln w="31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96" name="Freeform 304">
                <a:extLst>
                  <a:ext uri="{FF2B5EF4-FFF2-40B4-BE49-F238E27FC236}">
                    <a16:creationId xmlns:a16="http://schemas.microsoft.com/office/drawing/2014/main" xmlns="" id="{25D7A34F-6E8D-4115-A73E-5BE211C9C5E0}"/>
                  </a:ext>
                </a:extLst>
              </p:cNvPr>
              <p:cNvSpPr>
                <a:spLocks noChangeAspect="1"/>
              </p:cNvSpPr>
              <p:nvPr/>
            </p:nvSpPr>
            <p:spPr bwMode="auto">
              <a:xfrm>
                <a:off x="5854" y="5446"/>
                <a:ext cx="28" cy="14"/>
              </a:xfrm>
              <a:custGeom>
                <a:avLst/>
                <a:gdLst>
                  <a:gd name="T0" fmla="*/ 28 w 28"/>
                  <a:gd name="T1" fmla="*/ 14 h 14"/>
                  <a:gd name="T2" fmla="*/ 28 w 28"/>
                  <a:gd name="T3" fmla="*/ 0 h 14"/>
                  <a:gd name="T4" fmla="*/ 0 w 28"/>
                  <a:gd name="T5" fmla="*/ 0 h 14"/>
                  <a:gd name="T6" fmla="*/ 0 w 28"/>
                  <a:gd name="T7" fmla="*/ 14 h 14"/>
                  <a:gd name="T8" fmla="*/ 28 w 28"/>
                  <a:gd name="T9" fmla="*/ 14 h 14"/>
                  <a:gd name="T10" fmla="*/ 28 w 28"/>
                  <a:gd name="T11" fmla="*/ 14 h 14"/>
                </a:gdLst>
                <a:ahLst/>
                <a:cxnLst>
                  <a:cxn ang="0">
                    <a:pos x="T0" y="T1"/>
                  </a:cxn>
                  <a:cxn ang="0">
                    <a:pos x="T2" y="T3"/>
                  </a:cxn>
                  <a:cxn ang="0">
                    <a:pos x="T4" y="T5"/>
                  </a:cxn>
                  <a:cxn ang="0">
                    <a:pos x="T6" y="T7"/>
                  </a:cxn>
                  <a:cxn ang="0">
                    <a:pos x="T8" y="T9"/>
                  </a:cxn>
                  <a:cxn ang="0">
                    <a:pos x="T10" y="T11"/>
                  </a:cxn>
                </a:cxnLst>
                <a:rect l="0" t="0" r="r" b="b"/>
                <a:pathLst>
                  <a:path w="28" h="14">
                    <a:moveTo>
                      <a:pt x="28" y="14"/>
                    </a:moveTo>
                    <a:lnTo>
                      <a:pt x="28" y="0"/>
                    </a:lnTo>
                    <a:lnTo>
                      <a:pt x="0" y="0"/>
                    </a:lnTo>
                    <a:lnTo>
                      <a:pt x="0" y="14"/>
                    </a:lnTo>
                    <a:lnTo>
                      <a:pt x="28" y="14"/>
                    </a:lnTo>
                    <a:lnTo>
                      <a:pt x="28" y="14"/>
                    </a:lnTo>
                    <a:close/>
                  </a:path>
                </a:pathLst>
              </a:custGeom>
              <a:solidFill>
                <a:srgbClr val="FF0000"/>
              </a:solidFill>
              <a:ln w="9525">
                <a:solidFill>
                  <a:srgbClr val="003366"/>
                </a:solidFill>
                <a:round/>
                <a:headEnd/>
                <a:tailEnd/>
              </a:ln>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97" name="Line 305">
                <a:extLst>
                  <a:ext uri="{FF2B5EF4-FFF2-40B4-BE49-F238E27FC236}">
                    <a16:creationId xmlns:a16="http://schemas.microsoft.com/office/drawing/2014/main" xmlns="" id="{74FAC9BC-786A-49D2-8640-717F32AE4869}"/>
                  </a:ext>
                </a:extLst>
              </p:cNvPr>
              <p:cNvSpPr>
                <a:spLocks noChangeAspect="1" noChangeShapeType="1"/>
              </p:cNvSpPr>
              <p:nvPr/>
            </p:nvSpPr>
            <p:spPr bwMode="auto">
              <a:xfrm>
                <a:off x="5705" y="5640"/>
                <a:ext cx="153" cy="1"/>
              </a:xfrm>
              <a:prstGeom prst="line">
                <a:avLst/>
              </a:prstGeom>
              <a:noFill/>
              <a:ln w="31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grpSp>
        <p:sp>
          <p:nvSpPr>
            <p:cNvPr id="48" name="Line 306">
              <a:extLst>
                <a:ext uri="{FF2B5EF4-FFF2-40B4-BE49-F238E27FC236}">
                  <a16:creationId xmlns:a16="http://schemas.microsoft.com/office/drawing/2014/main" xmlns="" id="{4E8E8746-0FB7-43CD-AD06-2481D9269843}"/>
                </a:ext>
              </a:extLst>
            </p:cNvPr>
            <p:cNvSpPr>
              <a:spLocks noChangeShapeType="1"/>
            </p:cNvSpPr>
            <p:nvPr/>
          </p:nvSpPr>
          <p:spPr bwMode="auto">
            <a:xfrm>
              <a:off x="6880" y="7767"/>
              <a:ext cx="0" cy="5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49" name="Rectangle 307">
              <a:extLst>
                <a:ext uri="{FF2B5EF4-FFF2-40B4-BE49-F238E27FC236}">
                  <a16:creationId xmlns:a16="http://schemas.microsoft.com/office/drawing/2014/main" xmlns="" id="{B44C83C2-EC4D-46C0-8B65-C1B58883E8C3}"/>
                </a:ext>
              </a:extLst>
            </p:cNvPr>
            <p:cNvSpPr>
              <a:spLocks noChangeArrowheads="1"/>
            </p:cNvSpPr>
            <p:nvPr/>
          </p:nvSpPr>
          <p:spPr bwMode="auto">
            <a:xfrm>
              <a:off x="7357" y="7437"/>
              <a:ext cx="2610" cy="245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50" name="Line 308">
              <a:extLst>
                <a:ext uri="{FF2B5EF4-FFF2-40B4-BE49-F238E27FC236}">
                  <a16:creationId xmlns:a16="http://schemas.microsoft.com/office/drawing/2014/main" xmlns="" id="{B33C0E97-8D9D-4A29-B840-2C3E5D8FB822}"/>
                </a:ext>
              </a:extLst>
            </p:cNvPr>
            <p:cNvSpPr>
              <a:spLocks noChangeShapeType="1"/>
            </p:cNvSpPr>
            <p:nvPr/>
          </p:nvSpPr>
          <p:spPr bwMode="auto">
            <a:xfrm flipH="1">
              <a:off x="7034" y="7482"/>
              <a:ext cx="308" cy="90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51" name="Line 309">
              <a:extLst>
                <a:ext uri="{FF2B5EF4-FFF2-40B4-BE49-F238E27FC236}">
                  <a16:creationId xmlns:a16="http://schemas.microsoft.com/office/drawing/2014/main" xmlns="" id="{E6945A3F-A5FB-4507-86AA-3E5261508076}"/>
                </a:ext>
              </a:extLst>
            </p:cNvPr>
            <p:cNvSpPr>
              <a:spLocks noChangeShapeType="1"/>
            </p:cNvSpPr>
            <p:nvPr/>
          </p:nvSpPr>
          <p:spPr bwMode="auto">
            <a:xfrm flipV="1">
              <a:off x="7065" y="8166"/>
              <a:ext cx="292" cy="28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52" name="Line 310">
              <a:extLst>
                <a:ext uri="{FF2B5EF4-FFF2-40B4-BE49-F238E27FC236}">
                  <a16:creationId xmlns:a16="http://schemas.microsoft.com/office/drawing/2014/main" xmlns="" id="{995BC33A-9BCE-4FE1-894A-CE9E56177AF6}"/>
                </a:ext>
              </a:extLst>
            </p:cNvPr>
            <p:cNvSpPr>
              <a:spLocks noChangeShapeType="1"/>
            </p:cNvSpPr>
            <p:nvPr/>
          </p:nvSpPr>
          <p:spPr bwMode="auto">
            <a:xfrm>
              <a:off x="6988" y="8628"/>
              <a:ext cx="369" cy="18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53" name="Line 311">
              <a:extLst>
                <a:ext uri="{FF2B5EF4-FFF2-40B4-BE49-F238E27FC236}">
                  <a16:creationId xmlns:a16="http://schemas.microsoft.com/office/drawing/2014/main" xmlns="" id="{D32F8B08-27A5-43B3-835D-0D753E37C615}"/>
                </a:ext>
              </a:extLst>
            </p:cNvPr>
            <p:cNvSpPr>
              <a:spLocks noChangeShapeType="1"/>
            </p:cNvSpPr>
            <p:nvPr/>
          </p:nvSpPr>
          <p:spPr bwMode="auto">
            <a:xfrm>
              <a:off x="7003" y="8784"/>
              <a:ext cx="369" cy="80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54" name="Line 312">
              <a:extLst>
                <a:ext uri="{FF2B5EF4-FFF2-40B4-BE49-F238E27FC236}">
                  <a16:creationId xmlns:a16="http://schemas.microsoft.com/office/drawing/2014/main" xmlns="" id="{F2BB48FF-44DC-425C-B425-F7AF780C6AF2}"/>
                </a:ext>
              </a:extLst>
            </p:cNvPr>
            <p:cNvSpPr>
              <a:spLocks noChangeShapeType="1"/>
            </p:cNvSpPr>
            <p:nvPr/>
          </p:nvSpPr>
          <p:spPr bwMode="auto">
            <a:xfrm>
              <a:off x="8110" y="8145"/>
              <a:ext cx="0" cy="18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55" name="Line 313">
              <a:extLst>
                <a:ext uri="{FF2B5EF4-FFF2-40B4-BE49-F238E27FC236}">
                  <a16:creationId xmlns:a16="http://schemas.microsoft.com/office/drawing/2014/main" xmlns="" id="{17C2E7F4-3136-48E0-A0C6-FAFA031A116E}"/>
                </a:ext>
              </a:extLst>
            </p:cNvPr>
            <p:cNvSpPr>
              <a:spLocks noChangeShapeType="1"/>
            </p:cNvSpPr>
            <p:nvPr/>
          </p:nvSpPr>
          <p:spPr bwMode="auto">
            <a:xfrm>
              <a:off x="7772" y="8343"/>
              <a:ext cx="175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56" name="Line 314">
              <a:extLst>
                <a:ext uri="{FF2B5EF4-FFF2-40B4-BE49-F238E27FC236}">
                  <a16:creationId xmlns:a16="http://schemas.microsoft.com/office/drawing/2014/main" xmlns="" id="{94089012-558D-4330-A7EC-2ED35BBDE9F8}"/>
                </a:ext>
              </a:extLst>
            </p:cNvPr>
            <p:cNvSpPr>
              <a:spLocks noChangeShapeType="1"/>
            </p:cNvSpPr>
            <p:nvPr/>
          </p:nvSpPr>
          <p:spPr bwMode="auto">
            <a:xfrm>
              <a:off x="7757" y="8343"/>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57" name="Line 315">
              <a:extLst>
                <a:ext uri="{FF2B5EF4-FFF2-40B4-BE49-F238E27FC236}">
                  <a16:creationId xmlns:a16="http://schemas.microsoft.com/office/drawing/2014/main" xmlns="" id="{C0E10ACC-04AE-4469-B821-53022F758565}"/>
                </a:ext>
              </a:extLst>
            </p:cNvPr>
            <p:cNvSpPr>
              <a:spLocks noChangeShapeType="1"/>
            </p:cNvSpPr>
            <p:nvPr/>
          </p:nvSpPr>
          <p:spPr bwMode="auto">
            <a:xfrm flipH="1">
              <a:off x="8572" y="8346"/>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58" name="Line 316">
              <a:extLst>
                <a:ext uri="{FF2B5EF4-FFF2-40B4-BE49-F238E27FC236}">
                  <a16:creationId xmlns:a16="http://schemas.microsoft.com/office/drawing/2014/main" xmlns="" id="{E6DBB94C-A675-4CF5-A885-BCA71750E4C8}"/>
                </a:ext>
              </a:extLst>
            </p:cNvPr>
            <p:cNvSpPr>
              <a:spLocks noChangeShapeType="1"/>
            </p:cNvSpPr>
            <p:nvPr/>
          </p:nvSpPr>
          <p:spPr bwMode="auto">
            <a:xfrm>
              <a:off x="9525" y="8340"/>
              <a:ext cx="0" cy="3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sp>
          <p:nvSpPr>
            <p:cNvPr id="59" name="Text Box 317">
              <a:extLst>
                <a:ext uri="{FF2B5EF4-FFF2-40B4-BE49-F238E27FC236}">
                  <a16:creationId xmlns:a16="http://schemas.microsoft.com/office/drawing/2014/main" xmlns="" id="{FA087361-F87D-43CC-8195-008E00DF94C6}"/>
                </a:ext>
              </a:extLst>
            </p:cNvPr>
            <p:cNvSpPr txBox="1">
              <a:spLocks noChangeArrowheads="1"/>
            </p:cNvSpPr>
            <p:nvPr/>
          </p:nvSpPr>
          <p:spPr bwMode="auto">
            <a:xfrm>
              <a:off x="5963" y="8142"/>
              <a:ext cx="871" cy="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900">
                  <a:solidFill>
                    <a:schemeClr val="tx2"/>
                  </a:solidFill>
                  <a:latin typeface="微软雅黑" panose="020B0503020204020204" pitchFamily="34" charset="-122"/>
                  <a:ea typeface="微软雅黑" panose="020B0503020204020204" pitchFamily="34" charset="-122"/>
                </a:rPr>
                <a:t>虚拟陷阱网络</a:t>
              </a:r>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60" name="Text Box 318">
              <a:extLst>
                <a:ext uri="{FF2B5EF4-FFF2-40B4-BE49-F238E27FC236}">
                  <a16:creationId xmlns:a16="http://schemas.microsoft.com/office/drawing/2014/main" xmlns="" id="{9454321C-82E1-438B-89D1-717254A8062D}"/>
                </a:ext>
              </a:extLst>
            </p:cNvPr>
            <p:cNvSpPr txBox="1">
              <a:spLocks noChangeArrowheads="1"/>
            </p:cNvSpPr>
            <p:nvPr/>
          </p:nvSpPr>
          <p:spPr bwMode="auto">
            <a:xfrm>
              <a:off x="8679" y="7380"/>
              <a:ext cx="872" cy="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900">
                  <a:solidFill>
                    <a:schemeClr val="tx2"/>
                  </a:solidFill>
                  <a:latin typeface="微软雅黑" panose="020B0503020204020204" pitchFamily="34" charset="-122"/>
                  <a:ea typeface="微软雅黑" panose="020B0503020204020204" pitchFamily="34" charset="-122"/>
                </a:rPr>
                <a:t>防火墙或网桥</a:t>
              </a:r>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61" name="Text Box 319">
              <a:extLst>
                <a:ext uri="{FF2B5EF4-FFF2-40B4-BE49-F238E27FC236}">
                  <a16:creationId xmlns:a16="http://schemas.microsoft.com/office/drawing/2014/main" xmlns="" id="{959C24B3-AFAC-4A52-88F6-0028877E4EA5}"/>
                </a:ext>
              </a:extLst>
            </p:cNvPr>
            <p:cNvSpPr txBox="1">
              <a:spLocks noChangeArrowheads="1"/>
            </p:cNvSpPr>
            <p:nvPr/>
          </p:nvSpPr>
          <p:spPr bwMode="auto">
            <a:xfrm>
              <a:off x="7234" y="9309"/>
              <a:ext cx="992"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900">
                  <a:solidFill>
                    <a:schemeClr val="tx2"/>
                  </a:solidFill>
                  <a:latin typeface="微软雅黑" panose="020B0503020204020204" pitchFamily="34" charset="-122"/>
                  <a:ea typeface="微软雅黑" panose="020B0503020204020204" pitchFamily="34" charset="-122"/>
                </a:rPr>
                <a:t>虚拟陷阱网络</a:t>
              </a:r>
              <a:r>
                <a:rPr lang="en-US" altLang="zh-CN" sz="900">
                  <a:solidFill>
                    <a:schemeClr val="tx2"/>
                  </a:solidFill>
                  <a:latin typeface="微软雅黑" panose="020B0503020204020204" pitchFamily="34" charset="-122"/>
                  <a:ea typeface="微软雅黑" panose="020B0503020204020204" pitchFamily="34" charset="-122"/>
                </a:rPr>
                <a:t>1</a:t>
              </a:r>
              <a:endParaRPr lang="en-US" altLang="zh-CN" sz="2400">
                <a:solidFill>
                  <a:schemeClr val="tx2"/>
                </a:solidFill>
                <a:latin typeface="微软雅黑" panose="020B0503020204020204" pitchFamily="34" charset="-122"/>
                <a:ea typeface="微软雅黑" panose="020B0503020204020204" pitchFamily="34" charset="-122"/>
              </a:endParaRPr>
            </a:p>
          </p:txBody>
        </p:sp>
        <p:sp>
          <p:nvSpPr>
            <p:cNvPr id="62" name="Text Box 320">
              <a:extLst>
                <a:ext uri="{FF2B5EF4-FFF2-40B4-BE49-F238E27FC236}">
                  <a16:creationId xmlns:a16="http://schemas.microsoft.com/office/drawing/2014/main" xmlns="" id="{E49C5858-870B-48C3-AE47-DA7B1DF9FC30}"/>
                </a:ext>
              </a:extLst>
            </p:cNvPr>
            <p:cNvSpPr txBox="1">
              <a:spLocks noChangeArrowheads="1"/>
            </p:cNvSpPr>
            <p:nvPr/>
          </p:nvSpPr>
          <p:spPr bwMode="auto">
            <a:xfrm>
              <a:off x="8126" y="9279"/>
              <a:ext cx="988"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900">
                  <a:solidFill>
                    <a:schemeClr val="tx2"/>
                  </a:solidFill>
                  <a:latin typeface="微软雅黑" panose="020B0503020204020204" pitchFamily="34" charset="-122"/>
                  <a:ea typeface="微软雅黑" panose="020B0503020204020204" pitchFamily="34" charset="-122"/>
                </a:rPr>
                <a:t>虚拟陷阱网络</a:t>
              </a:r>
              <a:r>
                <a:rPr lang="en-US" altLang="zh-CN" sz="900">
                  <a:solidFill>
                    <a:schemeClr val="tx2"/>
                  </a:solidFill>
                  <a:latin typeface="微软雅黑" panose="020B0503020204020204" pitchFamily="34" charset="-122"/>
                  <a:ea typeface="微软雅黑" panose="020B0503020204020204" pitchFamily="34" charset="-122"/>
                </a:rPr>
                <a:t>2</a:t>
              </a:r>
              <a:endParaRPr lang="en-US" altLang="zh-CN" sz="2400">
                <a:solidFill>
                  <a:schemeClr val="tx2"/>
                </a:solidFill>
                <a:latin typeface="微软雅黑" panose="020B0503020204020204" pitchFamily="34" charset="-122"/>
                <a:ea typeface="微软雅黑" panose="020B0503020204020204" pitchFamily="34" charset="-122"/>
              </a:endParaRPr>
            </a:p>
          </p:txBody>
        </p:sp>
        <p:sp>
          <p:nvSpPr>
            <p:cNvPr id="63" name="Text Box 321">
              <a:extLst>
                <a:ext uri="{FF2B5EF4-FFF2-40B4-BE49-F238E27FC236}">
                  <a16:creationId xmlns:a16="http://schemas.microsoft.com/office/drawing/2014/main" xmlns="" id="{03096E46-6C8B-44C0-8282-11FCFCD0E8F3}"/>
                </a:ext>
              </a:extLst>
            </p:cNvPr>
            <p:cNvSpPr txBox="1">
              <a:spLocks noChangeArrowheads="1"/>
            </p:cNvSpPr>
            <p:nvPr/>
          </p:nvSpPr>
          <p:spPr bwMode="auto">
            <a:xfrm>
              <a:off x="9018" y="9279"/>
              <a:ext cx="988"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900">
                  <a:solidFill>
                    <a:schemeClr val="tx2"/>
                  </a:solidFill>
                  <a:latin typeface="微软雅黑" panose="020B0503020204020204" pitchFamily="34" charset="-122"/>
                  <a:ea typeface="微软雅黑" panose="020B0503020204020204" pitchFamily="34" charset="-122"/>
                </a:rPr>
                <a:t>虚拟陷阱网络</a:t>
              </a:r>
              <a:r>
                <a:rPr lang="en-US" altLang="zh-CN" sz="900">
                  <a:solidFill>
                    <a:schemeClr val="tx2"/>
                  </a:solidFill>
                  <a:latin typeface="微软雅黑" panose="020B0503020204020204" pitchFamily="34" charset="-122"/>
                  <a:ea typeface="微软雅黑" panose="020B0503020204020204" pitchFamily="34" charset="-122"/>
                </a:rPr>
                <a:t>3</a:t>
              </a:r>
              <a:endParaRPr lang="en-US" altLang="zh-CN" sz="2400">
                <a:solidFill>
                  <a:schemeClr val="tx2"/>
                </a:solidFill>
                <a:latin typeface="微软雅黑" panose="020B0503020204020204" pitchFamily="34" charset="-122"/>
                <a:ea typeface="微软雅黑" panose="020B0503020204020204" pitchFamily="34" charset="-122"/>
              </a:endParaRPr>
            </a:p>
          </p:txBody>
        </p:sp>
        <p:sp>
          <p:nvSpPr>
            <p:cNvPr id="64" name="Text Box 322">
              <a:extLst>
                <a:ext uri="{FF2B5EF4-FFF2-40B4-BE49-F238E27FC236}">
                  <a16:creationId xmlns:a16="http://schemas.microsoft.com/office/drawing/2014/main" xmlns="" id="{C69D1A84-7742-4000-AABB-79C3E055FA79}"/>
                </a:ext>
              </a:extLst>
            </p:cNvPr>
            <p:cNvSpPr txBox="1">
              <a:spLocks noChangeArrowheads="1"/>
            </p:cNvSpPr>
            <p:nvPr/>
          </p:nvSpPr>
          <p:spPr bwMode="auto">
            <a:xfrm>
              <a:off x="8123" y="9864"/>
              <a:ext cx="697"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900">
                  <a:solidFill>
                    <a:schemeClr val="tx2"/>
                  </a:solidFill>
                  <a:latin typeface="微软雅黑" panose="020B0503020204020204" pitchFamily="34" charset="-122"/>
                  <a:ea typeface="微软雅黑" panose="020B0503020204020204" pitchFamily="34" charset="-122"/>
                </a:rPr>
                <a:t>(iii)</a:t>
              </a:r>
              <a:endParaRPr lang="en-US" altLang="zh-CN" sz="2400">
                <a:solidFill>
                  <a:schemeClr val="tx2"/>
                </a:solidFill>
                <a:latin typeface="微软雅黑" panose="020B0503020204020204" pitchFamily="34" charset="-122"/>
                <a:ea typeface="微软雅黑" panose="020B0503020204020204" pitchFamily="34" charset="-122"/>
              </a:endParaRPr>
            </a:p>
          </p:txBody>
        </p:sp>
        <p:sp>
          <p:nvSpPr>
            <p:cNvPr id="65" name="Text Box 323">
              <a:extLst>
                <a:ext uri="{FF2B5EF4-FFF2-40B4-BE49-F238E27FC236}">
                  <a16:creationId xmlns:a16="http://schemas.microsoft.com/office/drawing/2014/main" xmlns="" id="{10B39820-203D-49EE-AD6C-A3262FD8D748}"/>
                </a:ext>
              </a:extLst>
            </p:cNvPr>
            <p:cNvSpPr txBox="1">
              <a:spLocks noChangeArrowheads="1"/>
            </p:cNvSpPr>
            <p:nvPr/>
          </p:nvSpPr>
          <p:spPr bwMode="auto">
            <a:xfrm>
              <a:off x="2058" y="10251"/>
              <a:ext cx="7251"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zh-CN" sz="1600" b="1" dirty="0">
                  <a:solidFill>
                    <a:schemeClr val="tx2"/>
                  </a:solidFill>
                  <a:latin typeface="微软雅黑" panose="020B0503020204020204" pitchFamily="34" charset="-122"/>
                  <a:ea typeface="微软雅黑" panose="020B0503020204020204" pitchFamily="34" charset="-122"/>
                </a:rPr>
                <a:t>(</a:t>
              </a:r>
              <a:r>
                <a:rPr lang="en-US" altLang="zh-CN" sz="1600" b="1" dirty="0" err="1">
                  <a:solidFill>
                    <a:schemeClr val="tx2"/>
                  </a:solidFill>
                  <a:latin typeface="微软雅黑" panose="020B0503020204020204" pitchFamily="34" charset="-122"/>
                  <a:ea typeface="微软雅黑" panose="020B0503020204020204" pitchFamily="34" charset="-122"/>
                </a:rPr>
                <a:t>i</a:t>
              </a:r>
              <a:r>
                <a:rPr lang="en-US" altLang="zh-CN" sz="1600" b="1" dirty="0">
                  <a:solidFill>
                    <a:schemeClr val="tx2"/>
                  </a:solidFill>
                  <a:latin typeface="微软雅黑" panose="020B0503020204020204" pitchFamily="34" charset="-122"/>
                  <a:ea typeface="微软雅黑" panose="020B0503020204020204" pitchFamily="34" charset="-122"/>
                </a:rPr>
                <a:t>)</a:t>
              </a:r>
              <a:r>
                <a:rPr lang="zh-CN" altLang="en-US" sz="1600" b="1" dirty="0">
                  <a:solidFill>
                    <a:schemeClr val="tx2"/>
                  </a:solidFill>
                  <a:latin typeface="微软雅黑" panose="020B0503020204020204" pitchFamily="34" charset="-122"/>
                  <a:ea typeface="微软雅黑" panose="020B0503020204020204" pitchFamily="34" charset="-122"/>
                </a:rPr>
                <a:t>简单的蜜罐</a:t>
              </a:r>
              <a:r>
                <a:rPr lang="en-US" altLang="zh-CN" sz="1600" b="1" dirty="0">
                  <a:solidFill>
                    <a:schemeClr val="tx2"/>
                  </a:solidFill>
                  <a:latin typeface="微软雅黑" panose="020B0503020204020204" pitchFamily="34" charset="-122"/>
                  <a:ea typeface="微软雅黑" panose="020B0503020204020204" pitchFamily="34" charset="-122"/>
                </a:rPr>
                <a:t>;             (ii) </a:t>
              </a:r>
              <a:r>
                <a:rPr lang="zh-CN" altLang="en-US" sz="1600" b="1" dirty="0">
                  <a:solidFill>
                    <a:schemeClr val="tx2"/>
                  </a:solidFill>
                  <a:latin typeface="微软雅黑" panose="020B0503020204020204" pitchFamily="34" charset="-122"/>
                  <a:ea typeface="微软雅黑" panose="020B0503020204020204" pitchFamily="34" charset="-122"/>
                </a:rPr>
                <a:t>陷阱网络（</a:t>
              </a:r>
              <a:r>
                <a:rPr lang="en-US" altLang="zh-CN" sz="1600" b="1" dirty="0">
                  <a:solidFill>
                    <a:schemeClr val="tx2"/>
                  </a:solidFill>
                  <a:latin typeface="微软雅黑" panose="020B0503020204020204" pitchFamily="34" charset="-122"/>
                  <a:ea typeface="微软雅黑" panose="020B0503020204020204" pitchFamily="34" charset="-122"/>
                </a:rPr>
                <a:t>Honeynet</a:t>
              </a:r>
              <a:r>
                <a:rPr lang="zh-CN" altLang="en-US" sz="1600" b="1" dirty="0">
                  <a:solidFill>
                    <a:schemeClr val="tx2"/>
                  </a:solidFill>
                  <a:latin typeface="微软雅黑" panose="020B0503020204020204" pitchFamily="34" charset="-122"/>
                  <a:ea typeface="微软雅黑" panose="020B0503020204020204" pitchFamily="34" charset="-122"/>
                </a:rPr>
                <a:t>）</a:t>
              </a:r>
              <a:r>
                <a:rPr lang="en-US" altLang="zh-CN" sz="1600" b="1" dirty="0">
                  <a:solidFill>
                    <a:schemeClr val="tx2"/>
                  </a:solidFill>
                  <a:latin typeface="微软雅黑" panose="020B0503020204020204" pitchFamily="34" charset="-122"/>
                  <a:ea typeface="微软雅黑" panose="020B0503020204020204" pitchFamily="34" charset="-122"/>
                </a:rPr>
                <a:t>;            (iii) </a:t>
              </a:r>
              <a:r>
                <a:rPr lang="zh-CN" altLang="en-US" sz="1600" b="1" dirty="0">
                  <a:solidFill>
                    <a:schemeClr val="tx2"/>
                  </a:solidFill>
                  <a:latin typeface="微软雅黑" panose="020B0503020204020204" pitchFamily="34" charset="-122"/>
                  <a:ea typeface="微软雅黑" panose="020B0503020204020204" pitchFamily="34" charset="-122"/>
                </a:rPr>
                <a:t>虚拟陷阱网络</a:t>
              </a:r>
            </a:p>
          </p:txBody>
        </p:sp>
      </p:grpSp>
    </p:spTree>
    <p:extLst>
      <p:ext uri="{BB962C8B-B14F-4D97-AF65-F5344CB8AC3E}">
        <p14:creationId xmlns:p14="http://schemas.microsoft.com/office/powerpoint/2010/main" val="2131144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图片 332">
            <a:extLst>
              <a:ext uri="{FF2B5EF4-FFF2-40B4-BE49-F238E27FC236}">
                <a16:creationId xmlns:a16="http://schemas.microsoft.com/office/drawing/2014/main" xmlns="" id="{6CE41CC7-43EA-4039-81DF-5EC592B635A5}"/>
              </a:ext>
            </a:extLst>
          </p:cNvPr>
          <p:cNvPicPr>
            <a:picLocks noChangeAspect="1"/>
          </p:cNvPicPr>
          <p:nvPr/>
        </p:nvPicPr>
        <p:blipFill>
          <a:blip r:embed="rId3"/>
          <a:stretch>
            <a:fillRect/>
          </a:stretch>
        </p:blipFill>
        <p:spPr>
          <a:xfrm>
            <a:off x="2246198" y="1215592"/>
            <a:ext cx="4651603" cy="5490008"/>
          </a:xfrm>
          <a:prstGeom prst="rect">
            <a:avLst/>
          </a:prstGeom>
        </p:spPr>
      </p:pic>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11.3 </a:t>
            </a:r>
            <a:r>
              <a:rPr lang="zh-CN" altLang="en-US" dirty="0">
                <a:latin typeface="楷体" panose="02010609060101010101" pitchFamily="49" charset="-122"/>
                <a:ea typeface="楷体" panose="02010609060101010101" pitchFamily="49" charset="-122"/>
              </a:rPr>
              <a:t>蜜罐</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54</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密罐部署</a:t>
            </a:r>
          </a:p>
        </p:txBody>
      </p:sp>
    </p:spTree>
    <p:extLst>
      <p:ext uri="{BB962C8B-B14F-4D97-AF65-F5344CB8AC3E}">
        <p14:creationId xmlns:p14="http://schemas.microsoft.com/office/powerpoint/2010/main" val="17686392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D340EEB4-1CDD-4C2D-ADFA-C825B57EF562}"/>
              </a:ext>
            </a:extLst>
          </p:cNvPr>
          <p:cNvPicPr>
            <a:picLocks noChangeAspect="1"/>
          </p:cNvPicPr>
          <p:nvPr/>
        </p:nvPicPr>
        <p:blipFill>
          <a:blip r:embed="rId3"/>
          <a:stretch>
            <a:fillRect/>
          </a:stretch>
        </p:blipFill>
        <p:spPr>
          <a:xfrm>
            <a:off x="1187624" y="4119614"/>
            <a:ext cx="6408711" cy="2585986"/>
          </a:xfrm>
          <a:prstGeom prst="rect">
            <a:avLst/>
          </a:prstGeom>
        </p:spPr>
      </p:pic>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11.4 Snort</a:t>
            </a:r>
            <a:endParaRPr lang="zh-CN" altLang="en-US" dirty="0">
              <a:latin typeface="楷体" panose="02010609060101010101" pitchFamily="49" charset="-122"/>
              <a:ea typeface="楷体" panose="02010609060101010101" pitchFamily="49" charset="-122"/>
            </a:endParaRP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55</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en-US" altLang="zh-CN" sz="2800" b="1" dirty="0">
                <a:solidFill>
                  <a:schemeClr val="tx2"/>
                </a:solidFill>
                <a:latin typeface="黑体" panose="02010609060101010101" pitchFamily="49" charset="-122"/>
                <a:ea typeface="黑体" panose="02010609060101010101" pitchFamily="49" charset="-122"/>
              </a:rPr>
              <a:t>Snort</a:t>
            </a:r>
            <a:endParaRPr lang="zh-CN" altLang="en-US" sz="2800" b="1" dirty="0">
              <a:solidFill>
                <a:schemeClr val="tx2"/>
              </a:solidFill>
              <a:latin typeface="黑体" panose="02010609060101010101" pitchFamily="49" charset="-122"/>
              <a:ea typeface="黑体" panose="02010609060101010101" pitchFamily="49" charset="-122"/>
            </a:endParaRPr>
          </a:p>
        </p:txBody>
      </p:sp>
      <p:sp>
        <p:nvSpPr>
          <p:cNvPr id="6" name="矩形: 圆角 5">
            <a:extLst>
              <a:ext uri="{FF2B5EF4-FFF2-40B4-BE49-F238E27FC236}">
                <a16:creationId xmlns:a16="http://schemas.microsoft.com/office/drawing/2014/main" xmlns="" id="{141DAF98-EB18-42A2-9CC1-3AB508EF336D}"/>
              </a:ext>
            </a:extLst>
          </p:cNvPr>
          <p:cNvSpPr/>
          <p:nvPr/>
        </p:nvSpPr>
        <p:spPr>
          <a:xfrm>
            <a:off x="535015" y="1827456"/>
            <a:ext cx="8073969" cy="1025480"/>
          </a:xfrm>
          <a:prstGeom prst="roundRect">
            <a:avLst>
              <a:gd name="adj" fmla="val 16982"/>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en-US" altLang="zh-CN" sz="2000" dirty="0">
                <a:solidFill>
                  <a:schemeClr val="tx2">
                    <a:lumMod val="95000"/>
                    <a:lumOff val="5000"/>
                  </a:schemeClr>
                </a:solidFill>
                <a:latin typeface="黑体" panose="02010609060101010101" pitchFamily="49" charset="-122"/>
                <a:ea typeface="黑体" panose="02010609060101010101" pitchFamily="49" charset="-122"/>
              </a:rPr>
              <a:t>Snort</a:t>
            </a: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是开源、高度可配置且可移植的基于主机或基于网络的</a:t>
            </a:r>
            <a:r>
              <a:rPr lang="en-US" altLang="zh-CN" sz="2000" dirty="0">
                <a:solidFill>
                  <a:schemeClr val="tx2">
                    <a:lumMod val="95000"/>
                    <a:lumOff val="5000"/>
                  </a:schemeClr>
                </a:solidFill>
                <a:latin typeface="黑体" panose="02010609060101010101" pitchFamily="49" charset="-122"/>
                <a:ea typeface="黑体" panose="02010609060101010101" pitchFamily="49" charset="-122"/>
              </a:rPr>
              <a:t>IDS</a:t>
            </a: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 </a:t>
            </a:r>
            <a:r>
              <a:rPr lang="en-US" altLang="zh-CN" sz="2000" dirty="0">
                <a:solidFill>
                  <a:schemeClr val="tx2">
                    <a:lumMod val="95000"/>
                    <a:lumOff val="5000"/>
                  </a:schemeClr>
                </a:solidFill>
                <a:latin typeface="黑体" panose="02010609060101010101" pitchFamily="49" charset="-122"/>
                <a:ea typeface="黑体" panose="02010609060101010101" pitchFamily="49" charset="-122"/>
              </a:rPr>
              <a:t>Snort</a:t>
            </a: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被称为是轻量级</a:t>
            </a:r>
            <a:r>
              <a:rPr lang="en-US" altLang="zh-CN" sz="2000" dirty="0">
                <a:solidFill>
                  <a:schemeClr val="tx2">
                    <a:lumMod val="95000"/>
                    <a:lumOff val="5000"/>
                  </a:schemeClr>
                </a:solidFill>
                <a:latin typeface="黑体" panose="02010609060101010101" pitchFamily="49" charset="-122"/>
                <a:ea typeface="黑体" panose="02010609060101010101" pitchFamily="49" charset="-122"/>
              </a:rPr>
              <a:t>IDS</a:t>
            </a:r>
            <a:r>
              <a:rPr lang="zh-CN" altLang="en-US" sz="2000" dirty="0">
                <a:solidFill>
                  <a:schemeClr val="tx2">
                    <a:lumMod val="95000"/>
                    <a:lumOff val="5000"/>
                  </a:schemeClr>
                </a:solidFill>
                <a:latin typeface="黑体" panose="02010609060101010101" pitchFamily="49" charset="-122"/>
                <a:ea typeface="黑体" panose="02010609060101010101" pitchFamily="49" charset="-122"/>
              </a:rPr>
              <a:t>，它具有以下特征：</a:t>
            </a:r>
          </a:p>
        </p:txBody>
      </p:sp>
      <p:sp>
        <p:nvSpPr>
          <p:cNvPr id="2" name="文本框 1">
            <a:extLst>
              <a:ext uri="{FF2B5EF4-FFF2-40B4-BE49-F238E27FC236}">
                <a16:creationId xmlns:a16="http://schemas.microsoft.com/office/drawing/2014/main" xmlns="" id="{F5678CC1-98DE-4CF2-9274-AE779E0C30FE}"/>
              </a:ext>
            </a:extLst>
          </p:cNvPr>
          <p:cNvSpPr txBox="1"/>
          <p:nvPr/>
        </p:nvSpPr>
        <p:spPr>
          <a:xfrm>
            <a:off x="535015" y="2993920"/>
            <a:ext cx="7607697" cy="1156855"/>
          </a:xfrm>
          <a:prstGeom prst="rect">
            <a:avLst/>
          </a:prstGeom>
          <a:noFill/>
          <a:ln w="25400" cap="flat" cmpd="sng" algn="ctr">
            <a:noFill/>
            <a:prstDash val="solid"/>
          </a:ln>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lgn="l">
              <a:lnSpc>
                <a:spcPct val="150000"/>
              </a:lnSpc>
              <a:buFont typeface="Arial" panose="020B0604020202020204" pitchFamily="34" charset="0"/>
              <a:buChar char="•"/>
            </a:pPr>
            <a:r>
              <a:rPr lang="zh-CN" altLang="en-US" sz="1600" dirty="0">
                <a:solidFill>
                  <a:schemeClr val="tx2">
                    <a:lumMod val="95000"/>
                    <a:lumOff val="5000"/>
                  </a:schemeClr>
                </a:solidFill>
                <a:latin typeface="微软雅黑" panose="020B0503020204020204" pitchFamily="34" charset="-122"/>
                <a:ea typeface="微软雅黑" panose="020B0503020204020204" pitchFamily="34" charset="-122"/>
              </a:rPr>
              <a:t>可以在大多数网络节点</a:t>
            </a:r>
            <a:r>
              <a:rPr lang="en-US" altLang="zh-CN" sz="1600" dirty="0">
                <a:solidFill>
                  <a:schemeClr val="tx2">
                    <a:lumMod val="95000"/>
                    <a:lumOff val="5000"/>
                  </a:schemeClr>
                </a:solidFill>
                <a:latin typeface="微软雅黑" panose="020B0503020204020204" pitchFamily="34" charset="-122"/>
                <a:ea typeface="微软雅黑" panose="020B0503020204020204" pitchFamily="34" charset="-122"/>
              </a:rPr>
              <a:t>(</a:t>
            </a:r>
            <a:r>
              <a:rPr lang="zh-CN" altLang="en-US" sz="1600" dirty="0">
                <a:solidFill>
                  <a:schemeClr val="tx2">
                    <a:lumMod val="95000"/>
                    <a:lumOff val="5000"/>
                  </a:schemeClr>
                </a:solidFill>
                <a:latin typeface="微软雅黑" panose="020B0503020204020204" pitchFamily="34" charset="-122"/>
                <a:ea typeface="微软雅黑" panose="020B0503020204020204" pitchFamily="34" charset="-122"/>
              </a:rPr>
              <a:t>主机、服务器和路由器</a:t>
            </a:r>
            <a:r>
              <a:rPr lang="en-US" altLang="zh-CN" sz="1600" dirty="0">
                <a:solidFill>
                  <a:schemeClr val="tx2">
                    <a:lumMod val="95000"/>
                    <a:lumOff val="5000"/>
                  </a:schemeClr>
                </a:solidFill>
                <a:latin typeface="微软雅黑" panose="020B0503020204020204" pitchFamily="34" charset="-122"/>
                <a:ea typeface="微软雅黑" panose="020B0503020204020204" pitchFamily="34" charset="-122"/>
              </a:rPr>
              <a:t>)</a:t>
            </a:r>
            <a:r>
              <a:rPr lang="zh-CN" altLang="en-US" sz="1600" dirty="0">
                <a:solidFill>
                  <a:schemeClr val="tx2">
                    <a:lumMod val="95000"/>
                    <a:lumOff val="5000"/>
                  </a:schemeClr>
                </a:solidFill>
                <a:latin typeface="微软雅黑" panose="020B0503020204020204" pitchFamily="34" charset="-122"/>
                <a:ea typeface="微软雅黑" panose="020B0503020204020204" pitchFamily="34" charset="-122"/>
              </a:rPr>
              <a:t>轻松地部署；</a:t>
            </a:r>
          </a:p>
          <a:p>
            <a:pPr marL="285750" indent="-285750" algn="l">
              <a:lnSpc>
                <a:spcPct val="150000"/>
              </a:lnSpc>
              <a:buFont typeface="Arial" panose="020B0604020202020204" pitchFamily="34" charset="0"/>
              <a:buChar char="•"/>
            </a:pPr>
            <a:r>
              <a:rPr lang="zh-CN" altLang="en-US" sz="1600" dirty="0">
                <a:solidFill>
                  <a:schemeClr val="tx2">
                    <a:lumMod val="95000"/>
                    <a:lumOff val="5000"/>
                  </a:schemeClr>
                </a:solidFill>
                <a:latin typeface="微软雅黑" panose="020B0503020204020204" pitchFamily="34" charset="-122"/>
                <a:ea typeface="微软雅黑" panose="020B0503020204020204" pitchFamily="34" charset="-122"/>
              </a:rPr>
              <a:t>使用少量的内存和处理器时间进行高效操作；</a:t>
            </a:r>
          </a:p>
          <a:p>
            <a:pPr marL="285750" indent="-285750" algn="l">
              <a:lnSpc>
                <a:spcPct val="150000"/>
              </a:lnSpc>
              <a:buFont typeface="Arial" panose="020B0604020202020204" pitchFamily="34" charset="0"/>
              <a:buChar char="•"/>
            </a:pPr>
            <a:r>
              <a:rPr lang="zh-CN" altLang="en-US" sz="1600" dirty="0">
                <a:solidFill>
                  <a:schemeClr val="tx2">
                    <a:lumMod val="95000"/>
                    <a:lumOff val="5000"/>
                  </a:schemeClr>
                </a:solidFill>
                <a:latin typeface="微软雅黑" panose="020B0503020204020204" pitchFamily="34" charset="-122"/>
                <a:ea typeface="微软雅黑" panose="020B0503020204020204" pitchFamily="34" charset="-122"/>
              </a:rPr>
              <a:t>系统管理员可以容易地进行配置，以便在较短时间内实现特定的安全解决方案。</a:t>
            </a:r>
          </a:p>
        </p:txBody>
      </p:sp>
    </p:spTree>
    <p:extLst>
      <p:ext uri="{BB962C8B-B14F-4D97-AF65-F5344CB8AC3E}">
        <p14:creationId xmlns:p14="http://schemas.microsoft.com/office/powerpoint/2010/main" val="463434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11.4 Snort</a:t>
            </a:r>
            <a:endParaRPr lang="zh-CN" altLang="en-US" dirty="0">
              <a:latin typeface="楷体" panose="02010609060101010101" pitchFamily="49" charset="-122"/>
              <a:ea typeface="楷体" panose="02010609060101010101" pitchFamily="49" charset="-122"/>
            </a:endParaRP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56</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en-US" altLang="zh-CN" sz="2800" b="1" dirty="0">
                <a:solidFill>
                  <a:schemeClr val="tx2"/>
                </a:solidFill>
                <a:latin typeface="黑体" panose="02010609060101010101" pitchFamily="49" charset="-122"/>
                <a:ea typeface="黑体" panose="02010609060101010101" pitchFamily="49" charset="-122"/>
              </a:rPr>
              <a:t>Snort</a:t>
            </a:r>
            <a:r>
              <a:rPr lang="zh-CN" altLang="en-US" sz="2800" b="1" dirty="0">
                <a:solidFill>
                  <a:schemeClr val="tx2"/>
                </a:solidFill>
                <a:latin typeface="黑体" panose="02010609060101010101" pitchFamily="49" charset="-122"/>
                <a:ea typeface="黑体" panose="02010609060101010101" pitchFamily="49" charset="-122"/>
              </a:rPr>
              <a:t>规则</a:t>
            </a:r>
          </a:p>
        </p:txBody>
      </p:sp>
      <p:sp>
        <p:nvSpPr>
          <p:cNvPr id="6" name="矩形: 圆角 5">
            <a:extLst>
              <a:ext uri="{FF2B5EF4-FFF2-40B4-BE49-F238E27FC236}">
                <a16:creationId xmlns:a16="http://schemas.microsoft.com/office/drawing/2014/main" xmlns="" id="{141DAF98-EB18-42A2-9CC1-3AB508EF336D}"/>
              </a:ext>
            </a:extLst>
          </p:cNvPr>
          <p:cNvSpPr/>
          <p:nvPr/>
        </p:nvSpPr>
        <p:spPr>
          <a:xfrm>
            <a:off x="861319" y="1841657"/>
            <a:ext cx="7421361" cy="1587343"/>
          </a:xfrm>
          <a:prstGeom prst="roundRect">
            <a:avLst>
              <a:gd name="adj" fmla="val 16982"/>
            </a:avLst>
          </a:prstGeom>
          <a:solidFill>
            <a:schemeClr val="accent5">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en-US" altLang="zh-CN" dirty="0">
                <a:solidFill>
                  <a:schemeClr val="tx2">
                    <a:lumMod val="95000"/>
                    <a:lumOff val="5000"/>
                  </a:schemeClr>
                </a:solidFill>
                <a:latin typeface="黑体" panose="02010609060101010101" pitchFamily="49" charset="-122"/>
                <a:ea typeface="黑体" panose="02010609060101010101" pitchFamily="49" charset="-122"/>
              </a:rPr>
              <a:t>Snort</a:t>
            </a:r>
            <a:r>
              <a:rPr lang="zh-CN" altLang="en-US" dirty="0">
                <a:solidFill>
                  <a:schemeClr val="tx2">
                    <a:lumMod val="95000"/>
                    <a:lumOff val="5000"/>
                  </a:schemeClr>
                </a:solidFill>
                <a:latin typeface="黑体" panose="02010609060101010101" pitchFamily="49" charset="-122"/>
                <a:ea typeface="黑体" panose="02010609060101010101" pitchFamily="49" charset="-122"/>
              </a:rPr>
              <a:t>使用一种简单、灵活的规则定义语言来生成检测引擎可用的规则。尽管规则非常简单，可以直接编写，但它们的功能足以检测各种恶意或可疑的网络流量。</a:t>
            </a:r>
          </a:p>
        </p:txBody>
      </p:sp>
      <p:pic>
        <p:nvPicPr>
          <p:cNvPr id="8" name="图片 7">
            <a:extLst>
              <a:ext uri="{FF2B5EF4-FFF2-40B4-BE49-F238E27FC236}">
                <a16:creationId xmlns:a16="http://schemas.microsoft.com/office/drawing/2014/main" xmlns="" id="{4D27E582-E995-43EE-ADB8-40E2DC88DB2B}"/>
              </a:ext>
            </a:extLst>
          </p:cNvPr>
          <p:cNvPicPr>
            <a:picLocks noChangeAspect="1"/>
          </p:cNvPicPr>
          <p:nvPr/>
        </p:nvPicPr>
        <p:blipFill>
          <a:blip r:embed="rId3"/>
          <a:stretch>
            <a:fillRect/>
          </a:stretch>
        </p:blipFill>
        <p:spPr>
          <a:xfrm>
            <a:off x="1033274" y="3686641"/>
            <a:ext cx="7077452" cy="2363343"/>
          </a:xfrm>
          <a:prstGeom prst="rect">
            <a:avLst/>
          </a:prstGeom>
        </p:spPr>
      </p:pic>
    </p:spTree>
    <p:extLst>
      <p:ext uri="{BB962C8B-B14F-4D97-AF65-F5344CB8AC3E}">
        <p14:creationId xmlns:p14="http://schemas.microsoft.com/office/powerpoint/2010/main" val="13430098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11.4 Snort</a:t>
            </a:r>
            <a:endParaRPr lang="zh-CN" altLang="en-US" dirty="0">
              <a:latin typeface="楷体" panose="02010609060101010101" pitchFamily="49" charset="-122"/>
              <a:ea typeface="楷体" panose="02010609060101010101" pitchFamily="49" charset="-122"/>
            </a:endParaRP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57</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286048" y="1163252"/>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en-US" altLang="zh-CN" sz="2800" b="1" dirty="0">
                <a:solidFill>
                  <a:schemeClr val="tx2"/>
                </a:solidFill>
                <a:latin typeface="黑体" panose="02010609060101010101" pitchFamily="49" charset="-122"/>
                <a:ea typeface="黑体" panose="02010609060101010101" pitchFamily="49" charset="-122"/>
              </a:rPr>
              <a:t>Snort</a:t>
            </a:r>
            <a:r>
              <a:rPr lang="zh-CN" altLang="en-US" sz="2800" b="1" dirty="0">
                <a:solidFill>
                  <a:schemeClr val="tx2"/>
                </a:solidFill>
                <a:latin typeface="黑体" panose="02010609060101010101" pitchFamily="49" charset="-122"/>
                <a:ea typeface="黑体" panose="02010609060101010101" pitchFamily="49" charset="-122"/>
              </a:rPr>
              <a:t>规则动作</a:t>
            </a:r>
          </a:p>
        </p:txBody>
      </p:sp>
      <p:pic>
        <p:nvPicPr>
          <p:cNvPr id="7" name="图片 6">
            <a:extLst>
              <a:ext uri="{FF2B5EF4-FFF2-40B4-BE49-F238E27FC236}">
                <a16:creationId xmlns:a16="http://schemas.microsoft.com/office/drawing/2014/main" xmlns="" id="{FAE29D94-3599-4B8B-8300-043C65B64635}"/>
              </a:ext>
            </a:extLst>
          </p:cNvPr>
          <p:cNvPicPr>
            <a:picLocks noChangeAspect="1"/>
          </p:cNvPicPr>
          <p:nvPr/>
        </p:nvPicPr>
        <p:blipFill rotWithShape="1">
          <a:blip r:embed="rId3"/>
          <a:srcRect l="1273" r="1700"/>
          <a:stretch/>
        </p:blipFill>
        <p:spPr>
          <a:xfrm>
            <a:off x="107504" y="2060848"/>
            <a:ext cx="8928992" cy="3971530"/>
          </a:xfrm>
          <a:prstGeom prst="rect">
            <a:avLst/>
          </a:prstGeom>
        </p:spPr>
      </p:pic>
    </p:spTree>
    <p:extLst>
      <p:ext uri="{BB962C8B-B14F-4D97-AF65-F5344CB8AC3E}">
        <p14:creationId xmlns:p14="http://schemas.microsoft.com/office/powerpoint/2010/main" val="753842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11.1 </a:t>
            </a:r>
            <a:r>
              <a:rPr lang="zh-CN" altLang="en-US" dirty="0">
                <a:latin typeface="楷体" panose="02010609060101010101" pitchFamily="49" charset="-122"/>
                <a:ea typeface="楷体" panose="02010609060101010101" pitchFamily="49" charset="-122"/>
              </a:rPr>
              <a:t>入侵者</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6</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179512" y="1178709"/>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入侵者分类</a:t>
            </a:r>
            <a:r>
              <a:rPr lang="en-US" altLang="zh-CN" sz="2800" b="1" dirty="0">
                <a:solidFill>
                  <a:schemeClr val="tx2"/>
                </a:solidFill>
                <a:latin typeface="黑体" panose="02010609060101010101" pitchFamily="49" charset="-122"/>
                <a:ea typeface="黑体" panose="02010609060101010101" pitchFamily="49" charset="-122"/>
              </a:rPr>
              <a:t>——</a:t>
            </a:r>
            <a:r>
              <a:rPr lang="zh-CN" altLang="en-US" sz="2800" b="1" dirty="0">
                <a:solidFill>
                  <a:schemeClr val="tx2"/>
                </a:solidFill>
                <a:latin typeface="黑体" panose="02010609060101010101" pitchFamily="49" charset="-122"/>
                <a:ea typeface="黑体" panose="02010609060101010101" pitchFamily="49" charset="-122"/>
              </a:rPr>
              <a:t>其他入侵者</a:t>
            </a:r>
            <a:endParaRPr lang="zh-CN" altLang="en-US" sz="2800" b="1" dirty="0">
              <a:solidFill>
                <a:schemeClr val="tx2">
                  <a:lumMod val="95000"/>
                  <a:lumOff val="5000"/>
                </a:schemeClr>
              </a:solidFill>
              <a:latin typeface="黑体" panose="02010609060101010101" pitchFamily="49" charset="-122"/>
              <a:ea typeface="黑体" panose="02010609060101010101" pitchFamily="49" charset="-122"/>
            </a:endParaRPr>
          </a:p>
        </p:txBody>
      </p:sp>
      <p:sp>
        <p:nvSpPr>
          <p:cNvPr id="18" name="文本框 17">
            <a:extLst>
              <a:ext uri="{FF2B5EF4-FFF2-40B4-BE49-F238E27FC236}">
                <a16:creationId xmlns:a16="http://schemas.microsoft.com/office/drawing/2014/main" xmlns="" id="{CDD02483-D581-47EF-8828-443F0352022A}"/>
              </a:ext>
            </a:extLst>
          </p:cNvPr>
          <p:cNvSpPr txBox="1"/>
          <p:nvPr/>
        </p:nvSpPr>
        <p:spPr>
          <a:xfrm>
            <a:off x="503486" y="1874146"/>
            <a:ext cx="5641842" cy="581057"/>
          </a:xfrm>
          <a:prstGeom prst="rect">
            <a:avLst/>
          </a:prstGeom>
          <a:noFill/>
          <a:ln w="25400" cap="flat" cmpd="sng" algn="ctr">
            <a:noFill/>
            <a:prstDash val="solid"/>
          </a:ln>
          <a:effectLst/>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50000"/>
              </a:lnSpc>
            </a:pPr>
            <a:r>
              <a:rPr lang="zh-CN" altLang="en-US" sz="2400" dirty="0">
                <a:solidFill>
                  <a:schemeClr val="tx2"/>
                </a:solidFill>
                <a:latin typeface="微软雅黑" panose="020B0503020204020204" pitchFamily="34" charset="-122"/>
                <a:ea typeface="微软雅黑" panose="020B0503020204020204" pitchFamily="34" charset="-122"/>
              </a:rPr>
              <a:t>以其他目的为动机的黑客，包括：</a:t>
            </a:r>
          </a:p>
        </p:txBody>
      </p:sp>
      <p:sp>
        <p:nvSpPr>
          <p:cNvPr id="10" name="文本框 9">
            <a:extLst>
              <a:ext uri="{FF2B5EF4-FFF2-40B4-BE49-F238E27FC236}">
                <a16:creationId xmlns:a16="http://schemas.microsoft.com/office/drawing/2014/main" xmlns="" id="{32A49D4A-8335-45AB-AC86-15A2860032B9}"/>
              </a:ext>
            </a:extLst>
          </p:cNvPr>
          <p:cNvSpPr txBox="1"/>
          <p:nvPr/>
        </p:nvSpPr>
        <p:spPr>
          <a:xfrm>
            <a:off x="304800" y="2819287"/>
            <a:ext cx="5148634" cy="3167021"/>
          </a:xfrm>
          <a:prstGeom prst="rect">
            <a:avLst/>
          </a:prstGeom>
          <a:noFill/>
          <a:ln w="25400" cap="flat" cmpd="sng" algn="ctr">
            <a:noFill/>
            <a:prstDash val="solid"/>
          </a:ln>
          <a:effectLst/>
        </p:spPr>
        <p:style>
          <a:lnRef idx="2">
            <a:schemeClr val="accent3"/>
          </a:lnRef>
          <a:fillRef idx="1">
            <a:schemeClr val="lt1"/>
          </a:fillRef>
          <a:effectRef idx="0">
            <a:schemeClr val="accent3"/>
          </a:effectRef>
          <a:fontRef idx="minor">
            <a:schemeClr val="dk1"/>
          </a:fontRef>
        </p:style>
        <p:txBody>
          <a:bodyPr wrap="square">
            <a:spAutoFit/>
          </a:bodyPr>
          <a:lstStyle/>
          <a:p>
            <a:pPr marL="347345" marR="0" lvl="0" indent="-342900" algn="l" defTabSz="914400" rtl="0" eaLnBrk="1" fontAlgn="base" latinLnBrk="0" hangingPunct="1">
              <a:lnSpc>
                <a:spcPct val="150000"/>
              </a:lnSpc>
              <a:spcBef>
                <a:spcPts val="1400"/>
              </a:spcBef>
              <a:spcAft>
                <a:spcPts val="0"/>
              </a:spcAft>
              <a:buClr>
                <a:srgbClr val="D16349"/>
              </a:buClr>
              <a:buSzPct val="90000"/>
              <a:buFont typeface="Wingdings" panose="05000000000000000000" pitchFamily="2" charset="2"/>
              <a:buChar char="l"/>
              <a:tabLst/>
              <a:defRPr/>
            </a:pPr>
            <a:r>
              <a:rPr lang="zh-CN" altLang="en-US" sz="2000" dirty="0">
                <a:solidFill>
                  <a:schemeClr val="tx2"/>
                </a:solidFill>
                <a:latin typeface="微软雅黑" panose="020B0503020204020204" pitchFamily="34" charset="-122"/>
                <a:ea typeface="微软雅黑" panose="020B0503020204020204" pitchFamily="34" charset="-122"/>
              </a:rPr>
              <a:t>用技术挑战同行以获取尊敬和名声为目的的典型黑客。</a:t>
            </a:r>
          </a:p>
          <a:p>
            <a:pPr marL="347345" marR="0" lvl="0" indent="-342900" algn="l" defTabSz="914400" rtl="0" eaLnBrk="1" fontAlgn="base" latinLnBrk="0" hangingPunct="1">
              <a:lnSpc>
                <a:spcPct val="150000"/>
              </a:lnSpc>
              <a:spcBef>
                <a:spcPts val="1400"/>
              </a:spcBef>
              <a:spcAft>
                <a:spcPts val="0"/>
              </a:spcAft>
              <a:buClr>
                <a:srgbClr val="D16349"/>
              </a:buClr>
              <a:buSzPct val="90000"/>
              <a:buFont typeface="Wingdings" panose="05000000000000000000" pitchFamily="2" charset="2"/>
              <a:buChar char="l"/>
              <a:tabLst/>
              <a:defRPr/>
            </a:pPr>
            <a:r>
              <a:rPr lang="zh-CN" altLang="en-US" sz="2000" dirty="0">
                <a:solidFill>
                  <a:schemeClr val="tx2"/>
                </a:solidFill>
                <a:latin typeface="微软雅黑" panose="020B0503020204020204" pitchFamily="34" charset="-122"/>
                <a:ea typeface="微软雅黑" panose="020B0503020204020204" pitchFamily="34" charset="-122"/>
              </a:rPr>
              <a:t>负责寻找新的缓冲区溢出漏洞</a:t>
            </a:r>
            <a:r>
              <a:rPr lang="en-US" altLang="zh-CN" sz="2000" dirty="0">
                <a:solidFill>
                  <a:schemeClr val="tx2"/>
                </a:solidFill>
                <a:latin typeface="微软雅黑" panose="020B0503020204020204" pitchFamily="34" charset="-122"/>
                <a:ea typeface="微软雅黑" panose="020B0503020204020204" pitchFamily="34" charset="-122"/>
              </a:rPr>
              <a:t>[MEER10] </a:t>
            </a:r>
            <a:r>
              <a:rPr lang="zh-CN" altLang="en-US" sz="2000" dirty="0">
                <a:solidFill>
                  <a:schemeClr val="tx2"/>
                </a:solidFill>
                <a:latin typeface="微软雅黑" panose="020B0503020204020204" pitchFamily="34" charset="-122"/>
                <a:ea typeface="微软雅黑" panose="020B0503020204020204" pitchFamily="34" charset="-122"/>
              </a:rPr>
              <a:t>的黑客。</a:t>
            </a:r>
          </a:p>
          <a:p>
            <a:pPr marL="347345" marR="0" lvl="0" indent="-342900" algn="l" defTabSz="914400" rtl="0" eaLnBrk="1" fontAlgn="base" latinLnBrk="0" hangingPunct="1">
              <a:lnSpc>
                <a:spcPct val="150000"/>
              </a:lnSpc>
              <a:spcBef>
                <a:spcPts val="1400"/>
              </a:spcBef>
              <a:spcAft>
                <a:spcPts val="0"/>
              </a:spcAft>
              <a:buClr>
                <a:srgbClr val="D16349"/>
              </a:buClr>
              <a:buSzPct val="90000"/>
              <a:buFont typeface="Wingdings" panose="05000000000000000000" pitchFamily="2" charset="2"/>
              <a:buChar char="l"/>
              <a:tabLst/>
              <a:defRPr/>
            </a:pPr>
            <a:r>
              <a:rPr lang="zh-CN" altLang="en-US" sz="2000" dirty="0">
                <a:solidFill>
                  <a:schemeClr val="tx2"/>
                </a:solidFill>
                <a:latin typeface="微软雅黑" panose="020B0503020204020204" pitchFamily="34" charset="-122"/>
                <a:ea typeface="微软雅黑" panose="020B0503020204020204" pitchFamily="34" charset="-122"/>
              </a:rPr>
              <a:t>“嗜好性黑客”</a:t>
            </a:r>
            <a:r>
              <a:rPr lang="en-US" altLang="zh-CN" sz="2000" dirty="0">
                <a:solidFill>
                  <a:schemeClr val="tx2"/>
                </a:solidFill>
                <a:latin typeface="微软雅黑" panose="020B0503020204020204" pitchFamily="34" charset="-122"/>
                <a:ea typeface="微软雅黑" panose="020B0503020204020204" pitchFamily="34" charset="-122"/>
              </a:rPr>
              <a:t>( hobby hacker)</a:t>
            </a:r>
            <a:r>
              <a:rPr lang="zh-CN" altLang="en-US" sz="2000" dirty="0">
                <a:solidFill>
                  <a:schemeClr val="tx2"/>
                </a:solidFill>
                <a:latin typeface="微软雅黑" panose="020B0503020204020204" pitchFamily="34" charset="-122"/>
                <a:ea typeface="微软雅黑" panose="020B0503020204020204" pitchFamily="34" charset="-122"/>
              </a:rPr>
              <a:t>，他们使用攻击工具来探究系统和网络的安全性。</a:t>
            </a:r>
          </a:p>
        </p:txBody>
      </p:sp>
      <p:pic>
        <p:nvPicPr>
          <p:cNvPr id="5" name="图片 4">
            <a:extLst>
              <a:ext uri="{FF2B5EF4-FFF2-40B4-BE49-F238E27FC236}">
                <a16:creationId xmlns:a16="http://schemas.microsoft.com/office/drawing/2014/main" xmlns="" id="{25C3692F-68BE-4ACF-867C-4C1A3D1FA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6755" y="2371008"/>
            <a:ext cx="2821312" cy="21159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文本框 6">
            <a:extLst>
              <a:ext uri="{FF2B5EF4-FFF2-40B4-BE49-F238E27FC236}">
                <a16:creationId xmlns:a16="http://schemas.microsoft.com/office/drawing/2014/main" xmlns="" id="{871F180C-5803-4E66-A763-016A00696C32}"/>
              </a:ext>
            </a:extLst>
          </p:cNvPr>
          <p:cNvSpPr txBox="1"/>
          <p:nvPr/>
        </p:nvSpPr>
        <p:spPr>
          <a:xfrm>
            <a:off x="6377966" y="4702063"/>
            <a:ext cx="2088232" cy="70788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buClr>
                <a:srgbClr val="C00000"/>
              </a:buClr>
            </a:pPr>
            <a:r>
              <a:rPr lang="zh-CN" altLang="en-US" sz="2000" dirty="0">
                <a:solidFill>
                  <a:schemeClr val="tx2"/>
                </a:solidFill>
                <a:latin typeface="黑体" panose="02010609060101010101" pitchFamily="49" charset="-122"/>
                <a:ea typeface="黑体" panose="02010609060101010101" pitchFamily="49" charset="-122"/>
              </a:rPr>
              <a:t>“头号黑客”</a:t>
            </a:r>
            <a:endParaRPr lang="en-US" altLang="zh-CN" sz="2000" dirty="0">
              <a:solidFill>
                <a:schemeClr val="tx2"/>
              </a:solidFill>
              <a:latin typeface="黑体" panose="02010609060101010101" pitchFamily="49" charset="-122"/>
              <a:ea typeface="黑体" panose="02010609060101010101" pitchFamily="49" charset="-122"/>
            </a:endParaRPr>
          </a:p>
          <a:p>
            <a:pPr algn="ctr">
              <a:buClr>
                <a:srgbClr val="C00000"/>
              </a:buClr>
            </a:pPr>
            <a:r>
              <a:rPr lang="zh-CN" altLang="en-US" sz="2000" dirty="0">
                <a:solidFill>
                  <a:schemeClr val="tx2"/>
                </a:solidFill>
                <a:latin typeface="黑体" panose="02010609060101010101" pitchFamily="49" charset="-122"/>
                <a:ea typeface="黑体" panose="02010609060101010101" pitchFamily="49" charset="-122"/>
              </a:rPr>
              <a:t>凯文</a:t>
            </a:r>
            <a:r>
              <a:rPr lang="en-US" altLang="zh-CN" sz="2000" dirty="0">
                <a:solidFill>
                  <a:schemeClr val="tx2"/>
                </a:solidFill>
                <a:latin typeface="黑体" panose="02010609060101010101" pitchFamily="49" charset="-122"/>
                <a:ea typeface="黑体" panose="02010609060101010101" pitchFamily="49" charset="-122"/>
              </a:rPr>
              <a:t>·</a:t>
            </a:r>
            <a:r>
              <a:rPr lang="zh-CN" altLang="en-US" sz="2000" dirty="0">
                <a:solidFill>
                  <a:schemeClr val="tx2"/>
                </a:solidFill>
                <a:latin typeface="黑体" panose="02010609060101010101" pitchFamily="49" charset="-122"/>
                <a:ea typeface="黑体" panose="02010609060101010101" pitchFamily="49" charset="-122"/>
              </a:rPr>
              <a:t>米特尼克</a:t>
            </a:r>
          </a:p>
        </p:txBody>
      </p:sp>
    </p:spTree>
    <p:extLst>
      <p:ext uri="{BB962C8B-B14F-4D97-AF65-F5344CB8AC3E}">
        <p14:creationId xmlns:p14="http://schemas.microsoft.com/office/powerpoint/2010/main" val="679679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a:extLst>
              <a:ext uri="{FF2B5EF4-FFF2-40B4-BE49-F238E27FC236}">
                <a16:creationId xmlns:a16="http://schemas.microsoft.com/office/drawing/2014/main" xmlns="" id="{6ED4411E-02E5-4C18-A48B-F54D1040D3A8}"/>
              </a:ext>
            </a:extLst>
          </p:cNvPr>
          <p:cNvPicPr>
            <a:picLocks noChangeAspect="1"/>
          </p:cNvPicPr>
          <p:nvPr/>
        </p:nvPicPr>
        <p:blipFill>
          <a:blip r:embed="rId3"/>
          <a:stretch>
            <a:fillRect/>
          </a:stretch>
        </p:blipFill>
        <p:spPr>
          <a:xfrm>
            <a:off x="7787961" y="5173142"/>
            <a:ext cx="1135435" cy="1390112"/>
          </a:xfrm>
          <a:prstGeom prst="rect">
            <a:avLst/>
          </a:prstGeom>
        </p:spPr>
      </p:pic>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11.1 </a:t>
            </a:r>
            <a:r>
              <a:rPr lang="zh-CN" altLang="en-US" dirty="0">
                <a:latin typeface="楷体" panose="02010609060101010101" pitchFamily="49" charset="-122"/>
                <a:ea typeface="楷体" panose="02010609060101010101" pitchFamily="49" charset="-122"/>
              </a:rPr>
              <a:t>入侵者</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7</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179512" y="1178709"/>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入侵者技术水平</a:t>
            </a:r>
            <a:r>
              <a:rPr lang="en-US" altLang="zh-CN" sz="2800" b="1" dirty="0">
                <a:solidFill>
                  <a:schemeClr val="tx2"/>
                </a:solidFill>
                <a:latin typeface="黑体" panose="02010609060101010101" pitchFamily="49" charset="-122"/>
                <a:ea typeface="黑体" panose="02010609060101010101" pitchFamily="49" charset="-122"/>
              </a:rPr>
              <a:t>——</a:t>
            </a:r>
            <a:r>
              <a:rPr lang="zh-CN" altLang="en-US" sz="2800" b="1" dirty="0">
                <a:solidFill>
                  <a:schemeClr val="tx2"/>
                </a:solidFill>
                <a:latin typeface="黑体" panose="02010609060101010101" pitchFamily="49" charset="-122"/>
                <a:ea typeface="黑体" panose="02010609060101010101" pitchFamily="49" charset="-122"/>
              </a:rPr>
              <a:t>学徒</a:t>
            </a:r>
            <a:endParaRPr lang="zh-CN" altLang="en-US" sz="2800" b="1" dirty="0">
              <a:solidFill>
                <a:schemeClr val="tx2">
                  <a:lumMod val="95000"/>
                  <a:lumOff val="5000"/>
                </a:schemeClr>
              </a:solidFill>
              <a:latin typeface="黑体" panose="02010609060101010101" pitchFamily="49" charset="-122"/>
              <a:ea typeface="黑体" panose="02010609060101010101" pitchFamily="49" charset="-122"/>
            </a:endParaRPr>
          </a:p>
        </p:txBody>
      </p:sp>
      <p:sp>
        <p:nvSpPr>
          <p:cNvPr id="10" name="文本框 9">
            <a:extLst>
              <a:ext uri="{FF2B5EF4-FFF2-40B4-BE49-F238E27FC236}">
                <a16:creationId xmlns:a16="http://schemas.microsoft.com/office/drawing/2014/main" xmlns="" id="{32A49D4A-8335-45AB-AC86-15A2860032B9}"/>
              </a:ext>
            </a:extLst>
          </p:cNvPr>
          <p:cNvSpPr txBox="1"/>
          <p:nvPr/>
        </p:nvSpPr>
        <p:spPr>
          <a:xfrm>
            <a:off x="1547664" y="1900965"/>
            <a:ext cx="6624736" cy="4269887"/>
          </a:xfrm>
          <a:prstGeom prst="rect">
            <a:avLst/>
          </a:prstGeom>
          <a:noFill/>
          <a:ln w="25400" cap="flat" cmpd="sng" algn="ctr">
            <a:noFill/>
            <a:prstDash val="solid"/>
          </a:ln>
          <a:effectLst/>
        </p:spPr>
        <p:style>
          <a:lnRef idx="2">
            <a:schemeClr val="accent3"/>
          </a:lnRef>
          <a:fillRef idx="1">
            <a:schemeClr val="lt1"/>
          </a:fillRef>
          <a:effectRef idx="0">
            <a:schemeClr val="accent3"/>
          </a:effectRef>
          <a:fontRef idx="minor">
            <a:schemeClr val="dk1"/>
          </a:fontRef>
        </p:style>
        <p:txBody>
          <a:bodyPr wrap="square">
            <a:spAutoFit/>
          </a:bodyPr>
          <a:lstStyle/>
          <a:p>
            <a:pPr marL="347345" marR="0" lvl="0" indent="-342900" algn="l" defTabSz="914400" rtl="0" eaLnBrk="1" fontAlgn="base" latinLnBrk="0" hangingPunct="1">
              <a:lnSpc>
                <a:spcPct val="150000"/>
              </a:lnSpc>
              <a:spcBef>
                <a:spcPts val="1400"/>
              </a:spcBef>
              <a:spcAft>
                <a:spcPts val="0"/>
              </a:spcAft>
              <a:buClr>
                <a:srgbClr val="D16349"/>
              </a:buClr>
              <a:buSzPct val="90000"/>
              <a:buFont typeface="Wingdings" panose="05000000000000000000" pitchFamily="2" charset="2"/>
              <a:buChar char="l"/>
              <a:tabLst/>
              <a:defRPr/>
            </a:pPr>
            <a:r>
              <a:rPr lang="zh-CN" altLang="en-US" sz="2000" dirty="0">
                <a:solidFill>
                  <a:schemeClr val="tx2"/>
                </a:solidFill>
                <a:latin typeface="微软雅黑" panose="020B0503020204020204" pitchFamily="34" charset="-122"/>
                <a:ea typeface="微软雅黑" panose="020B0503020204020204" pitchFamily="34" charset="-122"/>
              </a:rPr>
              <a:t>他们是那些拥有最低技术水平的黑客，仅仅会使用现有的攻击工具包。</a:t>
            </a:r>
          </a:p>
          <a:p>
            <a:pPr marL="347345" marR="0" lvl="0" indent="-342900" algn="l" defTabSz="914400" rtl="0" eaLnBrk="1" fontAlgn="base" latinLnBrk="0" hangingPunct="1">
              <a:lnSpc>
                <a:spcPct val="150000"/>
              </a:lnSpc>
              <a:spcBef>
                <a:spcPts val="1400"/>
              </a:spcBef>
              <a:spcAft>
                <a:spcPts val="0"/>
              </a:spcAft>
              <a:buClr>
                <a:srgbClr val="D16349"/>
              </a:buClr>
              <a:buSzPct val="90000"/>
              <a:buFont typeface="Wingdings" panose="05000000000000000000" pitchFamily="2" charset="2"/>
              <a:buChar char="l"/>
              <a:tabLst/>
              <a:defRPr/>
            </a:pPr>
            <a:r>
              <a:rPr lang="zh-CN" altLang="en-US" sz="2000" dirty="0">
                <a:solidFill>
                  <a:schemeClr val="tx2"/>
                </a:solidFill>
                <a:latin typeface="微软雅黑" panose="020B0503020204020204" pitchFamily="34" charset="-122"/>
                <a:ea typeface="微软雅黑" panose="020B0503020204020204" pitchFamily="34" charset="-122"/>
              </a:rPr>
              <a:t>他们很可能在攻击者中占最大比例，包括了许多犯罪者和活动家黑客。</a:t>
            </a:r>
          </a:p>
          <a:p>
            <a:pPr marL="347345" marR="0" lvl="0" indent="-342900" algn="l" defTabSz="914400" rtl="0" eaLnBrk="1" fontAlgn="base" latinLnBrk="0" hangingPunct="1">
              <a:lnSpc>
                <a:spcPct val="150000"/>
              </a:lnSpc>
              <a:spcBef>
                <a:spcPts val="1400"/>
              </a:spcBef>
              <a:spcAft>
                <a:spcPts val="0"/>
              </a:spcAft>
              <a:buClr>
                <a:srgbClr val="D16349"/>
              </a:buClr>
              <a:buSzPct val="90000"/>
              <a:buFont typeface="Wingdings" panose="05000000000000000000" pitchFamily="2" charset="2"/>
              <a:buChar char="l"/>
              <a:tabLst/>
              <a:defRPr/>
            </a:pPr>
            <a:r>
              <a:rPr lang="zh-CN" altLang="en-US" sz="2000" dirty="0">
                <a:solidFill>
                  <a:schemeClr val="tx2"/>
                </a:solidFill>
                <a:latin typeface="微软雅黑" panose="020B0503020204020204" pitchFamily="34" charset="-122"/>
                <a:ea typeface="微软雅黑" panose="020B0503020204020204" pitchFamily="34" charset="-122"/>
              </a:rPr>
              <a:t>考虑到他们使用现有的攻击工具，因此这些攻击者也非常容易防御。</a:t>
            </a:r>
          </a:p>
          <a:p>
            <a:pPr marL="347345" marR="0" lvl="0" indent="-342900" algn="l" defTabSz="914400" rtl="0" eaLnBrk="1" fontAlgn="base" latinLnBrk="0" hangingPunct="1">
              <a:lnSpc>
                <a:spcPct val="150000"/>
              </a:lnSpc>
              <a:spcBef>
                <a:spcPts val="1400"/>
              </a:spcBef>
              <a:spcAft>
                <a:spcPts val="0"/>
              </a:spcAft>
              <a:buClr>
                <a:srgbClr val="D16349"/>
              </a:buClr>
              <a:buSzPct val="90000"/>
              <a:buFont typeface="Wingdings" panose="05000000000000000000" pitchFamily="2" charset="2"/>
              <a:buChar char="l"/>
              <a:tabLst/>
              <a:defRPr/>
            </a:pPr>
            <a:r>
              <a:rPr lang="zh-CN" altLang="en-US" sz="2000" dirty="0">
                <a:solidFill>
                  <a:schemeClr val="tx2"/>
                </a:solidFill>
                <a:latin typeface="微软雅黑" panose="020B0503020204020204" pitchFamily="34" charset="-122"/>
                <a:ea typeface="微软雅黑" panose="020B0503020204020204" pitchFamily="34" charset="-122"/>
              </a:rPr>
              <a:t>因为他们使用现有的脚本</a:t>
            </a:r>
            <a:r>
              <a:rPr lang="en-US" altLang="zh-CN" sz="2000" dirty="0">
                <a:solidFill>
                  <a:schemeClr val="tx2"/>
                </a:solidFill>
                <a:latin typeface="微软雅黑" panose="020B0503020204020204" pitchFamily="34" charset="-122"/>
                <a:ea typeface="微软雅黑" panose="020B0503020204020204" pitchFamily="34" charset="-122"/>
              </a:rPr>
              <a:t>(</a:t>
            </a:r>
            <a:r>
              <a:rPr lang="zh-CN" altLang="en-US" sz="2000" dirty="0">
                <a:solidFill>
                  <a:schemeClr val="tx2"/>
                </a:solidFill>
                <a:latin typeface="微软雅黑" panose="020B0503020204020204" pitchFamily="34" charset="-122"/>
                <a:ea typeface="微软雅黑" panose="020B0503020204020204" pitchFamily="34" charset="-122"/>
              </a:rPr>
              <a:t>工具</a:t>
            </a:r>
            <a:r>
              <a:rPr lang="en-US" altLang="zh-CN" sz="2000" dirty="0">
                <a:solidFill>
                  <a:schemeClr val="tx2"/>
                </a:solidFill>
                <a:latin typeface="微软雅黑" panose="020B0503020204020204" pitchFamily="34" charset="-122"/>
                <a:ea typeface="微软雅黑" panose="020B0503020204020204" pitchFamily="34" charset="-122"/>
              </a:rPr>
              <a:t>)</a:t>
            </a:r>
            <a:r>
              <a:rPr lang="zh-CN" altLang="en-US" sz="2000" dirty="0">
                <a:solidFill>
                  <a:schemeClr val="tx2"/>
                </a:solidFill>
                <a:latin typeface="微软雅黑" panose="020B0503020204020204" pitchFamily="34" charset="-122"/>
                <a:ea typeface="微软雅黑" panose="020B0503020204020204" pitchFamily="34" charset="-122"/>
              </a:rPr>
              <a:t>，所以人们也称他们为“脚本小子”</a:t>
            </a:r>
            <a:r>
              <a:rPr lang="en-US" altLang="zh-CN" sz="2000" dirty="0">
                <a:solidFill>
                  <a:schemeClr val="tx2"/>
                </a:solidFill>
                <a:latin typeface="微软雅黑" panose="020B0503020204020204" pitchFamily="34" charset="-122"/>
                <a:ea typeface="微软雅黑" panose="020B0503020204020204" pitchFamily="34" charset="-122"/>
              </a:rPr>
              <a:t>( script-kiddy)</a:t>
            </a:r>
            <a:r>
              <a:rPr lang="zh-CN" altLang="en-US" sz="2000" dirty="0">
                <a:solidFill>
                  <a:schemeClr val="tx2"/>
                </a:solidFill>
                <a:latin typeface="微软雅黑" panose="020B0503020204020204" pitchFamily="34" charset="-122"/>
                <a:ea typeface="微软雅黑" panose="020B0503020204020204" pitchFamily="34" charset="-122"/>
              </a:rPr>
              <a:t>。</a:t>
            </a:r>
          </a:p>
        </p:txBody>
      </p:sp>
      <p:pic>
        <p:nvPicPr>
          <p:cNvPr id="3" name="图片 2">
            <a:extLst>
              <a:ext uri="{FF2B5EF4-FFF2-40B4-BE49-F238E27FC236}">
                <a16:creationId xmlns:a16="http://schemas.microsoft.com/office/drawing/2014/main" xmlns="" id="{845C38B2-4759-4755-8D0E-A07DA20BFF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933" y="3063441"/>
            <a:ext cx="694940" cy="694940"/>
          </a:xfrm>
          <a:prstGeom prst="rect">
            <a:avLst/>
          </a:prstGeom>
        </p:spPr>
      </p:pic>
      <p:pic>
        <p:nvPicPr>
          <p:cNvPr id="6" name="图片 5">
            <a:extLst>
              <a:ext uri="{FF2B5EF4-FFF2-40B4-BE49-F238E27FC236}">
                <a16:creationId xmlns:a16="http://schemas.microsoft.com/office/drawing/2014/main" xmlns="" id="{F0EAB2F2-FC4B-459C-A1E5-B9F92C65DB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109" y="1900964"/>
            <a:ext cx="713763" cy="713763"/>
          </a:xfrm>
          <a:prstGeom prst="rect">
            <a:avLst/>
          </a:prstGeom>
        </p:spPr>
      </p:pic>
      <p:pic>
        <p:nvPicPr>
          <p:cNvPr id="9" name="图片 8">
            <a:extLst>
              <a:ext uri="{FF2B5EF4-FFF2-40B4-BE49-F238E27FC236}">
                <a16:creationId xmlns:a16="http://schemas.microsoft.com/office/drawing/2014/main" xmlns="" id="{BAB16ADD-77EC-4AA0-BE8A-8C31FE3AC5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621" y="4171441"/>
            <a:ext cx="675251" cy="675251"/>
          </a:xfrm>
          <a:prstGeom prst="rect">
            <a:avLst/>
          </a:prstGeom>
        </p:spPr>
      </p:pic>
      <p:pic>
        <p:nvPicPr>
          <p:cNvPr id="12" name="图片 11">
            <a:extLst>
              <a:ext uri="{FF2B5EF4-FFF2-40B4-BE49-F238E27FC236}">
                <a16:creationId xmlns:a16="http://schemas.microsoft.com/office/drawing/2014/main" xmlns="" id="{1EFD0E73-323A-4639-AC63-4517B75B5B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309" y="5259752"/>
            <a:ext cx="675252" cy="675252"/>
          </a:xfrm>
          <a:prstGeom prst="rect">
            <a:avLst/>
          </a:prstGeom>
        </p:spPr>
      </p:pic>
    </p:spTree>
    <p:extLst>
      <p:ext uri="{BB962C8B-B14F-4D97-AF65-F5344CB8AC3E}">
        <p14:creationId xmlns:p14="http://schemas.microsoft.com/office/powerpoint/2010/main" val="2106984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11.1 </a:t>
            </a:r>
            <a:r>
              <a:rPr lang="zh-CN" altLang="en-US" dirty="0">
                <a:latin typeface="楷体" panose="02010609060101010101" pitchFamily="49" charset="-122"/>
                <a:ea typeface="楷体" panose="02010609060101010101" pitchFamily="49" charset="-122"/>
              </a:rPr>
              <a:t>入侵者</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8</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179512" y="1178709"/>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入侵者技术水平</a:t>
            </a:r>
            <a:r>
              <a:rPr lang="en-US" altLang="zh-CN" sz="2800" b="1" dirty="0">
                <a:solidFill>
                  <a:schemeClr val="tx2"/>
                </a:solidFill>
                <a:latin typeface="黑体" panose="02010609060101010101" pitchFamily="49" charset="-122"/>
                <a:ea typeface="黑体" panose="02010609060101010101" pitchFamily="49" charset="-122"/>
              </a:rPr>
              <a:t>——</a:t>
            </a:r>
            <a:r>
              <a:rPr lang="zh-CN" altLang="en-US" sz="2800" b="1" dirty="0">
                <a:solidFill>
                  <a:schemeClr val="tx2"/>
                </a:solidFill>
                <a:latin typeface="黑体" panose="02010609060101010101" pitchFamily="49" charset="-122"/>
                <a:ea typeface="黑体" panose="02010609060101010101" pitchFamily="49" charset="-122"/>
              </a:rPr>
              <a:t>训练有素者</a:t>
            </a:r>
            <a:endParaRPr lang="zh-CN" altLang="en-US" sz="2800" b="1" dirty="0">
              <a:solidFill>
                <a:schemeClr val="tx2">
                  <a:lumMod val="95000"/>
                  <a:lumOff val="5000"/>
                </a:schemeClr>
              </a:solidFill>
              <a:latin typeface="黑体" panose="02010609060101010101" pitchFamily="49" charset="-122"/>
              <a:ea typeface="黑体" panose="02010609060101010101" pitchFamily="49" charset="-122"/>
            </a:endParaRPr>
          </a:p>
        </p:txBody>
      </p:sp>
      <p:sp>
        <p:nvSpPr>
          <p:cNvPr id="10" name="文本框 9">
            <a:extLst>
              <a:ext uri="{FF2B5EF4-FFF2-40B4-BE49-F238E27FC236}">
                <a16:creationId xmlns:a16="http://schemas.microsoft.com/office/drawing/2014/main" xmlns="" id="{32A49D4A-8335-45AB-AC86-15A2860032B9}"/>
              </a:ext>
            </a:extLst>
          </p:cNvPr>
          <p:cNvSpPr txBox="1"/>
          <p:nvPr/>
        </p:nvSpPr>
        <p:spPr>
          <a:xfrm>
            <a:off x="1255415" y="2023739"/>
            <a:ext cx="6624736" cy="4125938"/>
          </a:xfrm>
          <a:prstGeom prst="rect">
            <a:avLst/>
          </a:prstGeom>
          <a:noFill/>
          <a:ln w="25400" cap="flat" cmpd="sng" algn="ctr">
            <a:noFill/>
            <a:prstDash val="solid"/>
          </a:ln>
          <a:effectLst/>
        </p:spPr>
        <p:style>
          <a:lnRef idx="2">
            <a:schemeClr val="accent3"/>
          </a:lnRef>
          <a:fillRef idx="1">
            <a:schemeClr val="lt1"/>
          </a:fillRef>
          <a:effectRef idx="0">
            <a:schemeClr val="accent3"/>
          </a:effectRef>
          <a:fontRef idx="minor">
            <a:schemeClr val="dk1"/>
          </a:fontRef>
        </p:style>
        <p:txBody>
          <a:bodyPr wrap="square">
            <a:spAutoFit/>
          </a:bodyPr>
          <a:lstStyle/>
          <a:p>
            <a:pPr marL="347345" marR="0" lvl="0" indent="-342900" algn="l" defTabSz="914400" rtl="0" eaLnBrk="1" fontAlgn="base" latinLnBrk="0" hangingPunct="1">
              <a:lnSpc>
                <a:spcPct val="150000"/>
              </a:lnSpc>
              <a:spcBef>
                <a:spcPts val="1400"/>
              </a:spcBef>
              <a:spcAft>
                <a:spcPts val="0"/>
              </a:spcAft>
              <a:buClr>
                <a:srgbClr val="D16349"/>
              </a:buClr>
              <a:buSzPct val="90000"/>
              <a:buFont typeface="Wingdings" panose="05000000000000000000" pitchFamily="2" charset="2"/>
              <a:buChar char="l"/>
              <a:tabLst/>
              <a:defRPr/>
            </a:pPr>
            <a:r>
              <a:rPr lang="zh-CN" altLang="en-US" sz="2200" dirty="0">
                <a:solidFill>
                  <a:schemeClr val="tx2"/>
                </a:solidFill>
                <a:latin typeface="微软雅黑" panose="020B0503020204020204" pitchFamily="34" charset="-122"/>
                <a:ea typeface="微软雅黑" panose="020B0503020204020204" pitchFamily="34" charset="-122"/>
              </a:rPr>
              <a:t>他们是</a:t>
            </a:r>
            <a:r>
              <a:rPr lang="zh-CN" altLang="en-US" sz="2000" dirty="0">
                <a:solidFill>
                  <a:schemeClr val="tx2"/>
                </a:solidFill>
                <a:latin typeface="微软雅黑" panose="020B0503020204020204" pitchFamily="34" charset="-122"/>
                <a:ea typeface="微软雅黑" panose="020B0503020204020204" pitchFamily="34" charset="-122"/>
              </a:rPr>
              <a:t>那些</a:t>
            </a:r>
            <a:r>
              <a:rPr lang="zh-CN" altLang="en-US" sz="2200" dirty="0">
                <a:solidFill>
                  <a:schemeClr val="tx2"/>
                </a:solidFill>
                <a:latin typeface="微软雅黑" panose="020B0503020204020204" pitchFamily="34" charset="-122"/>
                <a:ea typeface="微软雅黑" panose="020B0503020204020204" pitchFamily="34" charset="-122"/>
              </a:rPr>
              <a:t>拥有足够技术的黑客，可以修改和扩展攻击工具来使用新发现的或者购买的漏洞，攻击不同的目标组织。</a:t>
            </a:r>
          </a:p>
          <a:p>
            <a:pPr marL="347345" marR="0" lvl="0" indent="-342900" algn="l" defTabSz="914400" rtl="0" eaLnBrk="1" fontAlgn="base" latinLnBrk="0" hangingPunct="1">
              <a:lnSpc>
                <a:spcPct val="150000"/>
              </a:lnSpc>
              <a:spcBef>
                <a:spcPts val="1400"/>
              </a:spcBef>
              <a:spcAft>
                <a:spcPts val="0"/>
              </a:spcAft>
              <a:buClr>
                <a:srgbClr val="D16349"/>
              </a:buClr>
              <a:buSzPct val="90000"/>
              <a:buFont typeface="Wingdings" panose="05000000000000000000" pitchFamily="2" charset="2"/>
              <a:buChar char="l"/>
              <a:tabLst/>
              <a:defRPr/>
            </a:pPr>
            <a:r>
              <a:rPr lang="zh-CN" altLang="en-US" sz="2200" dirty="0">
                <a:solidFill>
                  <a:schemeClr val="tx2"/>
                </a:solidFill>
                <a:latin typeface="微软雅黑" panose="020B0503020204020204" pitchFamily="34" charset="-122"/>
                <a:ea typeface="微软雅黑" panose="020B0503020204020204" pitchFamily="34" charset="-122"/>
              </a:rPr>
              <a:t>他们也可能发现和利用与已知漏洞类似的新漏洞。</a:t>
            </a:r>
          </a:p>
          <a:p>
            <a:pPr marL="347345" marR="0" lvl="0" indent="-342900" algn="l" defTabSz="914400" rtl="0" eaLnBrk="1" fontAlgn="base" latinLnBrk="0" hangingPunct="1">
              <a:lnSpc>
                <a:spcPct val="150000"/>
              </a:lnSpc>
              <a:spcBef>
                <a:spcPts val="1400"/>
              </a:spcBef>
              <a:spcAft>
                <a:spcPts val="0"/>
              </a:spcAft>
              <a:buClr>
                <a:srgbClr val="D16349"/>
              </a:buClr>
              <a:buSzPct val="90000"/>
              <a:buFont typeface="Wingdings" panose="05000000000000000000" pitchFamily="2" charset="2"/>
              <a:buChar char="l"/>
              <a:tabLst/>
              <a:defRPr/>
            </a:pPr>
            <a:r>
              <a:rPr lang="zh-CN" altLang="en-US" sz="2200" dirty="0">
                <a:solidFill>
                  <a:schemeClr val="tx2"/>
                </a:solidFill>
                <a:latin typeface="微软雅黑" panose="020B0503020204020204" pitchFamily="34" charset="-122"/>
                <a:ea typeface="微软雅黑" panose="020B0503020204020204" pitchFamily="34" charset="-122"/>
              </a:rPr>
              <a:t>具有这种技能的黑客很可能存在于所有的入侵者类中。</a:t>
            </a:r>
          </a:p>
          <a:p>
            <a:pPr marL="347345" marR="0" lvl="0" indent="-342900" algn="l" defTabSz="914400" rtl="0" eaLnBrk="1" fontAlgn="base" latinLnBrk="0" hangingPunct="1">
              <a:lnSpc>
                <a:spcPct val="150000"/>
              </a:lnSpc>
              <a:spcBef>
                <a:spcPts val="1400"/>
              </a:spcBef>
              <a:spcAft>
                <a:spcPts val="0"/>
              </a:spcAft>
              <a:buClr>
                <a:srgbClr val="D16349"/>
              </a:buClr>
              <a:buSzPct val="90000"/>
              <a:buFont typeface="Wingdings" panose="05000000000000000000" pitchFamily="2" charset="2"/>
              <a:buChar char="l"/>
              <a:tabLst/>
              <a:defRPr/>
            </a:pPr>
            <a:r>
              <a:rPr lang="zh-CN" altLang="en-US" sz="2200" dirty="0">
                <a:solidFill>
                  <a:schemeClr val="tx2"/>
                </a:solidFill>
                <a:latin typeface="微软雅黑" panose="020B0503020204020204" pitchFamily="34" charset="-122"/>
                <a:ea typeface="微软雅黑" panose="020B0503020204020204" pitchFamily="34" charset="-122"/>
              </a:rPr>
              <a:t>这些技能的黑客可以调整攻击工具为他人使用。</a:t>
            </a:r>
          </a:p>
        </p:txBody>
      </p:sp>
      <p:pic>
        <p:nvPicPr>
          <p:cNvPr id="14" name="图片 13">
            <a:extLst>
              <a:ext uri="{FF2B5EF4-FFF2-40B4-BE49-F238E27FC236}">
                <a16:creationId xmlns:a16="http://schemas.microsoft.com/office/drawing/2014/main" xmlns="" id="{D51F61F6-8634-467C-AA32-D58D6C8AE0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666" y="5599623"/>
            <a:ext cx="615111" cy="615111"/>
          </a:xfrm>
          <a:prstGeom prst="rect">
            <a:avLst/>
          </a:prstGeom>
        </p:spPr>
      </p:pic>
      <p:pic>
        <p:nvPicPr>
          <p:cNvPr id="16" name="图片 15">
            <a:extLst>
              <a:ext uri="{FF2B5EF4-FFF2-40B4-BE49-F238E27FC236}">
                <a16:creationId xmlns:a16="http://schemas.microsoft.com/office/drawing/2014/main" xmlns="" id="{AFDFF547-7DDE-4F0A-BDC1-065825E86E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915" y="4549210"/>
            <a:ext cx="724418" cy="724418"/>
          </a:xfrm>
          <a:prstGeom prst="rect">
            <a:avLst/>
          </a:prstGeom>
        </p:spPr>
      </p:pic>
      <p:pic>
        <p:nvPicPr>
          <p:cNvPr id="19" name="图片 18">
            <a:extLst>
              <a:ext uri="{FF2B5EF4-FFF2-40B4-BE49-F238E27FC236}">
                <a16:creationId xmlns:a16="http://schemas.microsoft.com/office/drawing/2014/main" xmlns="" id="{6FBCD576-F459-482E-BFFB-596F6D1810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244" y="3717032"/>
            <a:ext cx="661940" cy="661940"/>
          </a:xfrm>
          <a:prstGeom prst="rect">
            <a:avLst/>
          </a:prstGeom>
        </p:spPr>
      </p:pic>
      <p:pic>
        <p:nvPicPr>
          <p:cNvPr id="21" name="图片 20">
            <a:extLst>
              <a:ext uri="{FF2B5EF4-FFF2-40B4-BE49-F238E27FC236}">
                <a16:creationId xmlns:a16="http://schemas.microsoft.com/office/drawing/2014/main" xmlns="" id="{D8FF29F8-6136-4EC9-8975-FA3414424D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244" y="2112499"/>
            <a:ext cx="769171" cy="769171"/>
          </a:xfrm>
          <a:prstGeom prst="rect">
            <a:avLst/>
          </a:prstGeom>
        </p:spPr>
      </p:pic>
      <p:pic>
        <p:nvPicPr>
          <p:cNvPr id="25" name="Picture 8">
            <a:extLst>
              <a:ext uri="{FF2B5EF4-FFF2-40B4-BE49-F238E27FC236}">
                <a16:creationId xmlns:a16="http://schemas.microsoft.com/office/drawing/2014/main" xmlns="" id="{1A075D16-FBEE-4CAA-94E9-AD54CAE0BA3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4571" b="90000" l="5238" r="90000"/>
                    </a14:imgEffect>
                    <a14:imgEffect>
                      <a14:saturation sat="33000"/>
                    </a14:imgEffect>
                  </a14:imgLayer>
                </a14:imgProps>
              </a:ext>
            </a:extLst>
          </a:blip>
          <a:stretch>
            <a:fillRect/>
          </a:stretch>
        </p:blipFill>
        <p:spPr>
          <a:xfrm>
            <a:off x="7536012" y="5339647"/>
            <a:ext cx="1607988" cy="1607988"/>
          </a:xfrm>
          <a:prstGeom prst="rect">
            <a:avLst/>
          </a:prstGeom>
        </p:spPr>
      </p:pic>
    </p:spTree>
    <p:extLst>
      <p:ext uri="{BB962C8B-B14F-4D97-AF65-F5344CB8AC3E}">
        <p14:creationId xmlns:p14="http://schemas.microsoft.com/office/powerpoint/2010/main" val="859808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11.1 </a:t>
            </a:r>
            <a:r>
              <a:rPr lang="zh-CN" altLang="en-US" dirty="0">
                <a:latin typeface="楷体" panose="02010609060101010101" pitchFamily="49" charset="-122"/>
                <a:ea typeface="楷体" panose="02010609060101010101" pitchFamily="49" charset="-122"/>
              </a:rPr>
              <a:t>入侵者</a:t>
            </a:r>
          </a:p>
        </p:txBody>
      </p:sp>
      <p:sp>
        <p:nvSpPr>
          <p:cNvPr id="4100" name="灯片编号占位符 3"/>
          <p:cNvSpPr>
            <a:spLocks noGrp="1"/>
          </p:cNvSpPr>
          <p:nvPr>
            <p:ph type="sldNum" sz="quarter" idx="10"/>
          </p:nvPr>
        </p:nvSpPr>
        <p:spPr>
          <a:xfrm>
            <a:off x="5867400" y="6591971"/>
            <a:ext cx="2895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fld id="{6F5CC8E0-A782-4718-99BB-453CF39A71B2}" type="slidenum">
              <a:rPr lang="en-US" altLang="zh-CN" smtClean="0"/>
              <a:pPr/>
              <a:t>9</a:t>
            </a:fld>
            <a:endParaRPr lang="en-US" altLang="zh-CN"/>
          </a:p>
        </p:txBody>
      </p:sp>
      <p:sp>
        <p:nvSpPr>
          <p:cNvPr id="29" name="文本框 28">
            <a:extLst>
              <a:ext uri="{FF2B5EF4-FFF2-40B4-BE49-F238E27FC236}">
                <a16:creationId xmlns:a16="http://schemas.microsoft.com/office/drawing/2014/main" xmlns="" id="{E15BB6A6-DF9D-4273-B856-28D21F89018F}"/>
              </a:ext>
            </a:extLst>
          </p:cNvPr>
          <p:cNvSpPr txBox="1"/>
          <p:nvPr/>
        </p:nvSpPr>
        <p:spPr>
          <a:xfrm>
            <a:off x="179512" y="1178709"/>
            <a:ext cx="8244448" cy="5232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Clr>
                <a:srgbClr val="C00000"/>
              </a:buClr>
              <a:buFont typeface="Wingdings" panose="05000000000000000000" pitchFamily="2" charset="2"/>
              <a:buChar char="n"/>
            </a:pPr>
            <a:r>
              <a:rPr lang="zh-CN" altLang="en-US" sz="2800" b="1" dirty="0">
                <a:solidFill>
                  <a:schemeClr val="tx2"/>
                </a:solidFill>
                <a:latin typeface="黑体" panose="02010609060101010101" pitchFamily="49" charset="-122"/>
                <a:ea typeface="黑体" panose="02010609060101010101" pitchFamily="49" charset="-122"/>
              </a:rPr>
              <a:t>入侵者技术水平</a:t>
            </a:r>
            <a:r>
              <a:rPr lang="en-US" altLang="zh-CN" sz="2800" b="1" dirty="0">
                <a:solidFill>
                  <a:schemeClr val="tx2"/>
                </a:solidFill>
                <a:latin typeface="黑体" panose="02010609060101010101" pitchFamily="49" charset="-122"/>
                <a:ea typeface="黑体" panose="02010609060101010101" pitchFamily="49" charset="-122"/>
              </a:rPr>
              <a:t>——</a:t>
            </a:r>
            <a:r>
              <a:rPr lang="zh-CN" altLang="en-US" sz="2800" b="1" dirty="0">
                <a:solidFill>
                  <a:schemeClr val="tx2"/>
                </a:solidFill>
                <a:latin typeface="黑体" panose="02010609060101010101" pitchFamily="49" charset="-122"/>
                <a:ea typeface="黑体" panose="02010609060101010101" pitchFamily="49" charset="-122"/>
              </a:rPr>
              <a:t>高手</a:t>
            </a:r>
            <a:endParaRPr lang="zh-CN" altLang="en-US" sz="2800" b="1" dirty="0">
              <a:solidFill>
                <a:schemeClr val="tx2">
                  <a:lumMod val="95000"/>
                  <a:lumOff val="5000"/>
                </a:schemeClr>
              </a:solidFill>
              <a:latin typeface="黑体" panose="02010609060101010101" pitchFamily="49" charset="-122"/>
              <a:ea typeface="黑体" panose="02010609060101010101" pitchFamily="49" charset="-122"/>
            </a:endParaRPr>
          </a:p>
        </p:txBody>
      </p:sp>
      <p:sp>
        <p:nvSpPr>
          <p:cNvPr id="10" name="文本框 9">
            <a:extLst>
              <a:ext uri="{FF2B5EF4-FFF2-40B4-BE49-F238E27FC236}">
                <a16:creationId xmlns:a16="http://schemas.microsoft.com/office/drawing/2014/main" xmlns="" id="{32A49D4A-8335-45AB-AC86-15A2860032B9}"/>
              </a:ext>
            </a:extLst>
          </p:cNvPr>
          <p:cNvSpPr txBox="1"/>
          <p:nvPr/>
        </p:nvSpPr>
        <p:spPr>
          <a:xfrm>
            <a:off x="1475656" y="2123269"/>
            <a:ext cx="6624736" cy="3618106"/>
          </a:xfrm>
          <a:prstGeom prst="rect">
            <a:avLst/>
          </a:prstGeom>
          <a:noFill/>
          <a:ln w="25400" cap="flat" cmpd="sng" algn="ctr">
            <a:noFill/>
            <a:prstDash val="solid"/>
          </a:ln>
          <a:effectLst/>
        </p:spPr>
        <p:style>
          <a:lnRef idx="2">
            <a:schemeClr val="accent3"/>
          </a:lnRef>
          <a:fillRef idx="1">
            <a:schemeClr val="lt1"/>
          </a:fillRef>
          <a:effectRef idx="0">
            <a:schemeClr val="accent3"/>
          </a:effectRef>
          <a:fontRef idx="minor">
            <a:schemeClr val="dk1"/>
          </a:fontRef>
        </p:style>
        <p:txBody>
          <a:bodyPr wrap="square">
            <a:spAutoFit/>
          </a:bodyPr>
          <a:lstStyle/>
          <a:p>
            <a:pPr marL="347345" marR="0" lvl="0" indent="-342900" algn="l" defTabSz="914400" rtl="0" eaLnBrk="1" fontAlgn="base" latinLnBrk="0" hangingPunct="1">
              <a:lnSpc>
                <a:spcPct val="150000"/>
              </a:lnSpc>
              <a:spcBef>
                <a:spcPts val="1400"/>
              </a:spcBef>
              <a:spcAft>
                <a:spcPts val="0"/>
              </a:spcAft>
              <a:buClr>
                <a:srgbClr val="D16349"/>
              </a:buClr>
              <a:buSzPct val="90000"/>
              <a:buFont typeface="Wingdings" panose="05000000000000000000" pitchFamily="2" charset="2"/>
              <a:buChar char="l"/>
              <a:tabLst/>
              <a:defRPr/>
            </a:pPr>
            <a:r>
              <a:rPr lang="zh-CN" altLang="en-US" sz="2200" dirty="0">
                <a:solidFill>
                  <a:schemeClr val="tx2"/>
                </a:solidFill>
                <a:latin typeface="微软雅黑" panose="020B0503020204020204" pitchFamily="34" charset="-122"/>
                <a:ea typeface="微软雅黑" panose="020B0503020204020204" pitchFamily="34" charset="-122"/>
              </a:rPr>
              <a:t>他们是那些拥有高级技术的黑客，有能力发现标志性的新漏洞。</a:t>
            </a:r>
          </a:p>
          <a:p>
            <a:pPr marL="347345" marR="0" lvl="0" indent="-342900" algn="l" defTabSz="914400" rtl="0" eaLnBrk="1" fontAlgn="base" latinLnBrk="0" hangingPunct="1">
              <a:lnSpc>
                <a:spcPct val="150000"/>
              </a:lnSpc>
              <a:spcBef>
                <a:spcPts val="1400"/>
              </a:spcBef>
              <a:spcAft>
                <a:spcPts val="0"/>
              </a:spcAft>
              <a:buClr>
                <a:srgbClr val="D16349"/>
              </a:buClr>
              <a:buSzPct val="90000"/>
              <a:buFont typeface="Wingdings" panose="05000000000000000000" pitchFamily="2" charset="2"/>
              <a:buChar char="l"/>
              <a:tabLst/>
              <a:defRPr/>
            </a:pPr>
            <a:r>
              <a:rPr lang="zh-CN" altLang="en-US" sz="2200" dirty="0">
                <a:solidFill>
                  <a:schemeClr val="tx2"/>
                </a:solidFill>
                <a:latin typeface="微软雅黑" panose="020B0503020204020204" pitchFamily="34" charset="-122"/>
                <a:ea typeface="微软雅黑" panose="020B0503020204020204" pitchFamily="34" charset="-122"/>
              </a:rPr>
              <a:t>他们能编写全新的强力攻击工具包。</a:t>
            </a:r>
          </a:p>
          <a:p>
            <a:pPr marL="347345" marR="0" lvl="0" indent="-342900" algn="l" defTabSz="914400" rtl="0" eaLnBrk="1" fontAlgn="base" latinLnBrk="0" hangingPunct="1">
              <a:lnSpc>
                <a:spcPct val="150000"/>
              </a:lnSpc>
              <a:spcBef>
                <a:spcPts val="1400"/>
              </a:spcBef>
              <a:spcAft>
                <a:spcPts val="0"/>
              </a:spcAft>
              <a:buClr>
                <a:srgbClr val="D16349"/>
              </a:buClr>
              <a:buSzPct val="90000"/>
              <a:buFont typeface="Wingdings" panose="05000000000000000000" pitchFamily="2" charset="2"/>
              <a:buChar char="l"/>
              <a:tabLst/>
              <a:defRPr/>
            </a:pPr>
            <a:r>
              <a:rPr lang="zh-CN" altLang="en-US" sz="2200" dirty="0">
                <a:solidFill>
                  <a:schemeClr val="tx2"/>
                </a:solidFill>
                <a:latin typeface="微软雅黑" panose="020B0503020204020204" pitchFamily="34" charset="-122"/>
                <a:ea typeface="微软雅黑" panose="020B0503020204020204" pitchFamily="34" charset="-122"/>
              </a:rPr>
              <a:t>一些知名黑客都可以归为这一类。他们中的一部分人会被某些政府组织所雇用。</a:t>
            </a:r>
          </a:p>
          <a:p>
            <a:pPr marL="347345" marR="0" lvl="0" indent="-342900" algn="l" defTabSz="914400" rtl="0" eaLnBrk="1" fontAlgn="base" latinLnBrk="0" hangingPunct="1">
              <a:lnSpc>
                <a:spcPct val="150000"/>
              </a:lnSpc>
              <a:spcBef>
                <a:spcPts val="1400"/>
              </a:spcBef>
              <a:spcAft>
                <a:spcPts val="0"/>
              </a:spcAft>
              <a:buClr>
                <a:srgbClr val="D16349"/>
              </a:buClr>
              <a:buSzPct val="90000"/>
              <a:buFont typeface="Wingdings" panose="05000000000000000000" pitchFamily="2" charset="2"/>
              <a:buChar char="l"/>
              <a:tabLst/>
              <a:defRPr/>
            </a:pPr>
            <a:r>
              <a:rPr lang="zh-CN" altLang="en-US" sz="2200" dirty="0">
                <a:solidFill>
                  <a:schemeClr val="tx2"/>
                </a:solidFill>
                <a:latin typeface="微软雅黑" panose="020B0503020204020204" pitchFamily="34" charset="-122"/>
                <a:ea typeface="微软雅黑" panose="020B0503020204020204" pitchFamily="34" charset="-122"/>
              </a:rPr>
              <a:t>防御这类攻击最为困难。</a:t>
            </a:r>
          </a:p>
        </p:txBody>
      </p:sp>
      <p:pic>
        <p:nvPicPr>
          <p:cNvPr id="3" name="图片 2">
            <a:extLst>
              <a:ext uri="{FF2B5EF4-FFF2-40B4-BE49-F238E27FC236}">
                <a16:creationId xmlns:a16="http://schemas.microsoft.com/office/drawing/2014/main" xmlns="" id="{3B83B743-1619-48A7-8599-502DD71E5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903" y="2164675"/>
            <a:ext cx="750338" cy="750338"/>
          </a:xfrm>
          <a:prstGeom prst="rect">
            <a:avLst/>
          </a:prstGeom>
        </p:spPr>
      </p:pic>
      <p:pic>
        <p:nvPicPr>
          <p:cNvPr id="5" name="图片 4">
            <a:extLst>
              <a:ext uri="{FF2B5EF4-FFF2-40B4-BE49-F238E27FC236}">
                <a16:creationId xmlns:a16="http://schemas.microsoft.com/office/drawing/2014/main" xmlns="" id="{AA14559D-2133-4E69-99C3-395792C8EF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903" y="3279655"/>
            <a:ext cx="701378" cy="701378"/>
          </a:xfrm>
          <a:prstGeom prst="rect">
            <a:avLst/>
          </a:prstGeom>
        </p:spPr>
      </p:pic>
      <p:pic>
        <p:nvPicPr>
          <p:cNvPr id="7" name="图片 6">
            <a:extLst>
              <a:ext uri="{FF2B5EF4-FFF2-40B4-BE49-F238E27FC236}">
                <a16:creationId xmlns:a16="http://schemas.microsoft.com/office/drawing/2014/main" xmlns="" id="{68FDC335-C6B5-40CE-9392-5ECBE74645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673" y="4225689"/>
            <a:ext cx="610621" cy="547847"/>
          </a:xfrm>
          <a:prstGeom prst="rect">
            <a:avLst/>
          </a:prstGeom>
        </p:spPr>
      </p:pic>
      <p:pic>
        <p:nvPicPr>
          <p:cNvPr id="9" name="图片 8">
            <a:extLst>
              <a:ext uri="{FF2B5EF4-FFF2-40B4-BE49-F238E27FC236}">
                <a16:creationId xmlns:a16="http://schemas.microsoft.com/office/drawing/2014/main" xmlns="" id="{8CCD5225-562F-4270-A501-8DDB4E694C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577" y="5097126"/>
            <a:ext cx="869116" cy="869116"/>
          </a:xfrm>
          <a:prstGeom prst="rect">
            <a:avLst/>
          </a:prstGeom>
        </p:spPr>
      </p:pic>
      <p:pic>
        <p:nvPicPr>
          <p:cNvPr id="11" name="图片 10">
            <a:extLst>
              <a:ext uri="{FF2B5EF4-FFF2-40B4-BE49-F238E27FC236}">
                <a16:creationId xmlns:a16="http://schemas.microsoft.com/office/drawing/2014/main" xmlns="" id="{55895C10-37CF-429E-A824-F62B80D3AB01}"/>
              </a:ext>
            </a:extLst>
          </p:cNvPr>
          <p:cNvPicPr>
            <a:picLocks noChangeAspect="1"/>
          </p:cNvPicPr>
          <p:nvPr/>
        </p:nvPicPr>
        <p:blipFill>
          <a:blip r:embed="rId7"/>
          <a:stretch>
            <a:fillRect/>
          </a:stretch>
        </p:blipFill>
        <p:spPr>
          <a:xfrm>
            <a:off x="7417614" y="4225689"/>
            <a:ext cx="1440160" cy="2597431"/>
          </a:xfrm>
          <a:prstGeom prst="rect">
            <a:avLst/>
          </a:prstGeom>
        </p:spPr>
      </p:pic>
    </p:spTree>
    <p:extLst>
      <p:ext uri="{BB962C8B-B14F-4D97-AF65-F5344CB8AC3E}">
        <p14:creationId xmlns:p14="http://schemas.microsoft.com/office/powerpoint/2010/main" val="3364656043"/>
      </p:ext>
    </p:extLst>
  </p:cSld>
  <p:clrMapOvr>
    <a:masterClrMapping/>
  </p:clrMapOvr>
</p:sld>
</file>

<file path=ppt/theme/theme1.xml><?xml version="1.0" encoding="utf-8"?>
<a:theme xmlns:a="http://schemas.openxmlformats.org/drawingml/2006/main" name="国外精美的的PPT模板及图标之二">
  <a:themeElements>
    <a:clrScheme name="国外精美的的PPT模板及图标之二 1">
      <a:dk1>
        <a:srgbClr val="163794"/>
      </a:dk1>
      <a:lt1>
        <a:srgbClr val="FFFFFF"/>
      </a:lt1>
      <a:dk2>
        <a:srgbClr val="000000"/>
      </a:dk2>
      <a:lt2>
        <a:srgbClr val="C0C0C0"/>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fontScheme name="国外精美的的PPT模板及图标之二">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w="25400" cap="flat" cmpd="sng" algn="ctr">
          <a:noFill/>
          <a:prstDash val="solid"/>
        </a:ln>
        <a:effectLst/>
      </a:spPr>
      <a:bodyPr wrap="square">
        <a:spAutoFit/>
      </a:bodyPr>
      <a:lstStyle>
        <a:defPPr algn="l">
          <a:lnSpc>
            <a:spcPct val="150000"/>
          </a:lnSpc>
          <a:defRPr sz="2000" dirty="0" smtClean="0">
            <a:solidFill>
              <a:schemeClr val="tx2">
                <a:lumMod val="95000"/>
                <a:lumOff val="5000"/>
              </a:schemeClr>
            </a:solidFill>
          </a:defRPr>
        </a:defPPr>
      </a:lstStyle>
      <a:style>
        <a:lnRef idx="2">
          <a:schemeClr val="accent3"/>
        </a:lnRef>
        <a:fillRef idx="1">
          <a:schemeClr val="lt1"/>
        </a:fillRef>
        <a:effectRef idx="0">
          <a:schemeClr val="accent3"/>
        </a:effectRef>
        <a:fontRef idx="minor">
          <a:schemeClr val="dk1"/>
        </a:fontRef>
      </a:style>
    </a:txDef>
  </a:objectDefaults>
  <a:extraClrSchemeLst>
    <a:extraClrScheme>
      <a:clrScheme name="国外精美的的PPT模板及图标之二 1">
        <a:dk1>
          <a:srgbClr val="163794"/>
        </a:dk1>
        <a:lt1>
          <a:srgbClr val="FFFFFF"/>
        </a:lt1>
        <a:dk2>
          <a:srgbClr val="000000"/>
        </a:dk2>
        <a:lt2>
          <a:srgbClr val="C0C0C0"/>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clrMap bg1="lt1" tx1="dk1" bg2="lt2" tx2="dk2" accent1="accent1" accent2="accent2" accent3="accent3" accent4="accent4" accent5="accent5" accent6="accent6" hlink="hlink" folHlink="folHlink"/>
    </a:extraClrScheme>
    <a:extraClrScheme>
      <a:clrScheme name="国外精美的的PPT模板及图标之二 2">
        <a:dk1>
          <a:srgbClr val="29698D"/>
        </a:dk1>
        <a:lt1>
          <a:srgbClr val="FFFFFF"/>
        </a:lt1>
        <a:dk2>
          <a:srgbClr val="000000"/>
        </a:dk2>
        <a:lt2>
          <a:srgbClr val="A1BABD"/>
        </a:lt2>
        <a:accent1>
          <a:srgbClr val="FF5050"/>
        </a:accent1>
        <a:accent2>
          <a:srgbClr val="FF9933"/>
        </a:accent2>
        <a:accent3>
          <a:srgbClr val="FFFFFF"/>
        </a:accent3>
        <a:accent4>
          <a:srgbClr val="215978"/>
        </a:accent4>
        <a:accent5>
          <a:srgbClr val="FFB3B3"/>
        </a:accent5>
        <a:accent6>
          <a:srgbClr val="E78A2D"/>
        </a:accent6>
        <a:hlink>
          <a:srgbClr val="00CC99"/>
        </a:hlink>
        <a:folHlink>
          <a:srgbClr val="83A6A7"/>
        </a:folHlink>
      </a:clrScheme>
      <a:clrMap bg1="lt1" tx1="dk1" bg2="lt2" tx2="dk2" accent1="accent1" accent2="accent2" accent3="accent3" accent4="accent4" accent5="accent5" accent6="accent6" hlink="hlink" folHlink="folHlink"/>
    </a:extraClrScheme>
    <a:extraClrScheme>
      <a:clrScheme name="国外精美的的PPT模板及图标之二 3">
        <a:dk1>
          <a:srgbClr val="666699"/>
        </a:dk1>
        <a:lt1>
          <a:srgbClr val="FFFFFF"/>
        </a:lt1>
        <a:dk2>
          <a:srgbClr val="000000"/>
        </a:dk2>
        <a:lt2>
          <a:srgbClr val="C0C0C0"/>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国外精美的的PPT模板及图标之二</Template>
  <TotalTime>7240</TotalTime>
  <Words>17360</Words>
  <Application>Microsoft Office PowerPoint</Application>
  <PresentationFormat>全屏显示(4:3)</PresentationFormat>
  <Paragraphs>1050</Paragraphs>
  <Slides>57</Slides>
  <Notes>56</Notes>
  <HiddenSlides>0</HiddenSlides>
  <MMClips>0</MMClips>
  <ScaleCrop>false</ScaleCrop>
  <HeadingPairs>
    <vt:vector size="4" baseType="variant">
      <vt:variant>
        <vt:lpstr>主题</vt:lpstr>
      </vt:variant>
      <vt:variant>
        <vt:i4>1</vt:i4>
      </vt:variant>
      <vt:variant>
        <vt:lpstr>幻灯片标题</vt:lpstr>
      </vt:variant>
      <vt:variant>
        <vt:i4>57</vt:i4>
      </vt:variant>
    </vt:vector>
  </HeadingPairs>
  <TitlesOfParts>
    <vt:vector size="58" baseType="lpstr">
      <vt:lpstr>国外精美的的PPT模板及图标之二</vt:lpstr>
      <vt:lpstr>入侵检测</vt:lpstr>
      <vt:lpstr>11.1 入侵者</vt:lpstr>
      <vt:lpstr>11.1 入侵者</vt:lpstr>
      <vt:lpstr>11.1 入侵者</vt:lpstr>
      <vt:lpstr>11.1 入侵者</vt:lpstr>
      <vt:lpstr>11.1 入侵者</vt:lpstr>
      <vt:lpstr>11.1 入侵者</vt:lpstr>
      <vt:lpstr>11.1 入侵者</vt:lpstr>
      <vt:lpstr>11.1 入侵者</vt:lpstr>
      <vt:lpstr>11.1 入侵者</vt:lpstr>
      <vt:lpstr>11.1 入侵者</vt:lpstr>
      <vt:lpstr>11.1 入侵者</vt:lpstr>
      <vt:lpstr>11.1 入侵者</vt:lpstr>
      <vt:lpstr>11.1 入侵者</vt:lpstr>
      <vt:lpstr>11.1 入侵者</vt:lpstr>
      <vt:lpstr>11.1 入侵者</vt:lpstr>
      <vt:lpstr>11.2 入侵检测系统</vt:lpstr>
      <vt:lpstr>11.2 入侵检测系统</vt:lpstr>
      <vt:lpstr>11.2 入侵检测系统</vt:lpstr>
      <vt:lpstr>11.2 入侵检测系统</vt:lpstr>
      <vt:lpstr>11.2 入侵检测系统</vt:lpstr>
      <vt:lpstr>11.2 入侵检测系统</vt:lpstr>
      <vt:lpstr>11.2 入侵检测系统</vt:lpstr>
      <vt:lpstr>11.2 入侵检测系统</vt:lpstr>
      <vt:lpstr>11.2 入侵检测系统</vt:lpstr>
      <vt:lpstr>11.2 入侵检测系统</vt:lpstr>
      <vt:lpstr>11.2 入侵检测系统</vt:lpstr>
      <vt:lpstr>11.2 入侵检测系统</vt:lpstr>
      <vt:lpstr>11.2 入侵检测系统</vt:lpstr>
      <vt:lpstr>11.2 入侵检测系统</vt:lpstr>
      <vt:lpstr>11.2 入侵检测系统</vt:lpstr>
      <vt:lpstr>11.2 入侵检测系统</vt:lpstr>
      <vt:lpstr>11.2 入侵检测系统</vt:lpstr>
      <vt:lpstr>11.2 入侵检测系统</vt:lpstr>
      <vt:lpstr>11.2 入侵检测系统</vt:lpstr>
      <vt:lpstr>11.2 入侵检测系统</vt:lpstr>
      <vt:lpstr>11.2 入侵检测系统</vt:lpstr>
      <vt:lpstr>11.2 入侵检测系统</vt:lpstr>
      <vt:lpstr>11.2 入侵检测系统</vt:lpstr>
      <vt:lpstr>11.2 入侵检测系统</vt:lpstr>
      <vt:lpstr>11.2 入侵检测系统</vt:lpstr>
      <vt:lpstr>11.2 入侵检测系统</vt:lpstr>
      <vt:lpstr>11.2 入侵检测系统</vt:lpstr>
      <vt:lpstr>11.2 入侵检测系统</vt:lpstr>
      <vt:lpstr>11.2 入侵检测系统</vt:lpstr>
      <vt:lpstr>11.2 入侵检测系统</vt:lpstr>
      <vt:lpstr>11.2 入侵检测系统</vt:lpstr>
      <vt:lpstr>11.2 入侵检测系统</vt:lpstr>
      <vt:lpstr>11.3 蜜罐</vt:lpstr>
      <vt:lpstr>11.3 蜜罐</vt:lpstr>
      <vt:lpstr>11.3 蜜罐</vt:lpstr>
      <vt:lpstr>11.3 蜜罐</vt:lpstr>
      <vt:lpstr>11.3 蜜罐</vt:lpstr>
      <vt:lpstr>11.3 蜜罐</vt:lpstr>
      <vt:lpstr>11.4 Snort</vt:lpstr>
      <vt:lpstr>11.4 Snort</vt:lpstr>
      <vt:lpstr>11.4 Snort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Happy 2005</dc:creator>
  <cp:lastModifiedBy>dingguoqiang</cp:lastModifiedBy>
  <cp:revision>446</cp:revision>
  <dcterms:created xsi:type="dcterms:W3CDTF">2007-01-10T09:07:04Z</dcterms:created>
  <dcterms:modified xsi:type="dcterms:W3CDTF">2022-04-19T08:35:50Z</dcterms:modified>
</cp:coreProperties>
</file>